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2" r:id="rId6"/>
    <p:sldId id="260" r:id="rId7"/>
    <p:sldId id="261" r:id="rId8"/>
    <p:sldId id="263" r:id="rId9"/>
    <p:sldId id="264" r:id="rId10"/>
    <p:sldId id="265" r:id="rId11"/>
    <p:sldId id="267" r:id="rId12"/>
    <p:sldId id="268" r:id="rId13"/>
    <p:sldId id="269" r:id="rId14"/>
    <p:sldId id="271" r:id="rId15"/>
    <p:sldId id="274" r:id="rId16"/>
    <p:sldId id="272" r:id="rId17"/>
    <p:sldId id="273"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60E8-CEDA-A732-ED3B-3ABF466FC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6F947D-B377-46D8-0998-6661A2C12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92A5E4-25C6-E5FF-4FF7-12C4CCC6C37F}"/>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5" name="Footer Placeholder 4">
            <a:extLst>
              <a:ext uri="{FF2B5EF4-FFF2-40B4-BE49-F238E27FC236}">
                <a16:creationId xmlns:a16="http://schemas.microsoft.com/office/drawing/2014/main" id="{66B068BF-4722-CDD8-8174-A4BE71F98E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F4D90-F89C-0A61-1732-7C007437E279}"/>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35708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2EE1-0624-8583-AD69-24B22FA557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D7A27C-29FA-5919-13D6-FA4A30125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4E95A-66BB-CB0F-9C97-F03049748E88}"/>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5" name="Footer Placeholder 4">
            <a:extLst>
              <a:ext uri="{FF2B5EF4-FFF2-40B4-BE49-F238E27FC236}">
                <a16:creationId xmlns:a16="http://schemas.microsoft.com/office/drawing/2014/main" id="{45222019-0355-0BD9-9888-B3248BD95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CE43D-7CB2-0E2D-DE02-68E07CD9DDE2}"/>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56496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82765-688F-2F4E-0890-6F13AE18A0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E2F550-B979-6AC3-73D4-46BB047F6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BF0B1-6CA1-3CE0-3E14-CA085FA2B551}"/>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5" name="Footer Placeholder 4">
            <a:extLst>
              <a:ext uri="{FF2B5EF4-FFF2-40B4-BE49-F238E27FC236}">
                <a16:creationId xmlns:a16="http://schemas.microsoft.com/office/drawing/2014/main" id="{593189A3-E563-965E-FB44-1A9BB429A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A65A2-E332-C071-361E-67E81CA860B2}"/>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44897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B318-5321-D3A9-1C6D-BC453C8D30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869C19-0CD1-61DF-67CF-07C66F291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67A7A-55EA-4C49-FFAB-C55C4E36EFE9}"/>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5" name="Footer Placeholder 4">
            <a:extLst>
              <a:ext uri="{FF2B5EF4-FFF2-40B4-BE49-F238E27FC236}">
                <a16:creationId xmlns:a16="http://schemas.microsoft.com/office/drawing/2014/main" id="{5A191EDE-8C90-94FC-6251-E785EE197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7B0C7-5AA9-E50A-3D35-362711D14BA9}"/>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216313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664C-0380-54EF-B72F-54EE55701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1A7217-DF20-8979-36EE-BFA346C4B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DFA6E6-4E5C-F09F-8CF2-18AEAE1BF923}"/>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5" name="Footer Placeholder 4">
            <a:extLst>
              <a:ext uri="{FF2B5EF4-FFF2-40B4-BE49-F238E27FC236}">
                <a16:creationId xmlns:a16="http://schemas.microsoft.com/office/drawing/2014/main" id="{0D97369F-3BA8-413E-CFAE-3B78244817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3D03B-137F-33CF-C954-0133B787F1E3}"/>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236717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DAD6-20C3-1756-DD55-1C2E5CA689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803A3B-C4B0-9508-F497-E575D5A35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567E0A-5009-8E62-3513-B32909040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DA9DC1-22C8-BA65-7EFD-26BD54D2E007}"/>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6" name="Footer Placeholder 5">
            <a:extLst>
              <a:ext uri="{FF2B5EF4-FFF2-40B4-BE49-F238E27FC236}">
                <a16:creationId xmlns:a16="http://schemas.microsoft.com/office/drawing/2014/main" id="{F9B6680D-E4FD-29E0-052A-C6290647D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035632-F8EF-BB20-447B-9FBBA83C0410}"/>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313217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FA72-20C8-EAF9-0F21-8F7BAD7DA6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66C1AD-144C-B1EF-9875-DE0F743A8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E2613-DE58-2474-0D74-CCEDDDF4CD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938D10-06DE-E024-77B8-46BE3BC12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9D290D-C59A-4007-EA17-6E143CAC6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7B1A36-D800-C22B-091F-84F712A7AE78}"/>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8" name="Footer Placeholder 7">
            <a:extLst>
              <a:ext uri="{FF2B5EF4-FFF2-40B4-BE49-F238E27FC236}">
                <a16:creationId xmlns:a16="http://schemas.microsoft.com/office/drawing/2014/main" id="{86D35880-55A6-2541-F9D8-58726D415E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69DD02-89CF-79BD-C2CA-FEC18EBD7322}"/>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164950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F18C-2898-4CFD-13F0-61195A28BB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5C680C-8618-B39C-F095-2A733DCB45D9}"/>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4" name="Footer Placeholder 3">
            <a:extLst>
              <a:ext uri="{FF2B5EF4-FFF2-40B4-BE49-F238E27FC236}">
                <a16:creationId xmlns:a16="http://schemas.microsoft.com/office/drawing/2014/main" id="{69F47B3A-D3EA-BE51-0B9E-4A8E60DA09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C8C32B-B7B5-1764-AF5C-810CAC7F5BF6}"/>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90225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D31C29-3599-5CCF-1903-AEA33F250E35}"/>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3" name="Footer Placeholder 2">
            <a:extLst>
              <a:ext uri="{FF2B5EF4-FFF2-40B4-BE49-F238E27FC236}">
                <a16:creationId xmlns:a16="http://schemas.microsoft.com/office/drawing/2014/main" id="{B35C7702-6CCC-3A0F-BF01-8D9603593F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53A0A1-A9B8-4149-C50A-7AFC843E50B2}"/>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47809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75B8-3498-FEC0-3BC4-2E1602C0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F3E200-7B27-BC67-3725-8AA0B11DA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5D14A6-2C29-09D3-34F0-CC9BB336F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4486E-0968-575C-0182-677020C59F1A}"/>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6" name="Footer Placeholder 5">
            <a:extLst>
              <a:ext uri="{FF2B5EF4-FFF2-40B4-BE49-F238E27FC236}">
                <a16:creationId xmlns:a16="http://schemas.microsoft.com/office/drawing/2014/main" id="{2112937F-2155-5222-1712-A85FFAA4C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062A2-01F9-7E9C-577C-F5229FEA521C}"/>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66488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9B30-BCA0-40AA-95D8-D8710FC0B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97F0FE-34A9-1557-139F-5B5CB12242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C8BC05-BEDF-34A9-F7FF-24640A96E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49F96-8DC2-0D28-B1C9-445C5DB5CD2D}"/>
              </a:ext>
            </a:extLst>
          </p:cNvPr>
          <p:cNvSpPr>
            <a:spLocks noGrp="1"/>
          </p:cNvSpPr>
          <p:nvPr>
            <p:ph type="dt" sz="half" idx="10"/>
          </p:nvPr>
        </p:nvSpPr>
        <p:spPr/>
        <p:txBody>
          <a:bodyPr/>
          <a:lstStyle/>
          <a:p>
            <a:fld id="{E9AC075F-E1CD-4C85-9ED7-F9BCC3793020}" type="datetimeFigureOut">
              <a:rPr lang="en-IN" smtClean="0"/>
              <a:t>16-03-2023</a:t>
            </a:fld>
            <a:endParaRPr lang="en-IN"/>
          </a:p>
        </p:txBody>
      </p:sp>
      <p:sp>
        <p:nvSpPr>
          <p:cNvPr id="6" name="Footer Placeholder 5">
            <a:extLst>
              <a:ext uri="{FF2B5EF4-FFF2-40B4-BE49-F238E27FC236}">
                <a16:creationId xmlns:a16="http://schemas.microsoft.com/office/drawing/2014/main" id="{6FB4D0BE-1EA2-845D-C9DB-7A66F86CBF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2BF0E8-C87E-6D8F-076C-20E7D7D6E513}"/>
              </a:ext>
            </a:extLst>
          </p:cNvPr>
          <p:cNvSpPr>
            <a:spLocks noGrp="1"/>
          </p:cNvSpPr>
          <p:nvPr>
            <p:ph type="sldNum" sz="quarter" idx="12"/>
          </p:nvPr>
        </p:nvSpPr>
        <p:spPr/>
        <p:txBody>
          <a:bodyPr/>
          <a:lstStyle/>
          <a:p>
            <a:fld id="{54655841-0CB8-4D8A-A120-D0FA5E4E9037}" type="slidenum">
              <a:rPr lang="en-IN" smtClean="0"/>
              <a:t>‹#›</a:t>
            </a:fld>
            <a:endParaRPr lang="en-IN"/>
          </a:p>
        </p:txBody>
      </p:sp>
    </p:spTree>
    <p:extLst>
      <p:ext uri="{BB962C8B-B14F-4D97-AF65-F5344CB8AC3E}">
        <p14:creationId xmlns:p14="http://schemas.microsoft.com/office/powerpoint/2010/main" val="1963399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08F20-2372-7E3C-F820-6E673E0B2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4DFF0B-5578-E0D9-47D5-7554D2382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F455F-4B6C-969E-1244-379112596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C075F-E1CD-4C85-9ED7-F9BCC3793020}" type="datetimeFigureOut">
              <a:rPr lang="en-IN" smtClean="0"/>
              <a:t>16-03-2023</a:t>
            </a:fld>
            <a:endParaRPr lang="en-IN"/>
          </a:p>
        </p:txBody>
      </p:sp>
      <p:sp>
        <p:nvSpPr>
          <p:cNvPr id="5" name="Footer Placeholder 4">
            <a:extLst>
              <a:ext uri="{FF2B5EF4-FFF2-40B4-BE49-F238E27FC236}">
                <a16:creationId xmlns:a16="http://schemas.microsoft.com/office/drawing/2014/main" id="{94DD7FD4-7CFA-C021-5D29-FAC2D8A99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05B8FA-3259-ED63-B9A2-35D7E5778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55841-0CB8-4D8A-A120-D0FA5E4E9037}" type="slidenum">
              <a:rPr lang="en-IN" smtClean="0"/>
              <a:t>‹#›</a:t>
            </a:fld>
            <a:endParaRPr lang="en-IN"/>
          </a:p>
        </p:txBody>
      </p:sp>
    </p:spTree>
    <p:extLst>
      <p:ext uri="{BB962C8B-B14F-4D97-AF65-F5344CB8AC3E}">
        <p14:creationId xmlns:p14="http://schemas.microsoft.com/office/powerpoint/2010/main" val="330100820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51CB-3376-0170-745A-0BADC66FB3E1}"/>
              </a:ext>
            </a:extLst>
          </p:cNvPr>
          <p:cNvSpPr>
            <a:spLocks noGrp="1"/>
          </p:cNvSpPr>
          <p:nvPr>
            <p:ph type="ctrTitle"/>
          </p:nvPr>
        </p:nvSpPr>
        <p:spPr>
          <a:xfrm>
            <a:off x="1524000" y="1122363"/>
            <a:ext cx="9144000" cy="2512332"/>
          </a:xfrm>
        </p:spPr>
        <p:txBody>
          <a:bodyPr/>
          <a:lstStyle/>
          <a:p>
            <a:pPr rtl="0">
              <a:spcBef>
                <a:spcPts val="0"/>
              </a:spcBef>
              <a:spcAft>
                <a:spcPts val="0"/>
              </a:spcAft>
            </a:pPr>
            <a:r>
              <a:rPr lang="en-IN" sz="4400" b="1" i="0" u="none" strike="noStrike" dirty="0">
                <a:solidFill>
                  <a:srgbClr val="CC0000"/>
                </a:solidFill>
                <a:effectLst/>
                <a:latin typeface="Montserrat" panose="00000500000000000000" pitchFamily="2" charset="0"/>
              </a:rPr>
              <a:t>Capstone Project </a:t>
            </a:r>
            <a:br>
              <a:rPr lang="en-IN" sz="4400" b="1" i="0" u="none" strike="noStrike" dirty="0">
                <a:solidFill>
                  <a:srgbClr val="CC0000"/>
                </a:solidFill>
                <a:effectLst/>
                <a:latin typeface="Montserrat" panose="00000500000000000000" pitchFamily="2" charset="0"/>
              </a:rPr>
            </a:br>
            <a:r>
              <a:rPr lang="en-IN" sz="4400" b="1" i="0" u="none" strike="noStrike" dirty="0">
                <a:solidFill>
                  <a:schemeClr val="accent6"/>
                </a:solidFill>
                <a:effectLst/>
                <a:latin typeface="Montserrat" panose="00000500000000000000" pitchFamily="2" charset="0"/>
              </a:rPr>
              <a:t>Retail Sales Prediction</a:t>
            </a:r>
            <a:br>
              <a:rPr lang="en-IN" b="0" dirty="0">
                <a:effectLst/>
              </a:rPr>
            </a:br>
            <a:endParaRPr lang="en-IN" dirty="0"/>
          </a:p>
        </p:txBody>
      </p:sp>
      <p:sp>
        <p:nvSpPr>
          <p:cNvPr id="3" name="Subtitle 2">
            <a:extLst>
              <a:ext uri="{FF2B5EF4-FFF2-40B4-BE49-F238E27FC236}">
                <a16:creationId xmlns:a16="http://schemas.microsoft.com/office/drawing/2014/main" id="{69157C7F-B04B-F01C-5FE7-E012171B8B7A}"/>
              </a:ext>
            </a:extLst>
          </p:cNvPr>
          <p:cNvSpPr>
            <a:spLocks noGrp="1"/>
          </p:cNvSpPr>
          <p:nvPr>
            <p:ph type="subTitle" idx="1"/>
          </p:nvPr>
        </p:nvSpPr>
        <p:spPr>
          <a:xfrm>
            <a:off x="1524000" y="3634695"/>
            <a:ext cx="9144000" cy="1655762"/>
          </a:xfrm>
        </p:spPr>
        <p:txBody>
          <a:bodyPr>
            <a:normAutofit fontScale="85000" lnSpcReduction="20000"/>
          </a:bodyPr>
          <a:lstStyle/>
          <a:p>
            <a:r>
              <a:rPr lang="en-IN" sz="2400" b="1" i="0" u="none" strike="noStrike" dirty="0">
                <a:solidFill>
                  <a:srgbClr val="134F5C"/>
                </a:solidFill>
                <a:effectLst/>
                <a:latin typeface="Montserrat" panose="00000500000000000000" pitchFamily="2" charset="0"/>
              </a:rPr>
              <a:t>Global Terrorism Analysis</a:t>
            </a:r>
            <a:br>
              <a:rPr lang="en-IN" b="0" dirty="0">
                <a:effectLst/>
              </a:rPr>
            </a:br>
            <a:r>
              <a:rPr lang="en-IN" sz="2400" b="1" i="0" u="none" strike="noStrike" dirty="0">
                <a:solidFill>
                  <a:srgbClr val="134F5C"/>
                </a:solidFill>
                <a:effectLst/>
                <a:latin typeface="Montserrat" panose="00000500000000000000" pitchFamily="2" charset="0"/>
              </a:rPr>
              <a:t>By</a:t>
            </a:r>
            <a:br>
              <a:rPr lang="en-IN" sz="2400" b="1" i="0" u="none" strike="noStrike" dirty="0">
                <a:solidFill>
                  <a:srgbClr val="134F5C"/>
                </a:solidFill>
                <a:effectLst/>
                <a:latin typeface="Montserrat" panose="00000500000000000000" pitchFamily="2" charset="0"/>
              </a:rPr>
            </a:br>
            <a:r>
              <a:rPr lang="en-IN" sz="2400" b="1" i="0" u="none" strike="noStrike" dirty="0">
                <a:solidFill>
                  <a:srgbClr val="134F5C"/>
                </a:solidFill>
                <a:effectLst/>
                <a:latin typeface="Montserrat" panose="00000500000000000000" pitchFamily="2" charset="0"/>
              </a:rPr>
              <a:t>Zeeshan Khan</a:t>
            </a:r>
          </a:p>
          <a:p>
            <a:r>
              <a:rPr lang="en-IN" sz="2400" b="1" i="0" u="none" strike="noStrike" dirty="0">
                <a:solidFill>
                  <a:srgbClr val="134F5C"/>
                </a:solidFill>
                <a:effectLst/>
                <a:latin typeface="Montserrat" panose="00000500000000000000" pitchFamily="2" charset="0"/>
              </a:rPr>
              <a:t>Individual Project:</a:t>
            </a:r>
          </a:p>
          <a:p>
            <a:r>
              <a:rPr lang="en-IN" sz="2400" b="1" i="0" u="none" strike="noStrike" dirty="0">
                <a:solidFill>
                  <a:srgbClr val="134F5C"/>
                </a:solidFill>
                <a:effectLst/>
                <a:latin typeface="Montserrat" panose="00000500000000000000" pitchFamily="2" charset="0"/>
              </a:rPr>
              <a:t>Email:  khanzeeshan785@gmail.com</a:t>
            </a:r>
            <a:br>
              <a:rPr lang="en-IN" sz="2400" b="1" i="0" u="none" strike="noStrike" dirty="0">
                <a:solidFill>
                  <a:srgbClr val="134F5C"/>
                </a:solidFill>
                <a:effectLst/>
                <a:latin typeface="Montserrat" panose="00000500000000000000" pitchFamily="2" charset="0"/>
              </a:rPr>
            </a:br>
            <a:endParaRPr lang="en-IN" dirty="0"/>
          </a:p>
        </p:txBody>
      </p:sp>
    </p:spTree>
    <p:extLst>
      <p:ext uri="{BB962C8B-B14F-4D97-AF65-F5344CB8AC3E}">
        <p14:creationId xmlns:p14="http://schemas.microsoft.com/office/powerpoint/2010/main" val="178239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3E315-D6E7-D224-0AF5-8919BF3E1627}"/>
              </a:ext>
            </a:extLst>
          </p:cNvPr>
          <p:cNvSpPr txBox="1"/>
          <p:nvPr/>
        </p:nvSpPr>
        <p:spPr>
          <a:xfrm>
            <a:off x="996043" y="4196443"/>
            <a:ext cx="10238014" cy="2019655"/>
          </a:xfrm>
          <a:prstGeom prst="rect">
            <a:avLst/>
          </a:prstGeom>
          <a:noFill/>
        </p:spPr>
        <p:txBody>
          <a:bodyPr wrap="square" rtlCol="0">
            <a:spAutoFit/>
          </a:bodyPr>
          <a:lstStyle/>
          <a:p>
            <a:pPr marL="742950" marR="603885" lvl="1" indent="-285750">
              <a:lnSpc>
                <a:spcPct val="103000"/>
              </a:lnSpc>
              <a:spcBef>
                <a:spcPts val="250"/>
              </a:spcBef>
              <a:spcAft>
                <a:spcPts val="0"/>
              </a:spcAft>
              <a:buSzPts val="1300"/>
              <a:buFont typeface="Arial MT"/>
              <a:buChar char="●"/>
              <a:tabLst>
                <a:tab pos="1069340" algn="l"/>
                <a:tab pos="1069975" algn="l"/>
              </a:tabLst>
            </a:pPr>
            <a:r>
              <a:rPr lang="en-US" sz="1300" dirty="0">
                <a:effectLst/>
                <a:latin typeface="Arial MT"/>
                <a:ea typeface="Arial MT"/>
                <a:cs typeface="Arial MT"/>
              </a:rPr>
              <a:t>Upon</a:t>
            </a:r>
            <a:r>
              <a:rPr lang="en-US" sz="1300" spc="-25" dirty="0">
                <a:effectLst/>
                <a:latin typeface="Arial MT"/>
                <a:ea typeface="Arial MT"/>
                <a:cs typeface="Arial MT"/>
              </a:rPr>
              <a:t> </a:t>
            </a:r>
            <a:r>
              <a:rPr lang="en-US" sz="1300" dirty="0">
                <a:effectLst/>
                <a:latin typeface="Arial MT"/>
                <a:ea typeface="Arial MT"/>
                <a:cs typeface="Arial MT"/>
              </a:rPr>
              <a:t>further</a:t>
            </a:r>
            <a:r>
              <a:rPr lang="en-US" sz="1300" spc="-20" dirty="0">
                <a:effectLst/>
                <a:latin typeface="Arial MT"/>
                <a:ea typeface="Arial MT"/>
                <a:cs typeface="Arial MT"/>
              </a:rPr>
              <a:t> </a:t>
            </a:r>
            <a:r>
              <a:rPr lang="en-US" sz="1300" dirty="0">
                <a:effectLst/>
                <a:latin typeface="Arial MT"/>
                <a:ea typeface="Arial MT"/>
                <a:cs typeface="Arial MT"/>
              </a:rPr>
              <a:t>exploration</a:t>
            </a:r>
            <a:r>
              <a:rPr lang="en-US" sz="1300" spc="-20" dirty="0">
                <a:effectLst/>
                <a:latin typeface="Arial MT"/>
                <a:ea typeface="Arial MT"/>
                <a:cs typeface="Arial MT"/>
              </a:rPr>
              <a:t> </a:t>
            </a:r>
            <a:r>
              <a:rPr lang="en-US" sz="1300" dirty="0">
                <a:effectLst/>
                <a:latin typeface="Arial MT"/>
                <a:ea typeface="Arial MT"/>
                <a:cs typeface="Arial MT"/>
              </a:rPr>
              <a:t>it</a:t>
            </a:r>
            <a:r>
              <a:rPr lang="en-US" sz="1300" spc="-20" dirty="0">
                <a:effectLst/>
                <a:latin typeface="Arial MT"/>
                <a:ea typeface="Arial MT"/>
                <a:cs typeface="Arial MT"/>
              </a:rPr>
              <a:t> </a:t>
            </a:r>
            <a:r>
              <a:rPr lang="en-US" sz="1300" dirty="0">
                <a:effectLst/>
                <a:latin typeface="Arial MT"/>
                <a:ea typeface="Arial MT"/>
                <a:cs typeface="Arial MT"/>
              </a:rPr>
              <a:t>can</a:t>
            </a:r>
            <a:r>
              <a:rPr lang="en-US" sz="1300" spc="-20" dirty="0">
                <a:effectLst/>
                <a:latin typeface="Arial MT"/>
                <a:ea typeface="Arial MT"/>
                <a:cs typeface="Arial MT"/>
              </a:rPr>
              <a:t> </a:t>
            </a:r>
            <a:r>
              <a:rPr lang="en-US" sz="1300" dirty="0">
                <a:effectLst/>
                <a:latin typeface="Arial MT"/>
                <a:ea typeface="Arial MT"/>
                <a:cs typeface="Arial MT"/>
              </a:rPr>
              <a:t>be</a:t>
            </a:r>
            <a:r>
              <a:rPr lang="en-US" sz="1300" spc="-20" dirty="0">
                <a:effectLst/>
                <a:latin typeface="Arial MT"/>
                <a:ea typeface="Arial MT"/>
                <a:cs typeface="Arial MT"/>
              </a:rPr>
              <a:t> </a:t>
            </a:r>
            <a:r>
              <a:rPr lang="en-US" sz="1300" dirty="0">
                <a:effectLst/>
                <a:latin typeface="Arial MT"/>
                <a:ea typeface="Arial MT"/>
                <a:cs typeface="Arial MT"/>
              </a:rPr>
              <a:t>clearly</a:t>
            </a:r>
            <a:r>
              <a:rPr lang="en-US" sz="1300" spc="-25" dirty="0">
                <a:effectLst/>
                <a:latin typeface="Arial MT"/>
                <a:ea typeface="Arial MT"/>
                <a:cs typeface="Arial MT"/>
              </a:rPr>
              <a:t> </a:t>
            </a:r>
            <a:r>
              <a:rPr lang="en-US" sz="1300" dirty="0">
                <a:effectLst/>
                <a:latin typeface="Arial MT"/>
                <a:ea typeface="Arial MT"/>
                <a:cs typeface="Arial MT"/>
              </a:rPr>
              <a:t>observed</a:t>
            </a:r>
            <a:r>
              <a:rPr lang="en-US" sz="1300" spc="-20" dirty="0">
                <a:effectLst/>
                <a:latin typeface="Arial MT"/>
                <a:ea typeface="Arial MT"/>
                <a:cs typeface="Arial MT"/>
              </a:rPr>
              <a:t> </a:t>
            </a:r>
            <a:r>
              <a:rPr lang="en-US" sz="1300" dirty="0">
                <a:effectLst/>
                <a:latin typeface="Arial MT"/>
                <a:ea typeface="Arial MT"/>
                <a:cs typeface="Arial MT"/>
              </a:rPr>
              <a:t>that</a:t>
            </a:r>
            <a:r>
              <a:rPr lang="en-US" sz="1300" spc="-20" dirty="0">
                <a:effectLst/>
                <a:latin typeface="Arial MT"/>
                <a:ea typeface="Arial MT"/>
                <a:cs typeface="Arial MT"/>
              </a:rPr>
              <a:t> </a:t>
            </a:r>
            <a:r>
              <a:rPr lang="en-US" sz="1300" dirty="0">
                <a:effectLst/>
                <a:latin typeface="Arial MT"/>
                <a:ea typeface="Arial MT"/>
                <a:cs typeface="Arial MT"/>
              </a:rPr>
              <a:t>the</a:t>
            </a:r>
            <a:r>
              <a:rPr lang="en-US" sz="1300" spc="-20" dirty="0">
                <a:effectLst/>
                <a:latin typeface="Arial MT"/>
                <a:ea typeface="Arial MT"/>
                <a:cs typeface="Arial MT"/>
              </a:rPr>
              <a:t> </a:t>
            </a:r>
            <a:r>
              <a:rPr lang="en-US" sz="1300" dirty="0">
                <a:effectLst/>
                <a:latin typeface="Arial MT"/>
                <a:ea typeface="Arial MT"/>
                <a:cs typeface="Arial MT"/>
              </a:rPr>
              <a:t>highest</a:t>
            </a:r>
            <a:r>
              <a:rPr lang="en-US" sz="1300" spc="-20" dirty="0">
                <a:effectLst/>
                <a:latin typeface="Arial MT"/>
                <a:ea typeface="Arial MT"/>
                <a:cs typeface="Arial MT"/>
              </a:rPr>
              <a:t> </a:t>
            </a:r>
            <a:r>
              <a:rPr lang="en-US" sz="1300" dirty="0">
                <a:effectLst/>
                <a:latin typeface="Arial MT"/>
                <a:ea typeface="Arial MT"/>
                <a:cs typeface="Arial MT"/>
              </a:rPr>
              <a:t>sales</a:t>
            </a:r>
            <a:r>
              <a:rPr lang="en-US" sz="1300" spc="-20" dirty="0">
                <a:effectLst/>
                <a:latin typeface="Arial MT"/>
                <a:ea typeface="Arial MT"/>
                <a:cs typeface="Arial MT"/>
              </a:rPr>
              <a:t> </a:t>
            </a:r>
            <a:r>
              <a:rPr lang="en-US" sz="1300" dirty="0">
                <a:effectLst/>
                <a:latin typeface="Arial MT"/>
                <a:ea typeface="Arial MT"/>
                <a:cs typeface="Arial MT"/>
              </a:rPr>
              <a:t>belonged</a:t>
            </a:r>
            <a:r>
              <a:rPr lang="en-US" sz="1300" spc="-25" dirty="0">
                <a:effectLst/>
                <a:latin typeface="Arial MT"/>
                <a:ea typeface="Arial MT"/>
                <a:cs typeface="Arial MT"/>
              </a:rPr>
              <a:t> </a:t>
            </a:r>
            <a:r>
              <a:rPr lang="en-US" sz="1300" dirty="0">
                <a:effectLst/>
                <a:latin typeface="Arial MT"/>
                <a:ea typeface="Arial MT"/>
                <a:cs typeface="Arial MT"/>
              </a:rPr>
              <a:t>to</a:t>
            </a:r>
            <a:r>
              <a:rPr lang="en-US" sz="1300" spc="-20" dirty="0">
                <a:effectLst/>
                <a:latin typeface="Arial MT"/>
                <a:ea typeface="Arial MT"/>
                <a:cs typeface="Arial MT"/>
              </a:rPr>
              <a:t> </a:t>
            </a:r>
            <a:r>
              <a:rPr lang="en-US" sz="1300" dirty="0">
                <a:effectLst/>
                <a:latin typeface="Arial MT"/>
                <a:ea typeface="Arial MT"/>
                <a:cs typeface="Arial MT"/>
              </a:rPr>
              <a:t>the</a:t>
            </a:r>
            <a:r>
              <a:rPr lang="en-US" sz="1300" spc="-20" dirty="0">
                <a:effectLst/>
                <a:latin typeface="Arial MT"/>
                <a:ea typeface="Arial MT"/>
                <a:cs typeface="Arial MT"/>
              </a:rPr>
              <a:t> </a:t>
            </a:r>
            <a:r>
              <a:rPr lang="en-US" sz="1300" dirty="0">
                <a:effectLst/>
                <a:latin typeface="Arial MT"/>
                <a:ea typeface="Arial MT"/>
                <a:cs typeface="Arial MT"/>
              </a:rPr>
              <a:t>store</a:t>
            </a:r>
            <a:r>
              <a:rPr lang="en-US" sz="1300" spc="-20" dirty="0">
                <a:effectLst/>
                <a:latin typeface="Arial MT"/>
                <a:ea typeface="Arial MT"/>
                <a:cs typeface="Arial MT"/>
              </a:rPr>
              <a:t> </a:t>
            </a:r>
            <a:r>
              <a:rPr lang="en-US" sz="1300" dirty="0">
                <a:effectLst/>
                <a:latin typeface="Arial MT"/>
                <a:ea typeface="Arial MT"/>
                <a:cs typeface="Arial MT"/>
              </a:rPr>
              <a:t>type</a:t>
            </a:r>
            <a:r>
              <a:rPr lang="en-US" sz="1300" spc="-345" dirty="0">
                <a:effectLst/>
                <a:latin typeface="Arial MT"/>
                <a:ea typeface="Arial MT"/>
                <a:cs typeface="Arial MT"/>
              </a:rPr>
              <a:t> </a:t>
            </a:r>
            <a:r>
              <a:rPr lang="en-US" sz="1300" dirty="0">
                <a:effectLst/>
                <a:latin typeface="Arial MT"/>
                <a:ea typeface="Arial MT"/>
                <a:cs typeface="Arial MT"/>
              </a:rPr>
              <a:t>‘a’ due to the high number of type a stores in our dataset. Store type a and c had a similar kind of</a:t>
            </a:r>
            <a:r>
              <a:rPr lang="en-US" sz="1300" spc="5" dirty="0">
                <a:effectLst/>
                <a:latin typeface="Arial MT"/>
                <a:ea typeface="Arial MT"/>
                <a:cs typeface="Arial MT"/>
              </a:rPr>
              <a:t> </a:t>
            </a:r>
            <a:r>
              <a:rPr lang="en-US" sz="1300" dirty="0">
                <a:effectLst/>
                <a:latin typeface="Arial MT"/>
                <a:ea typeface="Arial MT"/>
                <a:cs typeface="Arial MT"/>
              </a:rPr>
              <a:t>sales</a:t>
            </a:r>
            <a:r>
              <a:rPr lang="en-US" sz="1300" spc="-10" dirty="0">
                <a:effectLst/>
                <a:latin typeface="Arial MT"/>
                <a:ea typeface="Arial MT"/>
                <a:cs typeface="Arial MT"/>
              </a:rPr>
              <a:t> </a:t>
            </a:r>
            <a:r>
              <a:rPr lang="en-US" sz="1300" dirty="0">
                <a:effectLst/>
                <a:latin typeface="Arial MT"/>
                <a:ea typeface="Arial MT"/>
                <a:cs typeface="Arial MT"/>
              </a:rPr>
              <a:t>and</a:t>
            </a:r>
            <a:r>
              <a:rPr lang="en-US" sz="1300" spc="-5" dirty="0">
                <a:effectLst/>
                <a:latin typeface="Arial MT"/>
                <a:ea typeface="Arial MT"/>
                <a:cs typeface="Arial MT"/>
              </a:rPr>
              <a:t> </a:t>
            </a:r>
            <a:r>
              <a:rPr lang="en-US" sz="1300" dirty="0">
                <a:effectLst/>
                <a:latin typeface="Arial MT"/>
                <a:ea typeface="Arial MT"/>
                <a:cs typeface="Arial MT"/>
              </a:rPr>
              <a:t>customer</a:t>
            </a:r>
            <a:r>
              <a:rPr lang="en-US" sz="1300" spc="-5" dirty="0">
                <a:effectLst/>
                <a:latin typeface="Arial MT"/>
                <a:ea typeface="Arial MT"/>
                <a:cs typeface="Arial MT"/>
              </a:rPr>
              <a:t> </a:t>
            </a:r>
            <a:r>
              <a:rPr lang="en-US" sz="1300" dirty="0">
                <a:effectLst/>
                <a:latin typeface="Arial MT"/>
                <a:ea typeface="Arial MT"/>
                <a:cs typeface="Arial MT"/>
              </a:rPr>
              <a:t>share.</a:t>
            </a:r>
            <a:endParaRPr lang="en-IN" sz="1100" dirty="0">
              <a:effectLst/>
              <a:latin typeface="Arial MT"/>
              <a:ea typeface="Arial MT"/>
              <a:cs typeface="Arial MT"/>
            </a:endParaRPr>
          </a:p>
          <a:p>
            <a:pPr>
              <a:spcBef>
                <a:spcPts val="20"/>
              </a:spcBef>
            </a:pPr>
            <a:r>
              <a:rPr lang="en-US" sz="1350" dirty="0">
                <a:effectLst/>
                <a:latin typeface="Arial MT"/>
                <a:ea typeface="Arial MT"/>
                <a:cs typeface="Arial MT"/>
              </a:rPr>
              <a:t> </a:t>
            </a:r>
            <a:endParaRPr lang="en-IN" sz="1300" dirty="0">
              <a:effectLst/>
              <a:latin typeface="Arial MT"/>
              <a:ea typeface="Arial MT"/>
              <a:cs typeface="Arial MT"/>
            </a:endParaRPr>
          </a:p>
          <a:p>
            <a:pPr marL="742950" marR="639445" lvl="1" indent="-285750">
              <a:lnSpc>
                <a:spcPct val="103000"/>
              </a:lnSpc>
              <a:spcAft>
                <a:spcPts val="0"/>
              </a:spcAft>
              <a:buSzPts val="1300"/>
              <a:buFont typeface="Arial MT"/>
              <a:buChar char="●"/>
              <a:tabLst>
                <a:tab pos="1069340" algn="l"/>
                <a:tab pos="1069975" algn="l"/>
              </a:tabLst>
            </a:pPr>
            <a:r>
              <a:rPr lang="en-US" sz="1300" dirty="0">
                <a:effectLst/>
                <a:latin typeface="Arial MT"/>
                <a:ea typeface="Arial MT"/>
                <a:cs typeface="Arial MT"/>
              </a:rPr>
              <a:t>Based</a:t>
            </a:r>
            <a:r>
              <a:rPr lang="en-US" sz="1300" spc="-20" dirty="0">
                <a:effectLst/>
                <a:latin typeface="Arial MT"/>
                <a:ea typeface="Arial MT"/>
                <a:cs typeface="Arial MT"/>
              </a:rPr>
              <a:t> </a:t>
            </a:r>
            <a:r>
              <a:rPr lang="en-US" sz="1300" dirty="0">
                <a:effectLst/>
                <a:latin typeface="Arial MT"/>
                <a:ea typeface="Arial MT"/>
                <a:cs typeface="Arial MT"/>
              </a:rPr>
              <a:t>on</a:t>
            </a:r>
            <a:r>
              <a:rPr lang="en-US" sz="1300" spc="-20" dirty="0">
                <a:effectLst/>
                <a:latin typeface="Arial MT"/>
                <a:ea typeface="Arial MT"/>
                <a:cs typeface="Arial MT"/>
              </a:rPr>
              <a:t> </a:t>
            </a:r>
            <a:r>
              <a:rPr lang="en-US" sz="1300" dirty="0">
                <a:effectLst/>
                <a:latin typeface="Arial MT"/>
                <a:ea typeface="Arial MT"/>
                <a:cs typeface="Arial MT"/>
              </a:rPr>
              <a:t>the</a:t>
            </a:r>
            <a:r>
              <a:rPr lang="en-US" sz="1300" spc="-20" dirty="0">
                <a:effectLst/>
                <a:latin typeface="Arial MT"/>
                <a:ea typeface="Arial MT"/>
                <a:cs typeface="Arial MT"/>
              </a:rPr>
              <a:t> </a:t>
            </a:r>
            <a:r>
              <a:rPr lang="en-US" sz="1300" dirty="0">
                <a:effectLst/>
                <a:latin typeface="Arial MT"/>
                <a:ea typeface="Arial MT"/>
                <a:cs typeface="Arial MT"/>
              </a:rPr>
              <a:t>above</a:t>
            </a:r>
            <a:r>
              <a:rPr lang="en-US" sz="1300" spc="-15" dirty="0">
                <a:effectLst/>
                <a:latin typeface="Arial MT"/>
                <a:ea typeface="Arial MT"/>
                <a:cs typeface="Arial MT"/>
              </a:rPr>
              <a:t> </a:t>
            </a:r>
            <a:r>
              <a:rPr lang="en-US" sz="1300" dirty="0">
                <a:effectLst/>
                <a:latin typeface="Arial MT"/>
                <a:ea typeface="Arial MT"/>
                <a:cs typeface="Arial MT"/>
              </a:rPr>
              <a:t>findings</a:t>
            </a:r>
            <a:r>
              <a:rPr lang="en-US" sz="1300" spc="-20" dirty="0">
                <a:effectLst/>
                <a:latin typeface="Arial MT"/>
                <a:ea typeface="Arial MT"/>
                <a:cs typeface="Arial MT"/>
              </a:rPr>
              <a:t> </a:t>
            </a:r>
            <a:r>
              <a:rPr lang="en-US" sz="1300" dirty="0">
                <a:effectLst/>
                <a:latin typeface="Arial MT"/>
                <a:ea typeface="Arial MT"/>
                <a:cs typeface="Arial MT"/>
              </a:rPr>
              <a:t>it</a:t>
            </a:r>
            <a:r>
              <a:rPr lang="en-US" sz="1300" spc="-20" dirty="0">
                <a:effectLst/>
                <a:latin typeface="Arial MT"/>
                <a:ea typeface="Arial MT"/>
                <a:cs typeface="Arial MT"/>
              </a:rPr>
              <a:t> </a:t>
            </a:r>
            <a:r>
              <a:rPr lang="en-US" sz="1300" dirty="0">
                <a:effectLst/>
                <a:latin typeface="Arial MT"/>
                <a:ea typeface="Arial MT"/>
                <a:cs typeface="Arial MT"/>
              </a:rPr>
              <a:t>seems</a:t>
            </a:r>
            <a:r>
              <a:rPr lang="en-US" sz="1300" spc="-15" dirty="0">
                <a:effectLst/>
                <a:latin typeface="Arial MT"/>
                <a:ea typeface="Arial MT"/>
                <a:cs typeface="Arial MT"/>
              </a:rPr>
              <a:t> </a:t>
            </a:r>
            <a:r>
              <a:rPr lang="en-US" sz="1300" dirty="0">
                <a:effectLst/>
                <a:latin typeface="Arial MT"/>
                <a:ea typeface="Arial MT"/>
                <a:cs typeface="Arial MT"/>
              </a:rPr>
              <a:t>that</a:t>
            </a:r>
            <a:r>
              <a:rPr lang="en-US" sz="1300" spc="-20" dirty="0">
                <a:effectLst/>
                <a:latin typeface="Arial MT"/>
                <a:ea typeface="Arial MT"/>
                <a:cs typeface="Arial MT"/>
              </a:rPr>
              <a:t> </a:t>
            </a:r>
            <a:r>
              <a:rPr lang="en-US" sz="1300" dirty="0">
                <a:effectLst/>
                <a:latin typeface="Arial MT"/>
                <a:ea typeface="Arial MT"/>
                <a:cs typeface="Arial MT"/>
              </a:rPr>
              <a:t>there</a:t>
            </a:r>
            <a:r>
              <a:rPr lang="en-US" sz="1300" spc="-20" dirty="0">
                <a:effectLst/>
                <a:latin typeface="Arial MT"/>
                <a:ea typeface="Arial MT"/>
                <a:cs typeface="Arial MT"/>
              </a:rPr>
              <a:t> </a:t>
            </a:r>
            <a:r>
              <a:rPr lang="en-US" sz="1300" dirty="0">
                <a:effectLst/>
                <a:latin typeface="Arial MT"/>
                <a:ea typeface="Arial MT"/>
                <a:cs typeface="Arial MT"/>
              </a:rPr>
              <a:t>are</a:t>
            </a:r>
            <a:r>
              <a:rPr lang="en-US" sz="1300" spc="-15" dirty="0">
                <a:effectLst/>
                <a:latin typeface="Arial MT"/>
                <a:ea typeface="Arial MT"/>
                <a:cs typeface="Arial MT"/>
              </a:rPr>
              <a:t> </a:t>
            </a:r>
            <a:r>
              <a:rPr lang="en-US" sz="1300" dirty="0">
                <a:effectLst/>
                <a:latin typeface="Arial MT"/>
                <a:ea typeface="Arial MT"/>
                <a:cs typeface="Arial MT"/>
              </a:rPr>
              <a:t>quite</a:t>
            </a:r>
            <a:r>
              <a:rPr lang="en-US" sz="1300" spc="-20" dirty="0">
                <a:effectLst/>
                <a:latin typeface="Arial MT"/>
                <a:ea typeface="Arial MT"/>
                <a:cs typeface="Arial MT"/>
              </a:rPr>
              <a:t> </a:t>
            </a:r>
            <a:r>
              <a:rPr lang="en-US" sz="1300" dirty="0">
                <a:effectLst/>
                <a:latin typeface="Arial MT"/>
                <a:ea typeface="Arial MT"/>
                <a:cs typeface="Arial MT"/>
              </a:rPr>
              <a:t>a</a:t>
            </a:r>
            <a:r>
              <a:rPr lang="en-US" sz="1300" spc="-20" dirty="0">
                <a:effectLst/>
                <a:latin typeface="Arial MT"/>
                <a:ea typeface="Arial MT"/>
                <a:cs typeface="Arial MT"/>
              </a:rPr>
              <a:t> </a:t>
            </a:r>
            <a:r>
              <a:rPr lang="en-US" sz="1300" dirty="0">
                <a:effectLst/>
                <a:latin typeface="Arial MT"/>
                <a:ea typeface="Arial MT"/>
                <a:cs typeface="Arial MT"/>
              </a:rPr>
              <a:t>lot</a:t>
            </a:r>
            <a:r>
              <a:rPr lang="en-US" sz="1300" spc="-15" dirty="0">
                <a:effectLst/>
                <a:latin typeface="Arial MT"/>
                <a:ea typeface="Arial MT"/>
                <a:cs typeface="Arial MT"/>
              </a:rPr>
              <a:t> </a:t>
            </a:r>
            <a:r>
              <a:rPr lang="en-US" sz="1300" dirty="0">
                <a:effectLst/>
                <a:latin typeface="Arial MT"/>
                <a:ea typeface="Arial MT"/>
                <a:cs typeface="Arial MT"/>
              </a:rPr>
              <a:t>of</a:t>
            </a:r>
            <a:r>
              <a:rPr lang="en-US" sz="1300" spc="-20" dirty="0">
                <a:effectLst/>
                <a:latin typeface="Arial MT"/>
                <a:ea typeface="Arial MT"/>
                <a:cs typeface="Arial MT"/>
              </a:rPr>
              <a:t> </a:t>
            </a:r>
            <a:r>
              <a:rPr lang="en-US" sz="1300" dirty="0">
                <a:effectLst/>
                <a:latin typeface="Arial MT"/>
                <a:ea typeface="Arial MT"/>
                <a:cs typeface="Arial MT"/>
              </a:rPr>
              <a:t>opportunities</a:t>
            </a:r>
            <a:r>
              <a:rPr lang="en-US" sz="1300" spc="-20" dirty="0">
                <a:effectLst/>
                <a:latin typeface="Arial MT"/>
                <a:ea typeface="Arial MT"/>
                <a:cs typeface="Arial MT"/>
              </a:rPr>
              <a:t> </a:t>
            </a:r>
            <a:r>
              <a:rPr lang="en-US" sz="1300" dirty="0">
                <a:effectLst/>
                <a:latin typeface="Arial MT"/>
                <a:ea typeface="Arial MT"/>
                <a:cs typeface="Arial MT"/>
              </a:rPr>
              <a:t>in</a:t>
            </a:r>
            <a:r>
              <a:rPr lang="en-US" sz="1300" spc="-15" dirty="0">
                <a:effectLst/>
                <a:latin typeface="Arial MT"/>
                <a:ea typeface="Arial MT"/>
                <a:cs typeface="Arial MT"/>
              </a:rPr>
              <a:t> </a:t>
            </a:r>
            <a:r>
              <a:rPr lang="en-US" sz="1300" dirty="0">
                <a:effectLst/>
                <a:latin typeface="Arial MT"/>
                <a:ea typeface="Arial MT"/>
                <a:cs typeface="Arial MT"/>
              </a:rPr>
              <a:t>store</a:t>
            </a:r>
            <a:r>
              <a:rPr lang="en-US" sz="1300" spc="-20" dirty="0">
                <a:effectLst/>
                <a:latin typeface="Arial MT"/>
                <a:ea typeface="Arial MT"/>
                <a:cs typeface="Arial MT"/>
              </a:rPr>
              <a:t> </a:t>
            </a:r>
            <a:r>
              <a:rPr lang="en-US" sz="1300" dirty="0">
                <a:effectLst/>
                <a:latin typeface="Arial MT"/>
                <a:ea typeface="Arial MT"/>
                <a:cs typeface="Arial MT"/>
              </a:rPr>
              <a:t>type</a:t>
            </a:r>
            <a:r>
              <a:rPr lang="en-US" sz="1300" spc="-20" dirty="0">
                <a:effectLst/>
                <a:latin typeface="Arial MT"/>
                <a:ea typeface="Arial MT"/>
                <a:cs typeface="Arial MT"/>
              </a:rPr>
              <a:t> </a:t>
            </a:r>
            <a:r>
              <a:rPr lang="en-US" sz="1300" dirty="0">
                <a:effectLst/>
                <a:latin typeface="Arial MT"/>
                <a:ea typeface="Arial MT"/>
                <a:cs typeface="Arial MT"/>
              </a:rPr>
              <a:t>'b'</a:t>
            </a:r>
            <a:r>
              <a:rPr lang="en-US" sz="1300" spc="-15" dirty="0">
                <a:effectLst/>
                <a:latin typeface="Arial MT"/>
                <a:ea typeface="Arial MT"/>
                <a:cs typeface="Arial MT"/>
              </a:rPr>
              <a:t> </a:t>
            </a:r>
            <a:r>
              <a:rPr lang="en-US" sz="1300" dirty="0">
                <a:effectLst/>
                <a:latin typeface="Arial MT"/>
                <a:ea typeface="Arial MT"/>
                <a:cs typeface="Arial MT"/>
              </a:rPr>
              <a:t>&amp;</a:t>
            </a:r>
            <a:r>
              <a:rPr lang="en-US" sz="1300" spc="-20" dirty="0">
                <a:effectLst/>
                <a:latin typeface="Arial MT"/>
                <a:ea typeface="Arial MT"/>
                <a:cs typeface="Arial MT"/>
              </a:rPr>
              <a:t> </a:t>
            </a:r>
            <a:r>
              <a:rPr lang="en-US" sz="1300" dirty="0">
                <a:effectLst/>
                <a:latin typeface="Arial MT"/>
                <a:ea typeface="Arial MT"/>
                <a:cs typeface="Arial MT"/>
              </a:rPr>
              <a:t>'d'</a:t>
            </a:r>
            <a:r>
              <a:rPr lang="en-US" sz="1300" spc="-345" dirty="0">
                <a:effectLst/>
                <a:latin typeface="Arial MT"/>
                <a:ea typeface="Arial MT"/>
                <a:cs typeface="Arial MT"/>
              </a:rPr>
              <a:t> </a:t>
            </a:r>
            <a:r>
              <a:rPr lang="en-US" sz="1300" dirty="0">
                <a:effectLst/>
                <a:latin typeface="Arial MT"/>
                <a:ea typeface="Arial MT"/>
                <a:cs typeface="Arial MT"/>
              </a:rPr>
              <a:t>as they had more number of customers per store and more sales per customer, respectively. Store</a:t>
            </a:r>
            <a:r>
              <a:rPr lang="en-US" sz="1300" spc="-350" dirty="0">
                <a:effectLst/>
                <a:latin typeface="Arial MT"/>
                <a:ea typeface="Arial MT"/>
                <a:cs typeface="Arial MT"/>
              </a:rPr>
              <a:t> </a:t>
            </a:r>
            <a:r>
              <a:rPr lang="en-US" sz="1300" dirty="0">
                <a:effectLst/>
                <a:latin typeface="Arial MT"/>
                <a:ea typeface="Arial MT"/>
                <a:cs typeface="Arial MT"/>
              </a:rPr>
              <a:t>type a &amp; c are quite similar in terms of "per customer and per store" sales numbers and just</a:t>
            </a:r>
            <a:r>
              <a:rPr lang="en-US" sz="1300" spc="5" dirty="0">
                <a:effectLst/>
                <a:latin typeface="Arial MT"/>
                <a:ea typeface="Arial MT"/>
                <a:cs typeface="Arial MT"/>
              </a:rPr>
              <a:t> </a:t>
            </a:r>
            <a:r>
              <a:rPr lang="en-US" sz="1300" dirty="0">
                <a:effectLst/>
                <a:latin typeface="Arial MT"/>
                <a:ea typeface="Arial MT"/>
                <a:cs typeface="Arial MT"/>
              </a:rPr>
              <a:t>because</a:t>
            </a:r>
            <a:r>
              <a:rPr lang="en-US" sz="1300" spc="-20" dirty="0">
                <a:effectLst/>
                <a:latin typeface="Arial MT"/>
                <a:ea typeface="Arial MT"/>
                <a:cs typeface="Arial MT"/>
              </a:rPr>
              <a:t> </a:t>
            </a:r>
            <a:r>
              <a:rPr lang="en-US" sz="1300" dirty="0">
                <a:effectLst/>
                <a:latin typeface="Arial MT"/>
                <a:ea typeface="Arial MT"/>
                <a:cs typeface="Arial MT"/>
              </a:rPr>
              <a:t>the</a:t>
            </a:r>
            <a:r>
              <a:rPr lang="en-US" sz="1300" spc="-20" dirty="0">
                <a:effectLst/>
                <a:latin typeface="Arial MT"/>
                <a:ea typeface="Arial MT"/>
                <a:cs typeface="Arial MT"/>
              </a:rPr>
              <a:t> </a:t>
            </a:r>
            <a:r>
              <a:rPr lang="en-US" sz="1300" dirty="0">
                <a:effectLst/>
                <a:latin typeface="Arial MT"/>
                <a:ea typeface="Arial MT"/>
                <a:cs typeface="Arial MT"/>
              </a:rPr>
              <a:t>majority</a:t>
            </a:r>
            <a:r>
              <a:rPr lang="en-US" sz="1300" spc="-15" dirty="0">
                <a:effectLst/>
                <a:latin typeface="Arial MT"/>
                <a:ea typeface="Arial MT"/>
                <a:cs typeface="Arial MT"/>
              </a:rPr>
              <a:t> </a:t>
            </a:r>
            <a:r>
              <a:rPr lang="en-US" sz="1300" dirty="0">
                <a:effectLst/>
                <a:latin typeface="Arial MT"/>
                <a:ea typeface="Arial MT"/>
                <a:cs typeface="Arial MT"/>
              </a:rPr>
              <a:t>of</a:t>
            </a:r>
            <a:r>
              <a:rPr lang="en-US" sz="1300" spc="-20" dirty="0">
                <a:effectLst/>
                <a:latin typeface="Arial MT"/>
                <a:ea typeface="Arial MT"/>
                <a:cs typeface="Arial MT"/>
              </a:rPr>
              <a:t> </a:t>
            </a:r>
            <a:r>
              <a:rPr lang="en-US" sz="1300" dirty="0">
                <a:effectLst/>
                <a:latin typeface="Arial MT"/>
                <a:ea typeface="Arial MT"/>
                <a:cs typeface="Arial MT"/>
              </a:rPr>
              <a:t>the</a:t>
            </a:r>
            <a:r>
              <a:rPr lang="en-US" sz="1300" spc="-15" dirty="0">
                <a:effectLst/>
                <a:latin typeface="Arial MT"/>
                <a:ea typeface="Arial MT"/>
                <a:cs typeface="Arial MT"/>
              </a:rPr>
              <a:t> </a:t>
            </a:r>
            <a:r>
              <a:rPr lang="en-US" sz="1300" dirty="0">
                <a:effectLst/>
                <a:latin typeface="Arial MT"/>
                <a:ea typeface="Arial MT"/>
                <a:cs typeface="Arial MT"/>
              </a:rPr>
              <a:t>stores</a:t>
            </a:r>
            <a:r>
              <a:rPr lang="en-US" sz="1300" spc="-20" dirty="0">
                <a:effectLst/>
                <a:latin typeface="Arial MT"/>
                <a:ea typeface="Arial MT"/>
                <a:cs typeface="Arial MT"/>
              </a:rPr>
              <a:t> </a:t>
            </a:r>
            <a:r>
              <a:rPr lang="en-US" sz="1300" dirty="0">
                <a:effectLst/>
                <a:latin typeface="Arial MT"/>
                <a:ea typeface="Arial MT"/>
                <a:cs typeface="Arial MT"/>
              </a:rPr>
              <a:t>were</a:t>
            </a:r>
            <a:r>
              <a:rPr lang="en-US" sz="1300" spc="-20" dirty="0">
                <a:effectLst/>
                <a:latin typeface="Arial MT"/>
                <a:ea typeface="Arial MT"/>
                <a:cs typeface="Arial MT"/>
              </a:rPr>
              <a:t> </a:t>
            </a:r>
            <a:r>
              <a:rPr lang="en-US" sz="1300" dirty="0">
                <a:effectLst/>
                <a:latin typeface="Arial MT"/>
                <a:ea typeface="Arial MT"/>
                <a:cs typeface="Arial MT"/>
              </a:rPr>
              <a:t>of</a:t>
            </a:r>
            <a:r>
              <a:rPr lang="en-US" sz="1300" spc="-15" dirty="0">
                <a:effectLst/>
                <a:latin typeface="Arial MT"/>
                <a:ea typeface="Arial MT"/>
                <a:cs typeface="Arial MT"/>
              </a:rPr>
              <a:t> </a:t>
            </a:r>
            <a:r>
              <a:rPr lang="en-US" sz="1300" dirty="0">
                <a:effectLst/>
                <a:latin typeface="Arial MT"/>
                <a:ea typeface="Arial MT"/>
                <a:cs typeface="Arial MT"/>
              </a:rPr>
              <a:t>these</a:t>
            </a:r>
            <a:r>
              <a:rPr lang="en-US" sz="1300" spc="-20" dirty="0">
                <a:effectLst/>
                <a:latin typeface="Arial MT"/>
                <a:ea typeface="Arial MT"/>
                <a:cs typeface="Arial MT"/>
              </a:rPr>
              <a:t> </a:t>
            </a:r>
            <a:r>
              <a:rPr lang="en-US" sz="1300" dirty="0">
                <a:effectLst/>
                <a:latin typeface="Arial MT"/>
                <a:ea typeface="Arial MT"/>
                <a:cs typeface="Arial MT"/>
              </a:rPr>
              <a:t>kinds,</a:t>
            </a:r>
            <a:r>
              <a:rPr lang="en-US" sz="1300" spc="-15" dirty="0">
                <a:effectLst/>
                <a:latin typeface="Arial MT"/>
                <a:ea typeface="Arial MT"/>
                <a:cs typeface="Arial MT"/>
              </a:rPr>
              <a:t> </a:t>
            </a:r>
            <a:r>
              <a:rPr lang="en-US" sz="1300" dirty="0">
                <a:effectLst/>
                <a:latin typeface="Arial MT"/>
                <a:ea typeface="Arial MT"/>
                <a:cs typeface="Arial MT"/>
              </a:rPr>
              <a:t>they</a:t>
            </a:r>
            <a:r>
              <a:rPr lang="en-US" sz="1300" spc="-20" dirty="0">
                <a:effectLst/>
                <a:latin typeface="Arial MT"/>
                <a:ea typeface="Arial MT"/>
                <a:cs typeface="Arial MT"/>
              </a:rPr>
              <a:t> </a:t>
            </a:r>
            <a:r>
              <a:rPr lang="en-US" sz="1300" dirty="0">
                <a:effectLst/>
                <a:latin typeface="Arial MT"/>
                <a:ea typeface="Arial MT"/>
                <a:cs typeface="Arial MT"/>
              </a:rPr>
              <a:t>had</a:t>
            </a:r>
            <a:r>
              <a:rPr lang="en-US" sz="1300" spc="-15" dirty="0">
                <a:effectLst/>
                <a:latin typeface="Arial MT"/>
                <a:ea typeface="Arial MT"/>
                <a:cs typeface="Arial MT"/>
              </a:rPr>
              <a:t> </a:t>
            </a:r>
            <a:r>
              <a:rPr lang="en-US" sz="1300" dirty="0">
                <a:effectLst/>
                <a:latin typeface="Arial MT"/>
                <a:ea typeface="Arial MT"/>
                <a:cs typeface="Arial MT"/>
              </a:rPr>
              <a:t>the</a:t>
            </a:r>
            <a:r>
              <a:rPr lang="en-US" sz="1300" spc="-20" dirty="0">
                <a:effectLst/>
                <a:latin typeface="Arial MT"/>
                <a:ea typeface="Arial MT"/>
                <a:cs typeface="Arial MT"/>
              </a:rPr>
              <a:t> </a:t>
            </a:r>
            <a:r>
              <a:rPr lang="en-US" sz="1300" dirty="0">
                <a:effectLst/>
                <a:latin typeface="Arial MT"/>
                <a:ea typeface="Arial MT"/>
                <a:cs typeface="Arial MT"/>
              </a:rPr>
              <a:t>best</a:t>
            </a:r>
            <a:r>
              <a:rPr lang="en-US" sz="1300" spc="-20" dirty="0">
                <a:effectLst/>
                <a:latin typeface="Arial MT"/>
                <a:ea typeface="Arial MT"/>
                <a:cs typeface="Arial MT"/>
              </a:rPr>
              <a:t> </a:t>
            </a:r>
            <a:r>
              <a:rPr lang="en-US" sz="1300" dirty="0">
                <a:effectLst/>
                <a:latin typeface="Arial MT"/>
                <a:ea typeface="Arial MT"/>
                <a:cs typeface="Arial MT"/>
              </a:rPr>
              <a:t>overall</a:t>
            </a:r>
            <a:r>
              <a:rPr lang="en-US" sz="1300" spc="-15" dirty="0">
                <a:effectLst/>
                <a:latin typeface="Arial MT"/>
                <a:ea typeface="Arial MT"/>
                <a:cs typeface="Arial MT"/>
              </a:rPr>
              <a:t> </a:t>
            </a:r>
            <a:r>
              <a:rPr lang="en-US" sz="1300" dirty="0">
                <a:effectLst/>
                <a:latin typeface="Arial MT"/>
                <a:ea typeface="Arial MT"/>
                <a:cs typeface="Arial MT"/>
              </a:rPr>
              <a:t>revenue</a:t>
            </a:r>
            <a:r>
              <a:rPr lang="en-US" sz="1300" spc="-20" dirty="0">
                <a:effectLst/>
                <a:latin typeface="Arial MT"/>
                <a:ea typeface="Arial MT"/>
                <a:cs typeface="Arial MT"/>
              </a:rPr>
              <a:t> </a:t>
            </a:r>
            <a:r>
              <a:rPr lang="en-US" sz="1300" dirty="0">
                <a:effectLst/>
                <a:latin typeface="Arial MT"/>
                <a:ea typeface="Arial MT"/>
                <a:cs typeface="Arial MT"/>
              </a:rPr>
              <a:t>numbers.</a:t>
            </a:r>
            <a:r>
              <a:rPr lang="en-US" sz="1300" spc="-345" dirty="0">
                <a:effectLst/>
                <a:latin typeface="Arial MT"/>
                <a:ea typeface="Arial MT"/>
                <a:cs typeface="Arial MT"/>
              </a:rPr>
              <a:t> </a:t>
            </a:r>
            <a:r>
              <a:rPr lang="en-US" sz="1300" dirty="0">
                <a:effectLst/>
                <a:latin typeface="Arial MT"/>
                <a:ea typeface="Arial MT"/>
                <a:cs typeface="Arial MT"/>
              </a:rPr>
              <a:t>On the other hand, store type b were very few in number and even then they had better average</a:t>
            </a:r>
            <a:r>
              <a:rPr lang="en-US" sz="1300" spc="5" dirty="0">
                <a:effectLst/>
                <a:latin typeface="Arial MT"/>
                <a:ea typeface="Arial MT"/>
                <a:cs typeface="Arial MT"/>
              </a:rPr>
              <a:t> </a:t>
            </a:r>
            <a:r>
              <a:rPr lang="en-US" sz="1300" dirty="0">
                <a:effectLst/>
                <a:latin typeface="Arial MT"/>
                <a:ea typeface="Arial MT"/>
                <a:cs typeface="Arial MT"/>
              </a:rPr>
              <a:t>sales</a:t>
            </a:r>
            <a:r>
              <a:rPr lang="en-US" sz="1300" spc="-10" dirty="0">
                <a:effectLst/>
                <a:latin typeface="Arial MT"/>
                <a:ea typeface="Arial MT"/>
                <a:cs typeface="Arial MT"/>
              </a:rPr>
              <a:t> </a:t>
            </a:r>
            <a:r>
              <a:rPr lang="en-US" sz="1300" dirty="0">
                <a:effectLst/>
                <a:latin typeface="Arial MT"/>
                <a:ea typeface="Arial MT"/>
                <a:cs typeface="Arial MT"/>
              </a:rPr>
              <a:t>than</a:t>
            </a:r>
            <a:r>
              <a:rPr lang="en-US" sz="1300" spc="-5" dirty="0">
                <a:effectLst/>
                <a:latin typeface="Arial MT"/>
                <a:ea typeface="Arial MT"/>
                <a:cs typeface="Arial MT"/>
              </a:rPr>
              <a:t> </a:t>
            </a:r>
            <a:r>
              <a:rPr lang="en-US" sz="1300" dirty="0">
                <a:effectLst/>
                <a:latin typeface="Arial MT"/>
                <a:ea typeface="Arial MT"/>
                <a:cs typeface="Arial MT"/>
              </a:rPr>
              <a:t>others.</a:t>
            </a:r>
            <a:endParaRPr lang="en-IN" sz="1100" dirty="0">
              <a:effectLst/>
              <a:latin typeface="Arial MT"/>
              <a:ea typeface="Arial MT"/>
              <a:cs typeface="Arial MT"/>
            </a:endParaRPr>
          </a:p>
          <a:p>
            <a:endParaRPr lang="en-IN" dirty="0"/>
          </a:p>
        </p:txBody>
      </p:sp>
      <p:pic>
        <p:nvPicPr>
          <p:cNvPr id="5" name="image7.png">
            <a:extLst>
              <a:ext uri="{FF2B5EF4-FFF2-40B4-BE49-F238E27FC236}">
                <a16:creationId xmlns:a16="http://schemas.microsoft.com/office/drawing/2014/main" id="{3A9F3CCD-00A5-8100-95BD-8FFFF6415601}"/>
              </a:ext>
            </a:extLst>
          </p:cNvPr>
          <p:cNvPicPr>
            <a:picLocks noChangeAspect="1"/>
          </p:cNvPicPr>
          <p:nvPr/>
        </p:nvPicPr>
        <p:blipFill>
          <a:blip r:embed="rId2" cstate="print"/>
          <a:stretch>
            <a:fillRect/>
          </a:stretch>
        </p:blipFill>
        <p:spPr>
          <a:xfrm>
            <a:off x="665178" y="412830"/>
            <a:ext cx="3443760" cy="3271134"/>
          </a:xfrm>
          <a:prstGeom prst="rect">
            <a:avLst/>
          </a:prstGeom>
        </p:spPr>
      </p:pic>
      <p:pic>
        <p:nvPicPr>
          <p:cNvPr id="6" name="image8.png">
            <a:extLst>
              <a:ext uri="{FF2B5EF4-FFF2-40B4-BE49-F238E27FC236}">
                <a16:creationId xmlns:a16="http://schemas.microsoft.com/office/drawing/2014/main" id="{9C2FF1A9-F12E-77F4-DC2A-3EB30448C4DE}"/>
              </a:ext>
            </a:extLst>
          </p:cNvPr>
          <p:cNvPicPr>
            <a:picLocks noChangeAspect="1"/>
          </p:cNvPicPr>
          <p:nvPr/>
        </p:nvPicPr>
        <p:blipFill>
          <a:blip r:embed="rId3" cstate="print"/>
          <a:stretch>
            <a:fillRect/>
          </a:stretch>
        </p:blipFill>
        <p:spPr>
          <a:xfrm>
            <a:off x="4151593" y="409061"/>
            <a:ext cx="3365688" cy="3271133"/>
          </a:xfrm>
          <a:prstGeom prst="rect">
            <a:avLst/>
          </a:prstGeom>
        </p:spPr>
      </p:pic>
      <p:grpSp>
        <p:nvGrpSpPr>
          <p:cNvPr id="7" name="Group 2">
            <a:extLst>
              <a:ext uri="{FF2B5EF4-FFF2-40B4-BE49-F238E27FC236}">
                <a16:creationId xmlns:a16="http://schemas.microsoft.com/office/drawing/2014/main" id="{D87D619D-B82D-8B58-0721-76AF89D4848B}"/>
              </a:ext>
            </a:extLst>
          </p:cNvPr>
          <p:cNvGrpSpPr>
            <a:grpSpLocks/>
          </p:cNvGrpSpPr>
          <p:nvPr/>
        </p:nvGrpSpPr>
        <p:grpSpPr bwMode="auto">
          <a:xfrm>
            <a:off x="7766714" y="-57989"/>
            <a:ext cx="3760108" cy="3778635"/>
            <a:chOff x="0" y="0"/>
            <a:chExt cx="4672" cy="4563"/>
          </a:xfrm>
        </p:grpSpPr>
        <p:pic>
          <p:nvPicPr>
            <p:cNvPr id="3075" name="Picture 3">
              <a:extLst>
                <a:ext uri="{FF2B5EF4-FFF2-40B4-BE49-F238E27FC236}">
                  <a16:creationId xmlns:a16="http://schemas.microsoft.com/office/drawing/2014/main" id="{0236A291-B0B9-8003-C479-3D2493EABB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 y="0"/>
              <a:ext cx="549"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A11C4322-03A6-1735-23AB-8EA5B6E4FB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61"/>
              <a:ext cx="4069" cy="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5828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EAFD6D-9C54-43D6-7B32-5D8F6A6DB0A3}"/>
              </a:ext>
            </a:extLst>
          </p:cNvPr>
          <p:cNvSpPr txBox="1"/>
          <p:nvPr/>
        </p:nvSpPr>
        <p:spPr>
          <a:xfrm>
            <a:off x="5477714" y="4130573"/>
            <a:ext cx="4620986" cy="2465675"/>
          </a:xfrm>
          <a:prstGeom prst="rect">
            <a:avLst/>
          </a:prstGeom>
          <a:noFill/>
        </p:spPr>
        <p:txBody>
          <a:bodyPr wrap="square" rtlCol="0">
            <a:spAutoFit/>
          </a:bodyPr>
          <a:lstStyle/>
          <a:p>
            <a:pPr marL="1143000" marR="398145" lvl="2" indent="-228600">
              <a:lnSpc>
                <a:spcPct val="103000"/>
              </a:lnSpc>
              <a:spcBef>
                <a:spcPts val="5"/>
              </a:spcBef>
              <a:spcAft>
                <a:spcPts val="0"/>
              </a:spcAft>
              <a:buSzPts val="1200"/>
              <a:buFont typeface="Arial MT"/>
              <a:buChar char="●"/>
              <a:tabLst>
                <a:tab pos="4878070" algn="l"/>
                <a:tab pos="4878705" algn="l"/>
              </a:tabLst>
            </a:pPr>
            <a:r>
              <a:rPr lang="en-US" sz="1200" dirty="0">
                <a:effectLst/>
                <a:latin typeface="Arial MT"/>
                <a:ea typeface="Arial MT"/>
                <a:cs typeface="Arial MT"/>
              </a:rPr>
              <a:t>It's pretty obvious that there is going to be a positive</a:t>
            </a:r>
            <a:r>
              <a:rPr lang="en-US" sz="1200" spc="5" dirty="0">
                <a:effectLst/>
                <a:latin typeface="Arial MT"/>
                <a:ea typeface="Arial MT"/>
                <a:cs typeface="Arial MT"/>
              </a:rPr>
              <a:t> </a:t>
            </a:r>
            <a:r>
              <a:rPr lang="en-US" sz="1200" dirty="0">
                <a:effectLst/>
                <a:latin typeface="Arial MT"/>
                <a:ea typeface="Arial MT"/>
                <a:cs typeface="Arial MT"/>
              </a:rPr>
              <a:t>correlation</a:t>
            </a:r>
            <a:r>
              <a:rPr lang="en-US" sz="1200" spc="-15" dirty="0">
                <a:effectLst/>
                <a:latin typeface="Arial MT"/>
                <a:ea typeface="Arial MT"/>
                <a:cs typeface="Arial MT"/>
              </a:rPr>
              <a:t> </a:t>
            </a:r>
            <a:r>
              <a:rPr lang="en-US" sz="1200" dirty="0">
                <a:effectLst/>
                <a:latin typeface="Arial MT"/>
                <a:ea typeface="Arial MT"/>
                <a:cs typeface="Arial MT"/>
              </a:rPr>
              <a:t>between</a:t>
            </a:r>
            <a:r>
              <a:rPr lang="en-US" sz="1200" spc="-15" dirty="0">
                <a:effectLst/>
                <a:latin typeface="Arial MT"/>
                <a:ea typeface="Arial MT"/>
                <a:cs typeface="Arial MT"/>
              </a:rPr>
              <a:t> </a:t>
            </a:r>
            <a:r>
              <a:rPr lang="en-US" sz="1200" dirty="0">
                <a:effectLst/>
                <a:latin typeface="Arial MT"/>
                <a:ea typeface="Arial MT"/>
                <a:cs typeface="Arial MT"/>
              </a:rPr>
              <a:t>customers</a:t>
            </a:r>
            <a:r>
              <a:rPr lang="en-US" sz="1200" spc="-15" dirty="0">
                <a:effectLst/>
                <a:latin typeface="Arial MT"/>
                <a:ea typeface="Arial MT"/>
                <a:cs typeface="Arial MT"/>
              </a:rPr>
              <a:t> </a:t>
            </a:r>
            <a:r>
              <a:rPr lang="en-US" sz="1200" dirty="0">
                <a:effectLst/>
                <a:latin typeface="Arial MT"/>
                <a:ea typeface="Arial MT"/>
                <a:cs typeface="Arial MT"/>
              </a:rPr>
              <a:t>and</a:t>
            </a:r>
            <a:r>
              <a:rPr lang="en-US" sz="1200" spc="-15" dirty="0">
                <a:effectLst/>
                <a:latin typeface="Arial MT"/>
                <a:ea typeface="Arial MT"/>
                <a:cs typeface="Arial MT"/>
              </a:rPr>
              <a:t> </a:t>
            </a:r>
            <a:r>
              <a:rPr lang="en-US" sz="1200" dirty="0">
                <a:effectLst/>
                <a:latin typeface="Arial MT"/>
                <a:ea typeface="Arial MT"/>
                <a:cs typeface="Arial MT"/>
              </a:rPr>
              <a:t>sales.</a:t>
            </a:r>
            <a:r>
              <a:rPr lang="en-US" sz="1200" spc="-35" dirty="0">
                <a:effectLst/>
                <a:latin typeface="Arial MT"/>
                <a:ea typeface="Arial MT"/>
                <a:cs typeface="Arial MT"/>
              </a:rPr>
              <a:t> </a:t>
            </a:r>
            <a:r>
              <a:rPr lang="en-US" sz="1200" dirty="0">
                <a:effectLst/>
                <a:latin typeface="Arial MT"/>
                <a:ea typeface="Arial MT"/>
                <a:cs typeface="Arial MT"/>
              </a:rPr>
              <a:t>There</a:t>
            </a:r>
            <a:r>
              <a:rPr lang="en-US" sz="1200" spc="-15" dirty="0">
                <a:effectLst/>
                <a:latin typeface="Arial MT"/>
                <a:ea typeface="Arial MT"/>
                <a:cs typeface="Arial MT"/>
              </a:rPr>
              <a:t> </a:t>
            </a:r>
            <a:r>
              <a:rPr lang="en-US" sz="1200" dirty="0">
                <a:effectLst/>
                <a:latin typeface="Arial MT"/>
                <a:ea typeface="Arial MT"/>
                <a:cs typeface="Arial MT"/>
              </a:rPr>
              <a:t>are</a:t>
            </a:r>
            <a:r>
              <a:rPr lang="en-US" sz="1200" spc="-15" dirty="0">
                <a:effectLst/>
                <a:latin typeface="Arial MT"/>
                <a:ea typeface="Arial MT"/>
                <a:cs typeface="Arial MT"/>
              </a:rPr>
              <a:t> </a:t>
            </a:r>
            <a:r>
              <a:rPr lang="en-US" sz="1200" dirty="0">
                <a:effectLst/>
                <a:latin typeface="Arial MT"/>
                <a:ea typeface="Arial MT"/>
                <a:cs typeface="Arial MT"/>
              </a:rPr>
              <a:t>a</a:t>
            </a:r>
            <a:r>
              <a:rPr lang="en-US" sz="1200" spc="-320" dirty="0">
                <a:effectLst/>
                <a:latin typeface="Arial MT"/>
                <a:ea typeface="Arial MT"/>
                <a:cs typeface="Arial MT"/>
              </a:rPr>
              <a:t> </a:t>
            </a:r>
            <a:r>
              <a:rPr lang="en-US" sz="1200" dirty="0">
                <a:effectLst/>
                <a:latin typeface="Arial MT"/>
                <a:ea typeface="Arial MT"/>
                <a:cs typeface="Arial MT"/>
              </a:rPr>
              <a:t>few</a:t>
            </a:r>
            <a:r>
              <a:rPr lang="en-US" sz="1200" spc="-10" dirty="0">
                <a:effectLst/>
                <a:latin typeface="Arial MT"/>
                <a:ea typeface="Arial MT"/>
                <a:cs typeface="Arial MT"/>
              </a:rPr>
              <a:t> </a:t>
            </a:r>
            <a:r>
              <a:rPr lang="en-US" sz="1200" dirty="0">
                <a:effectLst/>
                <a:latin typeface="Arial MT"/>
                <a:ea typeface="Arial MT"/>
                <a:cs typeface="Arial MT"/>
              </a:rPr>
              <a:t>outliers.</a:t>
            </a:r>
            <a:endParaRPr lang="en-IN" sz="1100" dirty="0">
              <a:effectLst/>
              <a:latin typeface="Arial MT"/>
              <a:ea typeface="Arial MT"/>
              <a:cs typeface="Arial MT"/>
            </a:endParaRPr>
          </a:p>
          <a:p>
            <a:pPr>
              <a:spcBef>
                <a:spcPts val="15"/>
              </a:spcBef>
            </a:pPr>
            <a:r>
              <a:rPr lang="en-US" sz="1250" dirty="0">
                <a:effectLst/>
                <a:latin typeface="Arial MT"/>
                <a:ea typeface="Arial MT"/>
                <a:cs typeface="Arial MT"/>
              </a:rPr>
              <a:t> </a:t>
            </a:r>
            <a:endParaRPr lang="en-IN" sz="1300" dirty="0">
              <a:effectLst/>
              <a:latin typeface="Arial MT"/>
              <a:ea typeface="Arial MT"/>
              <a:cs typeface="Arial MT"/>
            </a:endParaRPr>
          </a:p>
          <a:p>
            <a:pPr marL="1143000" marR="327660" lvl="2" indent="-228600">
              <a:lnSpc>
                <a:spcPct val="103000"/>
              </a:lnSpc>
              <a:spcAft>
                <a:spcPts val="0"/>
              </a:spcAft>
              <a:buSzPts val="1200"/>
              <a:buFont typeface="Arial MT"/>
              <a:buChar char="●"/>
              <a:tabLst>
                <a:tab pos="4878070" algn="l"/>
                <a:tab pos="4878705" algn="l"/>
              </a:tabLst>
            </a:pPr>
            <a:r>
              <a:rPr lang="en-US" sz="1200" dirty="0">
                <a:effectLst/>
                <a:latin typeface="Arial MT"/>
                <a:ea typeface="Arial MT"/>
                <a:cs typeface="Arial MT"/>
              </a:rPr>
              <a:t>Most</a:t>
            </a:r>
            <a:r>
              <a:rPr lang="en-US" sz="1200" spc="-20" dirty="0">
                <a:effectLst/>
                <a:latin typeface="Arial MT"/>
                <a:ea typeface="Arial MT"/>
                <a:cs typeface="Arial MT"/>
              </a:rPr>
              <a:t> </a:t>
            </a:r>
            <a:r>
              <a:rPr lang="en-US" sz="1200" dirty="0">
                <a:effectLst/>
                <a:latin typeface="Arial MT"/>
                <a:ea typeface="Arial MT"/>
                <a:cs typeface="Arial MT"/>
              </a:rPr>
              <a:t>stores</a:t>
            </a:r>
            <a:r>
              <a:rPr lang="en-US" sz="1200" spc="-15" dirty="0">
                <a:effectLst/>
                <a:latin typeface="Arial MT"/>
                <a:ea typeface="Arial MT"/>
                <a:cs typeface="Arial MT"/>
              </a:rPr>
              <a:t> </a:t>
            </a:r>
            <a:r>
              <a:rPr lang="en-US" sz="1200" dirty="0">
                <a:effectLst/>
                <a:latin typeface="Arial MT"/>
                <a:ea typeface="Arial MT"/>
                <a:cs typeface="Arial MT"/>
              </a:rPr>
              <a:t>have</a:t>
            </a:r>
            <a:r>
              <a:rPr lang="en-US" sz="1200" spc="-15" dirty="0">
                <a:effectLst/>
                <a:latin typeface="Arial MT"/>
                <a:ea typeface="Arial MT"/>
                <a:cs typeface="Arial MT"/>
              </a:rPr>
              <a:t> </a:t>
            </a:r>
            <a:r>
              <a:rPr lang="en-US" sz="1200" dirty="0">
                <a:effectLst/>
                <a:latin typeface="Arial MT"/>
                <a:ea typeface="Arial MT"/>
                <a:cs typeface="Arial MT"/>
              </a:rPr>
              <a:t>competition</a:t>
            </a:r>
            <a:r>
              <a:rPr lang="en-US" sz="1200" spc="-20" dirty="0">
                <a:effectLst/>
                <a:latin typeface="Arial MT"/>
                <a:ea typeface="Arial MT"/>
                <a:cs typeface="Arial MT"/>
              </a:rPr>
              <a:t> </a:t>
            </a:r>
            <a:r>
              <a:rPr lang="en-US" sz="1200" dirty="0">
                <a:effectLst/>
                <a:latin typeface="Arial MT"/>
                <a:ea typeface="Arial MT"/>
                <a:cs typeface="Arial MT"/>
              </a:rPr>
              <a:t>distance</a:t>
            </a:r>
            <a:r>
              <a:rPr lang="en-US" sz="1200" spc="-15" dirty="0">
                <a:effectLst/>
                <a:latin typeface="Arial MT"/>
                <a:ea typeface="Arial MT"/>
                <a:cs typeface="Arial MT"/>
              </a:rPr>
              <a:t> </a:t>
            </a:r>
            <a:r>
              <a:rPr lang="en-US" sz="1200" dirty="0">
                <a:effectLst/>
                <a:latin typeface="Arial MT"/>
                <a:ea typeface="Arial MT"/>
                <a:cs typeface="Arial MT"/>
              </a:rPr>
              <a:t>within</a:t>
            </a:r>
            <a:r>
              <a:rPr lang="en-US" sz="1200" spc="-15" dirty="0">
                <a:effectLst/>
                <a:latin typeface="Arial MT"/>
                <a:ea typeface="Arial MT"/>
                <a:cs typeface="Arial MT"/>
              </a:rPr>
              <a:t> </a:t>
            </a:r>
            <a:r>
              <a:rPr lang="en-US" sz="1200" dirty="0">
                <a:effectLst/>
                <a:latin typeface="Arial MT"/>
                <a:ea typeface="Arial MT"/>
                <a:cs typeface="Arial MT"/>
              </a:rPr>
              <a:t>the</a:t>
            </a:r>
            <a:r>
              <a:rPr lang="en-US" sz="1200" spc="-20" dirty="0">
                <a:effectLst/>
                <a:latin typeface="Arial MT"/>
                <a:ea typeface="Arial MT"/>
                <a:cs typeface="Arial MT"/>
              </a:rPr>
              <a:t> </a:t>
            </a:r>
            <a:r>
              <a:rPr lang="en-US" sz="1200" dirty="0">
                <a:effectLst/>
                <a:latin typeface="Arial MT"/>
                <a:ea typeface="Arial MT"/>
                <a:cs typeface="Arial MT"/>
              </a:rPr>
              <a:t>range</a:t>
            </a:r>
            <a:r>
              <a:rPr lang="en-US" sz="1200" spc="-315" dirty="0">
                <a:effectLst/>
                <a:latin typeface="Arial MT"/>
                <a:ea typeface="Arial MT"/>
                <a:cs typeface="Arial MT"/>
              </a:rPr>
              <a:t> </a:t>
            </a:r>
            <a:r>
              <a:rPr lang="en-US" sz="1200" dirty="0">
                <a:effectLst/>
                <a:latin typeface="Arial MT"/>
                <a:ea typeface="Arial MT"/>
                <a:cs typeface="Arial MT"/>
              </a:rPr>
              <a:t>of 0 to 10 kms and had more sales than stores far</a:t>
            </a:r>
            <a:r>
              <a:rPr lang="en-US" sz="1200" spc="5" dirty="0">
                <a:effectLst/>
                <a:latin typeface="Arial MT"/>
                <a:ea typeface="Arial MT"/>
                <a:cs typeface="Arial MT"/>
              </a:rPr>
              <a:t> </a:t>
            </a:r>
            <a:r>
              <a:rPr lang="en-US" sz="1200" dirty="0">
                <a:effectLst/>
                <a:latin typeface="Arial MT"/>
                <a:ea typeface="Arial MT"/>
                <a:cs typeface="Arial MT"/>
              </a:rPr>
              <a:t>away.</a:t>
            </a:r>
            <a:endParaRPr lang="en-IN" sz="1100" dirty="0">
              <a:effectLst/>
              <a:latin typeface="Arial MT"/>
              <a:ea typeface="Arial MT"/>
              <a:cs typeface="Arial MT"/>
            </a:endParaRPr>
          </a:p>
          <a:p>
            <a:pPr>
              <a:spcBef>
                <a:spcPts val="15"/>
              </a:spcBef>
            </a:pPr>
            <a:r>
              <a:rPr lang="en-US" sz="1250" dirty="0">
                <a:effectLst/>
                <a:latin typeface="Arial MT"/>
                <a:ea typeface="Arial MT"/>
                <a:cs typeface="Arial MT"/>
              </a:rPr>
              <a:t> </a:t>
            </a:r>
            <a:endParaRPr lang="en-IN" sz="1300" dirty="0">
              <a:effectLst/>
              <a:latin typeface="Arial MT"/>
              <a:ea typeface="Arial MT"/>
              <a:cs typeface="Arial MT"/>
            </a:endParaRPr>
          </a:p>
          <a:p>
            <a:pPr marL="1143000" marR="498475" lvl="2" indent="-228600">
              <a:lnSpc>
                <a:spcPct val="103000"/>
              </a:lnSpc>
              <a:spcAft>
                <a:spcPts val="0"/>
              </a:spcAft>
              <a:buSzPts val="1200"/>
              <a:buFont typeface="Arial MT"/>
              <a:buChar char="●"/>
              <a:tabLst>
                <a:tab pos="4878070" algn="l"/>
                <a:tab pos="4878705" algn="l"/>
              </a:tabLst>
            </a:pPr>
            <a:r>
              <a:rPr lang="en-US" sz="1200" dirty="0">
                <a:effectLst/>
                <a:latin typeface="Arial MT"/>
                <a:ea typeface="Arial MT"/>
                <a:cs typeface="Arial MT"/>
              </a:rPr>
              <a:t>The</a:t>
            </a:r>
            <a:r>
              <a:rPr lang="en-US" sz="1200" spc="-20" dirty="0">
                <a:effectLst/>
                <a:latin typeface="Arial MT"/>
                <a:ea typeface="Arial MT"/>
                <a:cs typeface="Arial MT"/>
              </a:rPr>
              <a:t> </a:t>
            </a:r>
            <a:r>
              <a:rPr lang="en-US" sz="1200" dirty="0">
                <a:effectLst/>
                <a:latin typeface="Arial MT"/>
                <a:ea typeface="Arial MT"/>
                <a:cs typeface="Arial MT"/>
              </a:rPr>
              <a:t>drop</a:t>
            </a:r>
            <a:r>
              <a:rPr lang="en-US" sz="1200" spc="-20" dirty="0">
                <a:effectLst/>
                <a:latin typeface="Arial MT"/>
                <a:ea typeface="Arial MT"/>
                <a:cs typeface="Arial MT"/>
              </a:rPr>
              <a:t> </a:t>
            </a:r>
            <a:r>
              <a:rPr lang="en-US" sz="1200" dirty="0">
                <a:effectLst/>
                <a:latin typeface="Arial MT"/>
                <a:ea typeface="Arial MT"/>
                <a:cs typeface="Arial MT"/>
              </a:rPr>
              <a:t>in</a:t>
            </a:r>
            <a:r>
              <a:rPr lang="en-US" sz="1200" spc="-20" dirty="0">
                <a:effectLst/>
                <a:latin typeface="Arial MT"/>
                <a:ea typeface="Arial MT"/>
                <a:cs typeface="Arial MT"/>
              </a:rPr>
              <a:t> </a:t>
            </a:r>
            <a:r>
              <a:rPr lang="en-US" sz="1200" dirty="0">
                <a:effectLst/>
                <a:latin typeface="Arial MT"/>
                <a:ea typeface="Arial MT"/>
                <a:cs typeface="Arial MT"/>
              </a:rPr>
              <a:t>sales</a:t>
            </a:r>
            <a:r>
              <a:rPr lang="en-US" sz="1200" spc="-20" dirty="0">
                <a:effectLst/>
                <a:latin typeface="Arial MT"/>
                <a:ea typeface="Arial MT"/>
                <a:cs typeface="Arial MT"/>
              </a:rPr>
              <a:t> </a:t>
            </a:r>
            <a:r>
              <a:rPr lang="en-US" sz="1200" dirty="0">
                <a:effectLst/>
                <a:latin typeface="Arial MT"/>
                <a:ea typeface="Arial MT"/>
                <a:cs typeface="Arial MT"/>
              </a:rPr>
              <a:t>indicates</a:t>
            </a:r>
            <a:r>
              <a:rPr lang="en-US" sz="1200" spc="-20" dirty="0">
                <a:effectLst/>
                <a:latin typeface="Arial MT"/>
                <a:ea typeface="Arial MT"/>
                <a:cs typeface="Arial MT"/>
              </a:rPr>
              <a:t> </a:t>
            </a:r>
            <a:r>
              <a:rPr lang="en-US" sz="1200" dirty="0">
                <a:effectLst/>
                <a:latin typeface="Arial MT"/>
                <a:ea typeface="Arial MT"/>
                <a:cs typeface="Arial MT"/>
              </a:rPr>
              <a:t>the</a:t>
            </a:r>
            <a:r>
              <a:rPr lang="en-US" sz="1200" spc="-20" dirty="0">
                <a:effectLst/>
                <a:latin typeface="Arial MT"/>
                <a:ea typeface="Arial MT"/>
                <a:cs typeface="Arial MT"/>
              </a:rPr>
              <a:t> </a:t>
            </a:r>
            <a:r>
              <a:rPr lang="en-US" sz="1200" dirty="0">
                <a:effectLst/>
                <a:latin typeface="Arial MT"/>
                <a:ea typeface="Arial MT"/>
                <a:cs typeface="Arial MT"/>
              </a:rPr>
              <a:t>0</a:t>
            </a:r>
            <a:r>
              <a:rPr lang="en-US" sz="1200" spc="-15" dirty="0">
                <a:effectLst/>
                <a:latin typeface="Arial MT"/>
                <a:ea typeface="Arial MT"/>
                <a:cs typeface="Arial MT"/>
              </a:rPr>
              <a:t> </a:t>
            </a:r>
            <a:r>
              <a:rPr lang="en-US" sz="1200" dirty="0">
                <a:effectLst/>
                <a:latin typeface="Arial MT"/>
                <a:ea typeface="Arial MT"/>
                <a:cs typeface="Arial MT"/>
              </a:rPr>
              <a:t>sales</a:t>
            </a:r>
            <a:r>
              <a:rPr lang="en-US" sz="1200" spc="-20" dirty="0">
                <a:effectLst/>
                <a:latin typeface="Arial MT"/>
                <a:ea typeface="Arial MT"/>
                <a:cs typeface="Arial MT"/>
              </a:rPr>
              <a:t> </a:t>
            </a:r>
            <a:r>
              <a:rPr lang="en-US" sz="1200" dirty="0">
                <a:effectLst/>
                <a:latin typeface="Arial MT"/>
                <a:ea typeface="Arial MT"/>
                <a:cs typeface="Arial MT"/>
              </a:rPr>
              <a:t>accounting</a:t>
            </a:r>
            <a:r>
              <a:rPr lang="en-US" sz="1200" spc="-20" dirty="0">
                <a:effectLst/>
                <a:latin typeface="Arial MT"/>
                <a:ea typeface="Arial MT"/>
                <a:cs typeface="Arial MT"/>
              </a:rPr>
              <a:t> </a:t>
            </a:r>
            <a:r>
              <a:rPr lang="en-US" sz="1200" dirty="0">
                <a:effectLst/>
                <a:latin typeface="Arial MT"/>
                <a:ea typeface="Arial MT"/>
                <a:cs typeface="Arial MT"/>
              </a:rPr>
              <a:t>to</a:t>
            </a:r>
            <a:r>
              <a:rPr lang="en-US" sz="1200" spc="-320" dirty="0">
                <a:effectLst/>
                <a:latin typeface="Arial MT"/>
                <a:ea typeface="Arial MT"/>
                <a:cs typeface="Arial MT"/>
              </a:rPr>
              <a:t> </a:t>
            </a:r>
            <a:r>
              <a:rPr lang="en-US" sz="1200" dirty="0">
                <a:effectLst/>
                <a:latin typeface="Arial MT"/>
                <a:ea typeface="Arial MT"/>
                <a:cs typeface="Arial MT"/>
              </a:rPr>
              <a:t>the</a:t>
            </a:r>
            <a:r>
              <a:rPr lang="en-US" sz="1200" spc="-15" dirty="0">
                <a:effectLst/>
                <a:latin typeface="Arial MT"/>
                <a:ea typeface="Arial MT"/>
                <a:cs typeface="Arial MT"/>
              </a:rPr>
              <a:t> </a:t>
            </a:r>
            <a:r>
              <a:rPr lang="en-US" sz="1200" dirty="0">
                <a:effectLst/>
                <a:latin typeface="Arial MT"/>
                <a:ea typeface="Arial MT"/>
                <a:cs typeface="Arial MT"/>
              </a:rPr>
              <a:t>stores</a:t>
            </a:r>
            <a:r>
              <a:rPr lang="en-US" sz="1200" spc="-15" dirty="0">
                <a:effectLst/>
                <a:latin typeface="Arial MT"/>
                <a:ea typeface="Arial MT"/>
                <a:cs typeface="Arial MT"/>
              </a:rPr>
              <a:t> </a:t>
            </a:r>
            <a:r>
              <a:rPr lang="en-US" sz="1200" dirty="0">
                <a:effectLst/>
                <a:latin typeface="Arial MT"/>
                <a:ea typeface="Arial MT"/>
                <a:cs typeface="Arial MT"/>
              </a:rPr>
              <a:t>temporarily</a:t>
            </a:r>
            <a:r>
              <a:rPr lang="en-US" sz="1200" spc="-15" dirty="0">
                <a:effectLst/>
                <a:latin typeface="Arial MT"/>
                <a:ea typeface="Arial MT"/>
                <a:cs typeface="Arial MT"/>
              </a:rPr>
              <a:t> </a:t>
            </a:r>
            <a:r>
              <a:rPr lang="en-US" sz="1200" dirty="0">
                <a:effectLst/>
                <a:latin typeface="Arial MT"/>
                <a:ea typeface="Arial MT"/>
                <a:cs typeface="Arial MT"/>
              </a:rPr>
              <a:t>closed</a:t>
            </a:r>
            <a:r>
              <a:rPr lang="en-US" sz="1200" spc="-10" dirty="0">
                <a:effectLst/>
                <a:latin typeface="Arial MT"/>
                <a:ea typeface="Arial MT"/>
                <a:cs typeface="Arial MT"/>
              </a:rPr>
              <a:t> </a:t>
            </a:r>
            <a:r>
              <a:rPr lang="en-US" sz="1200" dirty="0">
                <a:effectLst/>
                <a:latin typeface="Arial MT"/>
                <a:ea typeface="Arial MT"/>
                <a:cs typeface="Arial MT"/>
              </a:rPr>
              <a:t>due</a:t>
            </a:r>
            <a:r>
              <a:rPr lang="en-US" sz="1200" spc="-15" dirty="0">
                <a:effectLst/>
                <a:latin typeface="Arial MT"/>
                <a:ea typeface="Arial MT"/>
                <a:cs typeface="Arial MT"/>
              </a:rPr>
              <a:t> </a:t>
            </a:r>
            <a:r>
              <a:rPr lang="en-US" sz="1200" dirty="0">
                <a:effectLst/>
                <a:latin typeface="Arial MT"/>
                <a:ea typeface="Arial MT"/>
                <a:cs typeface="Arial MT"/>
              </a:rPr>
              <a:t>to</a:t>
            </a:r>
            <a:r>
              <a:rPr lang="en-US" sz="1200" spc="-15" dirty="0">
                <a:effectLst/>
                <a:latin typeface="Arial MT"/>
                <a:ea typeface="Arial MT"/>
                <a:cs typeface="Arial MT"/>
              </a:rPr>
              <a:t> </a:t>
            </a:r>
            <a:r>
              <a:rPr lang="en-US" sz="1200" dirty="0">
                <a:effectLst/>
                <a:latin typeface="Arial MT"/>
                <a:ea typeface="Arial MT"/>
                <a:cs typeface="Arial MT"/>
              </a:rPr>
              <a:t>refurbishment.</a:t>
            </a:r>
            <a:endParaRPr lang="en-IN" sz="1100" dirty="0">
              <a:effectLst/>
              <a:latin typeface="Arial MT"/>
              <a:ea typeface="Arial MT"/>
              <a:cs typeface="Arial MT"/>
            </a:endParaRPr>
          </a:p>
          <a:p>
            <a:endParaRPr lang="en-IN" dirty="0"/>
          </a:p>
        </p:txBody>
      </p:sp>
      <p:grpSp>
        <p:nvGrpSpPr>
          <p:cNvPr id="5" name="Group 2">
            <a:extLst>
              <a:ext uri="{FF2B5EF4-FFF2-40B4-BE49-F238E27FC236}">
                <a16:creationId xmlns:a16="http://schemas.microsoft.com/office/drawing/2014/main" id="{D0E25055-C4DE-ECB0-E35E-407F8F5F5713}"/>
              </a:ext>
            </a:extLst>
          </p:cNvPr>
          <p:cNvGrpSpPr>
            <a:grpSpLocks/>
          </p:cNvGrpSpPr>
          <p:nvPr/>
        </p:nvGrpSpPr>
        <p:grpSpPr bwMode="auto">
          <a:xfrm>
            <a:off x="197729" y="172665"/>
            <a:ext cx="5113573" cy="6442144"/>
            <a:chOff x="491" y="120"/>
            <a:chExt cx="6166" cy="7681"/>
          </a:xfrm>
        </p:grpSpPr>
        <p:pic>
          <p:nvPicPr>
            <p:cNvPr id="4099" name="Picture 3">
              <a:extLst>
                <a:ext uri="{FF2B5EF4-FFF2-40B4-BE49-F238E27FC236}">
                  <a16:creationId xmlns:a16="http://schemas.microsoft.com/office/drawing/2014/main" id="{DF376A81-EAF4-7471-7721-6912B24F1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 y="120"/>
              <a:ext cx="6015" cy="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ABF395F6-4D76-352B-B36D-531A681D4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 y="4080"/>
              <a:ext cx="6165" cy="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image12.png">
            <a:extLst>
              <a:ext uri="{FF2B5EF4-FFF2-40B4-BE49-F238E27FC236}">
                <a16:creationId xmlns:a16="http://schemas.microsoft.com/office/drawing/2014/main" id="{F5C37B34-3A63-9211-6B74-645F63AF2EEF}"/>
              </a:ext>
            </a:extLst>
          </p:cNvPr>
          <p:cNvPicPr>
            <a:picLocks noChangeAspect="1"/>
          </p:cNvPicPr>
          <p:nvPr/>
        </p:nvPicPr>
        <p:blipFill>
          <a:blip r:embed="rId4" cstate="print"/>
          <a:stretch>
            <a:fillRect/>
          </a:stretch>
        </p:blipFill>
        <p:spPr>
          <a:xfrm>
            <a:off x="5185246" y="261752"/>
            <a:ext cx="5112744" cy="3341052"/>
          </a:xfrm>
          <a:prstGeom prst="rect">
            <a:avLst/>
          </a:prstGeom>
        </p:spPr>
      </p:pic>
    </p:spTree>
    <p:extLst>
      <p:ext uri="{BB962C8B-B14F-4D97-AF65-F5344CB8AC3E}">
        <p14:creationId xmlns:p14="http://schemas.microsoft.com/office/powerpoint/2010/main" val="33976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1BAC89-9D3B-F61C-8DE1-95CF9CABA726}"/>
              </a:ext>
            </a:extLst>
          </p:cNvPr>
          <p:cNvSpPr txBox="1"/>
          <p:nvPr/>
        </p:nvSpPr>
        <p:spPr>
          <a:xfrm>
            <a:off x="7996136" y="1906621"/>
            <a:ext cx="3171218" cy="2308324"/>
          </a:xfrm>
          <a:prstGeom prst="rect">
            <a:avLst/>
          </a:prstGeom>
          <a:noFill/>
        </p:spPr>
        <p:txBody>
          <a:bodyPr wrap="square" rtlCol="0">
            <a:spAutoFit/>
          </a:bodyPr>
          <a:lstStyle/>
          <a:p>
            <a:r>
              <a:rPr lang="en-US" sz="1800" dirty="0">
                <a:effectLst/>
                <a:latin typeface="Arial MT"/>
                <a:ea typeface="Arial MT"/>
                <a:cs typeface="Arial MT"/>
              </a:rPr>
              <a:t>Sales</a:t>
            </a:r>
            <a:r>
              <a:rPr lang="en-US" sz="1800" spc="-20" dirty="0">
                <a:effectLst/>
                <a:latin typeface="Arial MT"/>
                <a:ea typeface="Arial MT"/>
                <a:cs typeface="Arial MT"/>
              </a:rPr>
              <a:t> </a:t>
            </a:r>
            <a:r>
              <a:rPr lang="en-US" sz="1800" dirty="0">
                <a:effectLst/>
                <a:latin typeface="Arial MT"/>
                <a:ea typeface="Arial MT"/>
                <a:cs typeface="Arial MT"/>
              </a:rPr>
              <a:t>rise</a:t>
            </a:r>
            <a:r>
              <a:rPr lang="en-US" sz="1800" spc="-15" dirty="0">
                <a:effectLst/>
                <a:latin typeface="Arial MT"/>
                <a:ea typeface="Arial MT"/>
                <a:cs typeface="Arial MT"/>
              </a:rPr>
              <a:t> </a:t>
            </a:r>
            <a:r>
              <a:rPr lang="en-US" sz="1800" dirty="0">
                <a:effectLst/>
                <a:latin typeface="Arial MT"/>
                <a:ea typeface="Arial MT"/>
                <a:cs typeface="Arial MT"/>
              </a:rPr>
              <a:t>up</a:t>
            </a:r>
            <a:r>
              <a:rPr lang="en-US" sz="1800" spc="-15" dirty="0">
                <a:effectLst/>
                <a:latin typeface="Arial MT"/>
                <a:ea typeface="Arial MT"/>
                <a:cs typeface="Arial MT"/>
              </a:rPr>
              <a:t> </a:t>
            </a:r>
            <a:r>
              <a:rPr lang="en-US" sz="1800" dirty="0">
                <a:effectLst/>
                <a:latin typeface="Arial MT"/>
                <a:ea typeface="Arial MT"/>
                <a:cs typeface="Arial MT"/>
              </a:rPr>
              <a:t>by</a:t>
            </a:r>
            <a:r>
              <a:rPr lang="en-US" sz="1800" spc="-15" dirty="0">
                <a:effectLst/>
                <a:latin typeface="Arial MT"/>
                <a:ea typeface="Arial MT"/>
                <a:cs typeface="Arial MT"/>
              </a:rPr>
              <a:t> </a:t>
            </a:r>
            <a:r>
              <a:rPr lang="en-US" sz="1800" dirty="0">
                <a:effectLst/>
                <a:latin typeface="Arial MT"/>
                <a:ea typeface="Arial MT"/>
                <a:cs typeface="Arial MT"/>
              </a:rPr>
              <a:t>the</a:t>
            </a:r>
            <a:r>
              <a:rPr lang="en-US" sz="1800" spc="-15" dirty="0">
                <a:effectLst/>
                <a:latin typeface="Arial MT"/>
                <a:ea typeface="Arial MT"/>
                <a:cs typeface="Arial MT"/>
              </a:rPr>
              <a:t> </a:t>
            </a:r>
            <a:r>
              <a:rPr lang="en-US" sz="1800" dirty="0">
                <a:effectLst/>
                <a:latin typeface="Arial MT"/>
                <a:ea typeface="Arial MT"/>
                <a:cs typeface="Arial MT"/>
              </a:rPr>
              <a:t>end</a:t>
            </a:r>
            <a:r>
              <a:rPr lang="en-US" sz="1800" spc="-375" dirty="0">
                <a:effectLst/>
                <a:latin typeface="Arial MT"/>
                <a:ea typeface="Arial MT"/>
                <a:cs typeface="Arial MT"/>
              </a:rPr>
              <a:t> </a:t>
            </a:r>
            <a:r>
              <a:rPr lang="en-US" sz="1800" dirty="0">
                <a:effectLst/>
                <a:latin typeface="Arial MT"/>
                <a:ea typeface="Arial MT"/>
                <a:cs typeface="Arial MT"/>
              </a:rPr>
              <a:t>of the year before the</a:t>
            </a:r>
            <a:r>
              <a:rPr lang="en-US" sz="1800" spc="5" dirty="0">
                <a:effectLst/>
                <a:latin typeface="Arial MT"/>
                <a:ea typeface="Arial MT"/>
                <a:cs typeface="Arial MT"/>
              </a:rPr>
              <a:t> </a:t>
            </a:r>
            <a:r>
              <a:rPr lang="en-US" sz="1800" dirty="0">
                <a:effectLst/>
                <a:latin typeface="Arial MT"/>
                <a:ea typeface="Arial MT"/>
                <a:cs typeface="Arial MT"/>
              </a:rPr>
              <a:t>holidays. Sales for 2014</a:t>
            </a:r>
            <a:r>
              <a:rPr lang="en-US" sz="1800" spc="-375" dirty="0">
                <a:effectLst/>
                <a:latin typeface="Arial MT"/>
                <a:ea typeface="Arial MT"/>
                <a:cs typeface="Arial MT"/>
              </a:rPr>
              <a:t> </a:t>
            </a:r>
            <a:r>
              <a:rPr lang="en-US" sz="1800" dirty="0">
                <a:effectLst/>
                <a:latin typeface="Arial MT"/>
                <a:ea typeface="Arial MT"/>
                <a:cs typeface="Arial MT"/>
              </a:rPr>
              <a:t>went down there for a</a:t>
            </a:r>
            <a:r>
              <a:rPr lang="en-US" sz="1800" spc="5" dirty="0">
                <a:effectLst/>
                <a:latin typeface="Arial MT"/>
                <a:ea typeface="Arial MT"/>
                <a:cs typeface="Arial MT"/>
              </a:rPr>
              <a:t> </a:t>
            </a:r>
            <a:r>
              <a:rPr lang="en-US" sz="1800" dirty="0">
                <a:effectLst/>
                <a:latin typeface="Arial MT"/>
                <a:ea typeface="Arial MT"/>
                <a:cs typeface="Arial MT"/>
              </a:rPr>
              <a:t>couple months - July to</a:t>
            </a:r>
            <a:r>
              <a:rPr lang="en-US" sz="1800" spc="5" dirty="0">
                <a:effectLst/>
                <a:latin typeface="Arial MT"/>
                <a:ea typeface="Arial MT"/>
                <a:cs typeface="Arial MT"/>
              </a:rPr>
              <a:t> </a:t>
            </a:r>
            <a:r>
              <a:rPr lang="en-US" sz="1800" dirty="0">
                <a:effectLst/>
                <a:latin typeface="Arial MT"/>
                <a:ea typeface="Arial MT"/>
                <a:cs typeface="Arial MT"/>
              </a:rPr>
              <a:t>September, indicating</a:t>
            </a:r>
            <a:r>
              <a:rPr lang="en-US" sz="1800" spc="5" dirty="0">
                <a:effectLst/>
                <a:latin typeface="Arial MT"/>
                <a:ea typeface="Arial MT"/>
                <a:cs typeface="Arial MT"/>
              </a:rPr>
              <a:t> </a:t>
            </a:r>
            <a:r>
              <a:rPr lang="en-US" sz="1800" dirty="0">
                <a:effectLst/>
                <a:latin typeface="Arial MT"/>
                <a:ea typeface="Arial MT"/>
                <a:cs typeface="Arial MT"/>
              </a:rPr>
              <a:t>stores closed due to</a:t>
            </a:r>
            <a:r>
              <a:rPr lang="en-US" sz="1800" spc="5" dirty="0">
                <a:effectLst/>
                <a:latin typeface="Arial MT"/>
                <a:ea typeface="Arial MT"/>
                <a:cs typeface="Arial MT"/>
              </a:rPr>
              <a:t> </a:t>
            </a:r>
            <a:r>
              <a:rPr lang="en-US" sz="1800" dirty="0">
                <a:effectLst/>
                <a:latin typeface="Arial MT"/>
                <a:ea typeface="Arial MT"/>
                <a:cs typeface="Arial MT"/>
              </a:rPr>
              <a:t>refurbishment</a:t>
            </a:r>
          </a:p>
          <a:p>
            <a:endParaRPr lang="en-IN" dirty="0"/>
          </a:p>
        </p:txBody>
      </p:sp>
      <p:pic>
        <p:nvPicPr>
          <p:cNvPr id="7" name="image13.png">
            <a:extLst>
              <a:ext uri="{FF2B5EF4-FFF2-40B4-BE49-F238E27FC236}">
                <a16:creationId xmlns:a16="http://schemas.microsoft.com/office/drawing/2014/main" id="{9A96ED59-32ED-5C1E-97FD-82BE3B9A2668}"/>
              </a:ext>
            </a:extLst>
          </p:cNvPr>
          <p:cNvPicPr>
            <a:picLocks noChangeAspect="1"/>
          </p:cNvPicPr>
          <p:nvPr/>
        </p:nvPicPr>
        <p:blipFill>
          <a:blip r:embed="rId2" cstate="print"/>
          <a:stretch>
            <a:fillRect/>
          </a:stretch>
        </p:blipFill>
        <p:spPr>
          <a:xfrm>
            <a:off x="258833" y="1060231"/>
            <a:ext cx="7175197" cy="4737538"/>
          </a:xfrm>
          <a:prstGeom prst="rect">
            <a:avLst/>
          </a:prstGeom>
        </p:spPr>
      </p:pic>
    </p:spTree>
    <p:extLst>
      <p:ext uri="{BB962C8B-B14F-4D97-AF65-F5344CB8AC3E}">
        <p14:creationId xmlns:p14="http://schemas.microsoft.com/office/powerpoint/2010/main" val="4990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DFB8-F53A-80B3-B83C-FC1F5C8B06EA}"/>
              </a:ext>
            </a:extLst>
          </p:cNvPr>
          <p:cNvSpPr>
            <a:spLocks noGrp="1"/>
          </p:cNvSpPr>
          <p:nvPr>
            <p:ph type="title"/>
          </p:nvPr>
        </p:nvSpPr>
        <p:spPr>
          <a:xfrm>
            <a:off x="838200" y="365125"/>
            <a:ext cx="4726021" cy="938381"/>
          </a:xfrm>
        </p:spPr>
        <p:txBody>
          <a:bodyPr/>
          <a:lstStyle/>
          <a:p>
            <a:r>
              <a:rPr lang="en-US" dirty="0"/>
              <a:t>Outlier Detection</a:t>
            </a:r>
            <a:endParaRPr lang="en-IN" dirty="0"/>
          </a:p>
        </p:txBody>
      </p:sp>
      <p:sp>
        <p:nvSpPr>
          <p:cNvPr id="11" name="TextBox 10">
            <a:extLst>
              <a:ext uri="{FF2B5EF4-FFF2-40B4-BE49-F238E27FC236}">
                <a16:creationId xmlns:a16="http://schemas.microsoft.com/office/drawing/2014/main" id="{1DEF9BDB-382C-7ECE-9DE8-8D9FE508D1BA}"/>
              </a:ext>
            </a:extLst>
          </p:cNvPr>
          <p:cNvSpPr txBox="1"/>
          <p:nvPr/>
        </p:nvSpPr>
        <p:spPr>
          <a:xfrm>
            <a:off x="838200" y="2256817"/>
            <a:ext cx="5426413" cy="3139321"/>
          </a:xfrm>
          <a:prstGeom prst="rect">
            <a:avLst/>
          </a:prstGeom>
          <a:noFill/>
        </p:spPr>
        <p:txBody>
          <a:bodyPr wrap="square" rtlCol="0">
            <a:spAutoFit/>
          </a:bodyPr>
          <a:lstStyle/>
          <a:p>
            <a:r>
              <a:rPr lang="en-US" sz="1800" dirty="0">
                <a:effectLst/>
                <a:latin typeface="Arial MT"/>
                <a:ea typeface="Arial MT"/>
                <a:cs typeface="Arial MT"/>
              </a:rPr>
              <a:t>In statistics, an outlier is a data point that</a:t>
            </a:r>
            <a:r>
              <a:rPr lang="en-US" sz="1800" spc="5" dirty="0">
                <a:effectLst/>
                <a:latin typeface="Arial MT"/>
                <a:ea typeface="Arial MT"/>
                <a:cs typeface="Arial MT"/>
              </a:rPr>
              <a:t> </a:t>
            </a:r>
            <a:r>
              <a:rPr lang="en-US" sz="1800" dirty="0">
                <a:effectLst/>
                <a:latin typeface="Arial MT"/>
                <a:ea typeface="Arial MT"/>
                <a:cs typeface="Arial MT"/>
              </a:rPr>
              <a:t>differs</a:t>
            </a:r>
            <a:r>
              <a:rPr lang="en-US" sz="1800" spc="-40" dirty="0">
                <a:effectLst/>
                <a:latin typeface="Arial MT"/>
                <a:ea typeface="Arial MT"/>
                <a:cs typeface="Arial MT"/>
              </a:rPr>
              <a:t> </a:t>
            </a:r>
            <a:r>
              <a:rPr lang="en-US" sz="1800" dirty="0">
                <a:effectLst/>
                <a:latin typeface="Arial MT"/>
                <a:ea typeface="Arial MT"/>
                <a:cs typeface="Arial MT"/>
              </a:rPr>
              <a:t>significantly</a:t>
            </a:r>
            <a:r>
              <a:rPr lang="en-US" sz="1800" spc="-40" dirty="0">
                <a:effectLst/>
                <a:latin typeface="Arial MT"/>
                <a:ea typeface="Arial MT"/>
                <a:cs typeface="Arial MT"/>
              </a:rPr>
              <a:t> </a:t>
            </a:r>
            <a:r>
              <a:rPr lang="en-US" sz="1800" dirty="0">
                <a:effectLst/>
                <a:latin typeface="Arial MT"/>
                <a:ea typeface="Arial MT"/>
                <a:cs typeface="Arial MT"/>
              </a:rPr>
              <a:t>from</a:t>
            </a:r>
            <a:r>
              <a:rPr lang="en-US" sz="1800" spc="-40" dirty="0">
                <a:effectLst/>
                <a:latin typeface="Arial MT"/>
                <a:ea typeface="Arial MT"/>
                <a:cs typeface="Arial MT"/>
              </a:rPr>
              <a:t> </a:t>
            </a:r>
            <a:r>
              <a:rPr lang="en-US" sz="1800" dirty="0">
                <a:effectLst/>
                <a:latin typeface="Arial MT"/>
                <a:ea typeface="Arial MT"/>
                <a:cs typeface="Arial MT"/>
              </a:rPr>
              <a:t>other</a:t>
            </a:r>
            <a:r>
              <a:rPr lang="en-US" sz="1800" spc="-40" dirty="0">
                <a:effectLst/>
                <a:latin typeface="Arial MT"/>
                <a:ea typeface="Arial MT"/>
                <a:cs typeface="Arial MT"/>
              </a:rPr>
              <a:t> </a:t>
            </a:r>
            <a:r>
              <a:rPr lang="en-US" sz="1800" dirty="0">
                <a:effectLst/>
                <a:latin typeface="Arial MT"/>
                <a:ea typeface="Arial MT"/>
                <a:cs typeface="Arial MT"/>
              </a:rPr>
              <a:t>observations.</a:t>
            </a:r>
            <a:r>
              <a:rPr lang="en-US" sz="1800" spc="-345" dirty="0">
                <a:effectLst/>
                <a:latin typeface="Arial MT"/>
                <a:ea typeface="Arial MT"/>
                <a:cs typeface="Arial MT"/>
              </a:rPr>
              <a:t> </a:t>
            </a:r>
            <a:r>
              <a:rPr lang="en-US" sz="1800" dirty="0">
                <a:effectLst/>
                <a:latin typeface="Arial MT"/>
                <a:ea typeface="Arial MT"/>
                <a:cs typeface="Arial MT"/>
              </a:rPr>
              <a:t>Outliers can occur by chance in any</a:t>
            </a:r>
            <a:r>
              <a:rPr lang="en-US" sz="1800" spc="5" dirty="0">
                <a:effectLst/>
                <a:latin typeface="Arial MT"/>
                <a:ea typeface="Arial MT"/>
                <a:cs typeface="Arial MT"/>
              </a:rPr>
              <a:t> </a:t>
            </a:r>
            <a:r>
              <a:rPr lang="en-US" sz="1800" dirty="0">
                <a:effectLst/>
                <a:latin typeface="Arial MT"/>
                <a:ea typeface="Arial MT"/>
                <a:cs typeface="Arial MT"/>
              </a:rPr>
              <a:t>distribution, but they often indicate either</a:t>
            </a:r>
            <a:r>
              <a:rPr lang="en-US" sz="1800" spc="5" dirty="0">
                <a:effectLst/>
                <a:latin typeface="Arial MT"/>
                <a:ea typeface="Arial MT"/>
                <a:cs typeface="Arial MT"/>
              </a:rPr>
              <a:t> </a:t>
            </a:r>
            <a:r>
              <a:rPr lang="en-US" sz="1800" dirty="0">
                <a:effectLst/>
                <a:latin typeface="Arial MT"/>
                <a:ea typeface="Arial MT"/>
                <a:cs typeface="Arial MT"/>
              </a:rPr>
              <a:t>measurement error or that the population</a:t>
            </a:r>
            <a:r>
              <a:rPr lang="en-US" sz="1800" spc="5" dirty="0">
                <a:effectLst/>
                <a:latin typeface="Arial MT"/>
                <a:ea typeface="Arial MT"/>
                <a:cs typeface="Arial MT"/>
              </a:rPr>
              <a:t> </a:t>
            </a:r>
            <a:r>
              <a:rPr lang="en-US" sz="1800" dirty="0">
                <a:effectLst/>
                <a:latin typeface="Arial MT"/>
                <a:ea typeface="Arial MT"/>
                <a:cs typeface="Arial MT"/>
              </a:rPr>
              <a:t>has</a:t>
            </a:r>
            <a:r>
              <a:rPr lang="en-US" sz="1800" spc="-15" dirty="0">
                <a:effectLst/>
                <a:latin typeface="Arial MT"/>
                <a:ea typeface="Arial MT"/>
                <a:cs typeface="Arial MT"/>
              </a:rPr>
              <a:t> </a:t>
            </a:r>
            <a:r>
              <a:rPr lang="en-US" sz="1800" dirty="0">
                <a:effectLst/>
                <a:latin typeface="Arial MT"/>
                <a:ea typeface="Arial MT"/>
                <a:cs typeface="Arial MT"/>
              </a:rPr>
              <a:t>a</a:t>
            </a:r>
            <a:r>
              <a:rPr lang="en-US" sz="1800" spc="-10" dirty="0">
                <a:effectLst/>
                <a:latin typeface="Arial MT"/>
                <a:ea typeface="Arial MT"/>
                <a:cs typeface="Arial MT"/>
              </a:rPr>
              <a:t> </a:t>
            </a:r>
            <a:r>
              <a:rPr lang="en-US" sz="1800" dirty="0">
                <a:effectLst/>
                <a:latin typeface="Arial MT"/>
                <a:ea typeface="Arial MT"/>
                <a:cs typeface="Arial MT"/>
              </a:rPr>
              <a:t>heavy-tailed</a:t>
            </a:r>
            <a:r>
              <a:rPr lang="en-US" sz="1800" spc="-10" dirty="0">
                <a:effectLst/>
                <a:latin typeface="Arial MT"/>
                <a:ea typeface="Arial MT"/>
                <a:cs typeface="Arial MT"/>
              </a:rPr>
              <a:t> </a:t>
            </a:r>
            <a:r>
              <a:rPr lang="en-US" sz="1800" dirty="0">
                <a:effectLst/>
                <a:latin typeface="Arial MT"/>
                <a:ea typeface="Arial MT"/>
                <a:cs typeface="Arial MT"/>
              </a:rPr>
              <a:t>distribution.</a:t>
            </a:r>
          </a:p>
          <a:p>
            <a:endParaRPr lang="en-US" dirty="0">
              <a:latin typeface="Arial MT"/>
            </a:endParaRPr>
          </a:p>
          <a:p>
            <a:r>
              <a:rPr lang="en-US" sz="1800" dirty="0">
                <a:effectLst/>
                <a:latin typeface="Arial MT"/>
                <a:ea typeface="Arial MT"/>
                <a:cs typeface="Arial MT"/>
              </a:rPr>
              <a:t>Z-score</a:t>
            </a:r>
            <a:r>
              <a:rPr lang="en-US" sz="1800" spc="-15" dirty="0">
                <a:effectLst/>
                <a:latin typeface="Arial MT"/>
                <a:ea typeface="Arial MT"/>
                <a:cs typeface="Arial MT"/>
              </a:rPr>
              <a:t> </a:t>
            </a:r>
            <a:r>
              <a:rPr lang="en-US" sz="1800" dirty="0">
                <a:effectLst/>
                <a:latin typeface="Arial MT"/>
                <a:ea typeface="Arial MT"/>
                <a:cs typeface="Arial MT"/>
              </a:rPr>
              <a:t>is</a:t>
            </a:r>
            <a:r>
              <a:rPr lang="en-US" sz="1800" spc="-15" dirty="0">
                <a:effectLst/>
                <a:latin typeface="Arial MT"/>
                <a:ea typeface="Arial MT"/>
                <a:cs typeface="Arial MT"/>
              </a:rPr>
              <a:t> </a:t>
            </a:r>
            <a:r>
              <a:rPr lang="en-US" sz="1800" dirty="0">
                <a:effectLst/>
                <a:latin typeface="Arial MT"/>
                <a:ea typeface="Arial MT"/>
                <a:cs typeface="Arial MT"/>
              </a:rPr>
              <a:t>a</a:t>
            </a:r>
            <a:r>
              <a:rPr lang="en-US" sz="1800" spc="-15" dirty="0">
                <a:effectLst/>
                <a:latin typeface="Arial MT"/>
                <a:ea typeface="Arial MT"/>
                <a:cs typeface="Arial MT"/>
              </a:rPr>
              <a:t> </a:t>
            </a:r>
            <a:r>
              <a:rPr lang="en-US" sz="1800" dirty="0">
                <a:effectLst/>
                <a:latin typeface="Arial MT"/>
                <a:ea typeface="Arial MT"/>
                <a:cs typeface="Arial MT"/>
              </a:rPr>
              <a:t>statistical</a:t>
            </a:r>
            <a:r>
              <a:rPr lang="en-US" sz="1800" spc="-15" dirty="0">
                <a:effectLst/>
                <a:latin typeface="Arial MT"/>
                <a:ea typeface="Arial MT"/>
                <a:cs typeface="Arial MT"/>
              </a:rPr>
              <a:t> </a:t>
            </a:r>
            <a:r>
              <a:rPr lang="en-US" sz="1800" dirty="0">
                <a:effectLst/>
                <a:latin typeface="Arial MT"/>
                <a:ea typeface="Arial MT"/>
                <a:cs typeface="Arial MT"/>
              </a:rPr>
              <a:t>measure</a:t>
            </a:r>
            <a:r>
              <a:rPr lang="en-US" sz="1800" spc="-15" dirty="0">
                <a:effectLst/>
                <a:latin typeface="Arial MT"/>
                <a:ea typeface="Arial MT"/>
                <a:cs typeface="Arial MT"/>
              </a:rPr>
              <a:t> </a:t>
            </a:r>
            <a:r>
              <a:rPr lang="en-US" sz="1800" dirty="0">
                <a:effectLst/>
                <a:latin typeface="Arial MT"/>
                <a:ea typeface="Arial MT"/>
                <a:cs typeface="Arial MT"/>
              </a:rPr>
              <a:t>that</a:t>
            </a:r>
            <a:r>
              <a:rPr lang="en-US" sz="1800" spc="-15" dirty="0">
                <a:effectLst/>
                <a:latin typeface="Arial MT"/>
                <a:ea typeface="Arial MT"/>
                <a:cs typeface="Arial MT"/>
              </a:rPr>
              <a:t> </a:t>
            </a:r>
            <a:r>
              <a:rPr lang="en-US" sz="1800" dirty="0">
                <a:effectLst/>
                <a:latin typeface="Arial MT"/>
                <a:ea typeface="Arial MT"/>
                <a:cs typeface="Arial MT"/>
              </a:rPr>
              <a:t>tells</a:t>
            </a:r>
            <a:r>
              <a:rPr lang="en-US" sz="1800" spc="-15" dirty="0">
                <a:effectLst/>
                <a:latin typeface="Arial MT"/>
                <a:ea typeface="Arial MT"/>
                <a:cs typeface="Arial MT"/>
              </a:rPr>
              <a:t> </a:t>
            </a:r>
            <a:r>
              <a:rPr lang="en-US" sz="1800" dirty="0">
                <a:effectLst/>
                <a:latin typeface="Arial MT"/>
                <a:ea typeface="Arial MT"/>
                <a:cs typeface="Arial MT"/>
              </a:rPr>
              <a:t>you</a:t>
            </a:r>
            <a:r>
              <a:rPr lang="en-US" sz="1800" spc="-345" dirty="0">
                <a:effectLst/>
                <a:latin typeface="Arial MT"/>
                <a:ea typeface="Arial MT"/>
                <a:cs typeface="Arial MT"/>
              </a:rPr>
              <a:t> </a:t>
            </a:r>
            <a:r>
              <a:rPr lang="en-US" sz="1800" dirty="0">
                <a:effectLst/>
                <a:latin typeface="Arial MT"/>
                <a:ea typeface="Arial MT"/>
                <a:cs typeface="Arial MT"/>
              </a:rPr>
              <a:t>how far is a data point from the rest of the</a:t>
            </a:r>
            <a:r>
              <a:rPr lang="en-US" sz="1800" spc="5" dirty="0">
                <a:effectLst/>
                <a:latin typeface="Arial MT"/>
                <a:ea typeface="Arial MT"/>
                <a:cs typeface="Arial MT"/>
              </a:rPr>
              <a:t> </a:t>
            </a:r>
            <a:r>
              <a:rPr lang="en-US" sz="1800" dirty="0">
                <a:effectLst/>
                <a:latin typeface="Arial MT"/>
                <a:ea typeface="Arial MT"/>
                <a:cs typeface="Arial MT"/>
              </a:rPr>
              <a:t>dataset. In a more technical term, Z-score</a:t>
            </a:r>
            <a:r>
              <a:rPr lang="en-US" sz="1800" spc="5" dirty="0">
                <a:effectLst/>
                <a:latin typeface="Arial MT"/>
                <a:ea typeface="Arial MT"/>
                <a:cs typeface="Arial MT"/>
              </a:rPr>
              <a:t> </a:t>
            </a:r>
            <a:r>
              <a:rPr lang="en-US" sz="1800" dirty="0">
                <a:effectLst/>
                <a:latin typeface="Arial MT"/>
                <a:ea typeface="Arial MT"/>
                <a:cs typeface="Arial MT"/>
              </a:rPr>
              <a:t>tells how many standard deviations away a</a:t>
            </a:r>
            <a:r>
              <a:rPr lang="en-US" sz="1800" spc="5" dirty="0">
                <a:effectLst/>
                <a:latin typeface="Arial MT"/>
                <a:ea typeface="Arial MT"/>
                <a:cs typeface="Arial MT"/>
              </a:rPr>
              <a:t> </a:t>
            </a:r>
            <a:r>
              <a:rPr lang="en-US" sz="1800" dirty="0">
                <a:effectLst/>
                <a:latin typeface="Arial MT"/>
                <a:ea typeface="Arial MT"/>
                <a:cs typeface="Arial MT"/>
              </a:rPr>
              <a:t>given</a:t>
            </a:r>
            <a:r>
              <a:rPr lang="en-US" sz="1800" spc="-15" dirty="0">
                <a:effectLst/>
                <a:latin typeface="Arial MT"/>
                <a:ea typeface="Arial MT"/>
                <a:cs typeface="Arial MT"/>
              </a:rPr>
              <a:t> </a:t>
            </a:r>
            <a:r>
              <a:rPr lang="en-US" sz="1800" dirty="0">
                <a:effectLst/>
                <a:latin typeface="Arial MT"/>
                <a:ea typeface="Arial MT"/>
                <a:cs typeface="Arial MT"/>
              </a:rPr>
              <a:t>observation</a:t>
            </a:r>
            <a:r>
              <a:rPr lang="en-US" sz="1800" spc="-10" dirty="0">
                <a:effectLst/>
                <a:latin typeface="Arial MT"/>
                <a:ea typeface="Arial MT"/>
                <a:cs typeface="Arial MT"/>
              </a:rPr>
              <a:t> </a:t>
            </a:r>
            <a:r>
              <a:rPr lang="en-US" sz="1800" dirty="0">
                <a:effectLst/>
                <a:latin typeface="Arial MT"/>
                <a:ea typeface="Arial MT"/>
                <a:cs typeface="Arial MT"/>
              </a:rPr>
              <a:t>is</a:t>
            </a:r>
            <a:r>
              <a:rPr lang="en-US" sz="1800" spc="-10" dirty="0">
                <a:effectLst/>
                <a:latin typeface="Arial MT"/>
                <a:ea typeface="Arial MT"/>
                <a:cs typeface="Arial MT"/>
              </a:rPr>
              <a:t> </a:t>
            </a:r>
            <a:r>
              <a:rPr lang="en-US" sz="1800" dirty="0">
                <a:effectLst/>
                <a:latin typeface="Arial MT"/>
                <a:ea typeface="Arial MT"/>
                <a:cs typeface="Arial MT"/>
              </a:rPr>
              <a:t>from</a:t>
            </a:r>
            <a:r>
              <a:rPr lang="en-US" sz="1800" spc="-10" dirty="0">
                <a:effectLst/>
                <a:latin typeface="Arial MT"/>
                <a:ea typeface="Arial MT"/>
                <a:cs typeface="Arial MT"/>
              </a:rPr>
              <a:t> </a:t>
            </a:r>
            <a:r>
              <a:rPr lang="en-US" sz="1800" dirty="0">
                <a:effectLst/>
                <a:latin typeface="Arial MT"/>
                <a:ea typeface="Arial MT"/>
                <a:cs typeface="Arial MT"/>
              </a:rPr>
              <a:t>the</a:t>
            </a:r>
            <a:r>
              <a:rPr lang="en-US" sz="1800" spc="-10" dirty="0">
                <a:effectLst/>
                <a:latin typeface="Arial MT"/>
                <a:ea typeface="Arial MT"/>
                <a:cs typeface="Arial MT"/>
              </a:rPr>
              <a:t> </a:t>
            </a:r>
            <a:r>
              <a:rPr lang="en-US" sz="1800" dirty="0">
                <a:effectLst/>
                <a:latin typeface="Arial MT"/>
                <a:ea typeface="Arial MT"/>
                <a:cs typeface="Arial MT"/>
              </a:rPr>
              <a:t>mean</a:t>
            </a:r>
            <a:endParaRPr lang="en-IN" dirty="0"/>
          </a:p>
        </p:txBody>
      </p:sp>
      <p:pic>
        <p:nvPicPr>
          <p:cNvPr id="12" name="image14.png">
            <a:extLst>
              <a:ext uri="{FF2B5EF4-FFF2-40B4-BE49-F238E27FC236}">
                <a16:creationId xmlns:a16="http://schemas.microsoft.com/office/drawing/2014/main" id="{DEC1E02E-A0C2-BCC7-58E9-0BB90C395453}"/>
              </a:ext>
            </a:extLst>
          </p:cNvPr>
          <p:cNvPicPr>
            <a:picLocks noChangeAspect="1"/>
          </p:cNvPicPr>
          <p:nvPr/>
        </p:nvPicPr>
        <p:blipFill>
          <a:blip r:embed="rId2" cstate="print"/>
          <a:stretch>
            <a:fillRect/>
          </a:stretch>
        </p:blipFill>
        <p:spPr>
          <a:xfrm>
            <a:off x="6096001" y="1614448"/>
            <a:ext cx="5257800" cy="3502301"/>
          </a:xfrm>
          <a:prstGeom prst="rect">
            <a:avLst/>
          </a:prstGeom>
        </p:spPr>
      </p:pic>
    </p:spTree>
    <p:extLst>
      <p:ext uri="{BB962C8B-B14F-4D97-AF65-F5344CB8AC3E}">
        <p14:creationId xmlns:p14="http://schemas.microsoft.com/office/powerpoint/2010/main" val="1908824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2AEF-1C4E-AD3C-7D63-14F2462005A3}"/>
              </a:ext>
            </a:extLst>
          </p:cNvPr>
          <p:cNvSpPr>
            <a:spLocks noGrp="1"/>
          </p:cNvSpPr>
          <p:nvPr>
            <p:ph type="title"/>
          </p:nvPr>
        </p:nvSpPr>
        <p:spPr>
          <a:xfrm>
            <a:off x="838200" y="365125"/>
            <a:ext cx="10232571" cy="102961"/>
          </a:xfrm>
        </p:spPr>
        <p:txBody>
          <a:bodyPr>
            <a:normAutofit fontScale="90000"/>
          </a:bodyPr>
          <a:lstStyle/>
          <a:p>
            <a:r>
              <a:rPr lang="en-US" b="1" dirty="0">
                <a:solidFill>
                  <a:srgbClr val="CC0000"/>
                </a:solidFill>
                <a:latin typeface="Montserrat" panose="00000500000000000000" pitchFamily="2" charset="0"/>
              </a:rPr>
              <a:t>Model Performance and Evaluation</a:t>
            </a:r>
            <a:endParaRPr lang="en-IN" b="1" dirty="0">
              <a:solidFill>
                <a:srgbClr val="CC0000"/>
              </a:solidFill>
              <a:latin typeface="Montserrat" panose="00000500000000000000" pitchFamily="2" charset="0"/>
            </a:endParaRPr>
          </a:p>
        </p:txBody>
      </p:sp>
      <p:sp>
        <p:nvSpPr>
          <p:cNvPr id="3" name="Content Placeholder 2">
            <a:extLst>
              <a:ext uri="{FF2B5EF4-FFF2-40B4-BE49-F238E27FC236}">
                <a16:creationId xmlns:a16="http://schemas.microsoft.com/office/drawing/2014/main" id="{DB2FA36E-617C-E019-CBB4-DA374A894804}"/>
              </a:ext>
            </a:extLst>
          </p:cNvPr>
          <p:cNvSpPr>
            <a:spLocks noGrp="1"/>
          </p:cNvSpPr>
          <p:nvPr>
            <p:ph idx="1"/>
          </p:nvPr>
        </p:nvSpPr>
        <p:spPr>
          <a:xfrm>
            <a:off x="696687" y="740230"/>
            <a:ext cx="10945584" cy="5970814"/>
          </a:xfrm>
        </p:spPr>
        <p:txBody>
          <a:bodyPr>
            <a:normAutofit fontScale="70000" lnSpcReduction="20000"/>
          </a:bodyPr>
          <a:lstStyle/>
          <a:p>
            <a:r>
              <a:rPr lang="en-US" dirty="0"/>
              <a:t>The dataset used in this analysis features a multivariate time series relationship with sales. As a result, it cannot be assumed that there is a linear relationship between the variables. This type of dataset typically exhibits patterns such as peak days and festive seasons, which could be considered outliers in a simple linear regression analysis.</a:t>
            </a:r>
          </a:p>
          <a:p>
            <a:endParaRPr lang="en-US" dirty="0"/>
          </a:p>
          <a:p>
            <a:r>
              <a:rPr lang="en-US" dirty="0"/>
              <a:t>The dataset consists of X columns, with 30% continuous features and 70% categorical features. In order to make the model more interpretable for businesses, a decision tree was chosen as a baseline model. Decision-based algorithms work particularly well with categorical data.</a:t>
            </a:r>
          </a:p>
          <a:p>
            <a:endParaRPr lang="en-US" dirty="0"/>
          </a:p>
          <a:p>
            <a:r>
              <a:rPr lang="en-US" dirty="0"/>
              <a:t>However, the baseline model overfitted the data, with a train R^2 of 1 and a test R^2 of 0.91575. This means that the model performed well on the training data but did not generalize well to new data.</a:t>
            </a:r>
          </a:p>
          <a:p>
            <a:endParaRPr lang="en-US" dirty="0"/>
          </a:p>
          <a:p>
            <a:r>
              <a:rPr lang="en-US" dirty="0"/>
              <a:t>To prevent overfitting, a random forest model was built. This involved building multiple decision trees and combining them to produce a more accurate and stable prediction. The random forest model performed much better than the baseline model, with a test R^2 of 0.955673.</a:t>
            </a:r>
          </a:p>
          <a:p>
            <a:endParaRPr lang="en-US" dirty="0"/>
          </a:p>
          <a:p>
            <a:r>
              <a:rPr lang="en-US" dirty="0"/>
              <a:t>This represents an improvement in model performance of 4.36% compared to the baseline model.</a:t>
            </a:r>
          </a:p>
          <a:p>
            <a:endParaRPr lang="en-US" dirty="0"/>
          </a:p>
          <a:p>
            <a:r>
              <a:rPr lang="en-US" dirty="0"/>
              <a:t>Hyperparameters were tuned to achieve the best results, resulting in a test R^2 of 0.955878. However, this only represented a slight improvement of 0.021% over the simple random forest model. This indicates that the model had reached its maximum performance on the given data.</a:t>
            </a:r>
            <a:endParaRPr lang="en-IN" dirty="0"/>
          </a:p>
        </p:txBody>
      </p:sp>
    </p:spTree>
    <p:extLst>
      <p:ext uri="{BB962C8B-B14F-4D97-AF65-F5344CB8AC3E}">
        <p14:creationId xmlns:p14="http://schemas.microsoft.com/office/powerpoint/2010/main" val="166415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4BD9A4-92B3-3DB9-6903-501ADE149362}"/>
              </a:ext>
            </a:extLst>
          </p:cNvPr>
          <p:cNvSpPr>
            <a:spLocks noGrp="1" noChangeArrowheads="1"/>
          </p:cNvSpPr>
          <p:nvPr>
            <p:ph type="title"/>
          </p:nvPr>
        </p:nvSpPr>
        <p:spPr bwMode="auto">
          <a:xfrm>
            <a:off x="408214" y="323192"/>
            <a:ext cx="1045028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1" dirty="0">
                <a:solidFill>
                  <a:srgbClr val="CC0000"/>
                </a:solidFill>
                <a:latin typeface="Montserrat" panose="00000500000000000000" pitchFamily="2" charset="0"/>
              </a:rPr>
              <a:t>Store wise Sales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image25.jpeg">
            <a:extLst>
              <a:ext uri="{FF2B5EF4-FFF2-40B4-BE49-F238E27FC236}">
                <a16:creationId xmlns:a16="http://schemas.microsoft.com/office/drawing/2014/main" id="{94C67CC8-1BC9-549A-F160-C193F1B2EB89}"/>
              </a:ext>
            </a:extLst>
          </p:cNvPr>
          <p:cNvPicPr>
            <a:picLocks noChangeAspect="1"/>
          </p:cNvPicPr>
          <p:nvPr/>
        </p:nvPicPr>
        <p:blipFill>
          <a:blip r:embed="rId2" cstate="print"/>
          <a:stretch>
            <a:fillRect/>
          </a:stretch>
        </p:blipFill>
        <p:spPr>
          <a:xfrm>
            <a:off x="821146" y="1148141"/>
            <a:ext cx="5679047" cy="4419901"/>
          </a:xfrm>
          <a:prstGeom prst="rect">
            <a:avLst/>
          </a:prstGeom>
        </p:spPr>
      </p:pic>
    </p:spTree>
    <p:extLst>
      <p:ext uri="{BB962C8B-B14F-4D97-AF65-F5344CB8AC3E}">
        <p14:creationId xmlns:p14="http://schemas.microsoft.com/office/powerpoint/2010/main" val="67851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38E3-A5F0-AB34-19C1-CEB31A3CFF70}"/>
              </a:ext>
            </a:extLst>
          </p:cNvPr>
          <p:cNvSpPr>
            <a:spLocks noGrp="1"/>
          </p:cNvSpPr>
          <p:nvPr>
            <p:ph type="title"/>
          </p:nvPr>
        </p:nvSpPr>
        <p:spPr>
          <a:xfrm>
            <a:off x="838200" y="130629"/>
            <a:ext cx="10983685" cy="800099"/>
          </a:xfrm>
        </p:spPr>
        <p:txBody>
          <a:bodyPr>
            <a:normAutofit fontScale="90000"/>
          </a:bodyPr>
          <a:lstStyle/>
          <a:p>
            <a:r>
              <a:rPr lang="en-US" altLang="en-US" sz="4900" b="1" dirty="0">
                <a:solidFill>
                  <a:srgbClr val="CC0000"/>
                </a:solidFill>
                <a:latin typeface="Montserrat" panose="00000500000000000000" pitchFamily="2" charset="0"/>
              </a:rPr>
              <a:t>Conclusion</a:t>
            </a:r>
            <a:r>
              <a:rPr kumimoji="0" lang="en-US" altLang="en-US" sz="4400" b="1" i="0" u="none" strike="noStrike" cap="none" normalizeH="0" baseline="0" dirty="0">
                <a:ln>
                  <a:noFill/>
                </a:ln>
                <a:solidFill>
                  <a:srgbClr val="134F5C"/>
                </a:solidFill>
                <a:effectLst/>
                <a:latin typeface="Arial" panose="020B0604020202020204" pitchFamily="34" charset="0"/>
                <a:ea typeface="Arial" panose="020B0604020202020204" pitchFamily="34" charset="0"/>
              </a:rPr>
              <a:t> </a:t>
            </a:r>
            <a:r>
              <a:rPr lang="en-US" altLang="en-US" sz="4900" b="1" dirty="0">
                <a:solidFill>
                  <a:srgbClr val="CC0000"/>
                </a:solidFill>
                <a:latin typeface="Montserrat" panose="00000500000000000000" pitchFamily="2" charset="0"/>
              </a:rPr>
              <a:t>and Recommendations</a:t>
            </a:r>
            <a:endParaRPr lang="en-IN" sz="4900" b="1" dirty="0">
              <a:solidFill>
                <a:srgbClr val="CC0000"/>
              </a:solidFill>
              <a:latin typeface="Montserrat" panose="00000500000000000000" pitchFamily="2" charset="0"/>
            </a:endParaRPr>
          </a:p>
        </p:txBody>
      </p:sp>
      <p:sp>
        <p:nvSpPr>
          <p:cNvPr id="3" name="Content Placeholder 2">
            <a:extLst>
              <a:ext uri="{FF2B5EF4-FFF2-40B4-BE49-F238E27FC236}">
                <a16:creationId xmlns:a16="http://schemas.microsoft.com/office/drawing/2014/main" id="{DF23846F-6829-2055-A643-D9648D87EC07}"/>
              </a:ext>
            </a:extLst>
          </p:cNvPr>
          <p:cNvSpPr>
            <a:spLocks noGrp="1"/>
          </p:cNvSpPr>
          <p:nvPr>
            <p:ph idx="1"/>
          </p:nvPr>
        </p:nvSpPr>
        <p:spPr>
          <a:xfrm>
            <a:off x="753835" y="1208315"/>
            <a:ext cx="10684329" cy="5246234"/>
          </a:xfrm>
        </p:spPr>
        <p:txBody>
          <a:bodyPr>
            <a:normAutofit lnSpcReduction="10000"/>
          </a:bodyPr>
          <a:lstStyle/>
          <a:p>
            <a:pPr marL="636270" marR="601980">
              <a:lnSpc>
                <a:spcPct val="103000"/>
              </a:lnSpc>
              <a:spcBef>
                <a:spcPts val="1350"/>
              </a:spcBef>
              <a:spcAft>
                <a:spcPts val="0"/>
              </a:spcAft>
            </a:pPr>
            <a:r>
              <a:rPr lang="en-US" sz="1700" dirty="0">
                <a:solidFill>
                  <a:srgbClr val="212121"/>
                </a:solidFill>
                <a:latin typeface="Arial MT"/>
              </a:rPr>
              <a:t>Businesses use sales forecasts to determine what revenue they will be generating in a particular timespan to empower themselves with powerful and strategic business plans. Important decisions such as budgets, hiring, incentives, goals, acquisitions and various other growth plans are affected by the revenue the company is going to make in the coming months and for these plans to be as effective as they are planned to be it is important for these forecasts to also be as good. Some important conclusions drawn from the analysis are as follows:</a:t>
            </a:r>
            <a:endParaRPr lang="en-IN" sz="1700" dirty="0">
              <a:solidFill>
                <a:srgbClr val="212121"/>
              </a:solidFill>
              <a:latin typeface="Arial MT"/>
            </a:endParaRPr>
          </a:p>
          <a:p>
            <a:pPr marL="1143000" lvl="2" indent="-228600">
              <a:spcBef>
                <a:spcPts val="35"/>
              </a:spcBef>
              <a:spcAft>
                <a:spcPts val="0"/>
              </a:spcAft>
              <a:buClr>
                <a:srgbClr val="134F5C"/>
              </a:buClr>
              <a:buSzPts val="1400"/>
              <a:buFont typeface="Arial MT"/>
              <a:buChar char="●"/>
              <a:tabLst>
                <a:tab pos="1092835" algn="l"/>
                <a:tab pos="1094105" algn="l"/>
              </a:tabLst>
            </a:pPr>
            <a:r>
              <a:rPr lang="en-US" sz="1700" dirty="0">
                <a:solidFill>
                  <a:srgbClr val="212121"/>
                </a:solidFill>
                <a:latin typeface="Arial MT"/>
              </a:rPr>
              <a:t>The positive effect of promotion on Customers and Sales.</a:t>
            </a:r>
            <a:endParaRPr lang="en-IN" sz="1700" dirty="0">
              <a:solidFill>
                <a:srgbClr val="212121"/>
              </a:solidFill>
              <a:latin typeface="Arial MT"/>
            </a:endParaRPr>
          </a:p>
          <a:p>
            <a:pPr marL="1143000" lvl="2" indent="-228600">
              <a:lnSpc>
                <a:spcPct val="103000"/>
              </a:lnSpc>
              <a:spcBef>
                <a:spcPts val="70"/>
              </a:spcBef>
              <a:spcAft>
                <a:spcPts val="0"/>
              </a:spcAft>
              <a:buClr>
                <a:srgbClr val="134F5C"/>
              </a:buClr>
              <a:buSzPts val="1400"/>
              <a:buFont typeface="Arial MT"/>
              <a:buChar char="●"/>
              <a:tabLst>
                <a:tab pos="1092835" algn="l"/>
                <a:tab pos="1094105" algn="l"/>
              </a:tabLst>
            </a:pPr>
            <a:r>
              <a:rPr lang="en-US" sz="1700" dirty="0">
                <a:solidFill>
                  <a:srgbClr val="212121"/>
                </a:solidFill>
                <a:latin typeface="Arial MT"/>
              </a:rPr>
              <a:t>Most stores have competition distance within the range of 0 to 10 kms and had more sales than stores far away probably indicating competition in busy locations vs remote locations.</a:t>
            </a:r>
            <a:endParaRPr lang="en-IN" sz="1700" dirty="0">
              <a:solidFill>
                <a:srgbClr val="212121"/>
              </a:solidFill>
              <a:latin typeface="Arial MT"/>
            </a:endParaRPr>
          </a:p>
          <a:p>
            <a:pPr marL="1143000" marR="672465" lvl="2" indent="-228600">
              <a:lnSpc>
                <a:spcPct val="103000"/>
              </a:lnSpc>
              <a:spcBef>
                <a:spcPts val="10"/>
              </a:spcBef>
              <a:spcAft>
                <a:spcPts val="0"/>
              </a:spcAft>
              <a:buClr>
                <a:srgbClr val="134F5C"/>
              </a:buClr>
              <a:buSzPts val="1400"/>
              <a:buFont typeface="Arial MT"/>
              <a:buChar char="●"/>
              <a:tabLst>
                <a:tab pos="1092835" algn="l"/>
                <a:tab pos="1094105" algn="l"/>
              </a:tabLst>
            </a:pPr>
            <a:r>
              <a:rPr lang="en-US" sz="1700" dirty="0">
                <a:solidFill>
                  <a:srgbClr val="212121"/>
                </a:solidFill>
                <a:latin typeface="Arial MT"/>
              </a:rPr>
              <a:t>Store type B though being few in number had the highest sales average. The reasons include all three kinds of assortments specially assortment level b which is only available at type b stores and being open on </a:t>
            </a:r>
            <a:r>
              <a:rPr lang="en-US" sz="1700" dirty="0" err="1">
                <a:solidFill>
                  <a:srgbClr val="212121"/>
                </a:solidFill>
                <a:latin typeface="Arial MT"/>
              </a:rPr>
              <a:t>sundays</a:t>
            </a:r>
            <a:r>
              <a:rPr lang="en-US" sz="1700" dirty="0">
                <a:solidFill>
                  <a:srgbClr val="212121"/>
                </a:solidFill>
                <a:latin typeface="Arial MT"/>
              </a:rPr>
              <a:t> as well.</a:t>
            </a:r>
            <a:endParaRPr lang="en-IN" sz="1700" dirty="0">
              <a:solidFill>
                <a:srgbClr val="212121"/>
              </a:solidFill>
              <a:latin typeface="Arial MT"/>
            </a:endParaRPr>
          </a:p>
          <a:p>
            <a:pPr marL="1143000" marR="913130" lvl="2" indent="-228600">
              <a:lnSpc>
                <a:spcPct val="103000"/>
              </a:lnSpc>
              <a:spcBef>
                <a:spcPts val="20"/>
              </a:spcBef>
              <a:spcAft>
                <a:spcPts val="0"/>
              </a:spcAft>
              <a:buClr>
                <a:srgbClr val="134F5C"/>
              </a:buClr>
              <a:buSzPts val="1400"/>
              <a:buFont typeface="Arial MT"/>
              <a:buChar char="●"/>
              <a:tabLst>
                <a:tab pos="1092835" algn="l"/>
                <a:tab pos="1094105" algn="l"/>
              </a:tabLst>
            </a:pPr>
            <a:r>
              <a:rPr lang="en-US" sz="1700" dirty="0">
                <a:solidFill>
                  <a:srgbClr val="212121"/>
                </a:solidFill>
                <a:latin typeface="Arial MT"/>
              </a:rPr>
              <a:t>The outliers in the dataset showed justifiable </a:t>
            </a:r>
            <a:r>
              <a:rPr lang="en-US" sz="1700" dirty="0" err="1">
                <a:solidFill>
                  <a:srgbClr val="212121"/>
                </a:solidFill>
                <a:latin typeface="Arial MT"/>
              </a:rPr>
              <a:t>behaviour</a:t>
            </a:r>
            <a:r>
              <a:rPr lang="en-US" sz="1700" dirty="0">
                <a:solidFill>
                  <a:srgbClr val="212121"/>
                </a:solidFill>
                <a:latin typeface="Arial MT"/>
              </a:rPr>
              <a:t>. The outliers were either of store type b or had promotion going on which increased sales.</a:t>
            </a:r>
            <a:endParaRPr lang="en-IN" sz="1700" dirty="0">
              <a:solidFill>
                <a:srgbClr val="212121"/>
              </a:solidFill>
              <a:latin typeface="Arial MT"/>
            </a:endParaRPr>
          </a:p>
          <a:p>
            <a:pPr>
              <a:spcBef>
                <a:spcPts val="20"/>
              </a:spcBef>
            </a:pPr>
            <a:r>
              <a:rPr lang="en-US" sz="1700" dirty="0">
                <a:solidFill>
                  <a:srgbClr val="212121"/>
                </a:solidFill>
                <a:latin typeface="Arial MT"/>
              </a:rPr>
              <a:t> </a:t>
            </a:r>
            <a:endParaRPr lang="en-IN" sz="1700" dirty="0">
              <a:solidFill>
                <a:srgbClr val="212121"/>
              </a:solidFill>
              <a:latin typeface="Arial MT"/>
            </a:endParaRPr>
          </a:p>
          <a:p>
            <a:pPr marL="636270">
              <a:spcBef>
                <a:spcPts val="5"/>
              </a:spcBef>
              <a:spcAft>
                <a:spcPts val="0"/>
              </a:spcAft>
            </a:pPr>
            <a:r>
              <a:rPr lang="en-US" sz="1700" dirty="0">
                <a:solidFill>
                  <a:srgbClr val="212121"/>
                </a:solidFill>
                <a:latin typeface="Arial MT"/>
              </a:rPr>
              <a:t>Recommendations:</a:t>
            </a:r>
            <a:endParaRPr lang="en-IN" sz="1700" dirty="0">
              <a:solidFill>
                <a:srgbClr val="212121"/>
              </a:solidFill>
              <a:latin typeface="Arial MT"/>
            </a:endParaRPr>
          </a:p>
          <a:p>
            <a:pPr marL="1143000" lvl="2" indent="-228600">
              <a:spcBef>
                <a:spcPts val="70"/>
              </a:spcBef>
              <a:spcAft>
                <a:spcPts val="0"/>
              </a:spcAft>
              <a:buClr>
                <a:srgbClr val="134F5C"/>
              </a:buClr>
              <a:buSzPts val="1400"/>
              <a:buFont typeface="Arial MT"/>
              <a:buChar char="●"/>
              <a:tabLst>
                <a:tab pos="1092835" algn="l"/>
                <a:tab pos="1094105" algn="l"/>
              </a:tabLst>
            </a:pPr>
            <a:r>
              <a:rPr lang="en-US" sz="1700" dirty="0">
                <a:solidFill>
                  <a:srgbClr val="212121"/>
                </a:solidFill>
                <a:latin typeface="Arial MT"/>
              </a:rPr>
              <a:t>More stores should be encouraged for promotion.</a:t>
            </a:r>
            <a:endParaRPr lang="en-IN" sz="1700" dirty="0">
              <a:solidFill>
                <a:srgbClr val="212121"/>
              </a:solidFill>
              <a:latin typeface="Arial MT"/>
            </a:endParaRPr>
          </a:p>
          <a:p>
            <a:pPr marL="1143000" lvl="2" indent="-228600">
              <a:spcBef>
                <a:spcPts val="70"/>
              </a:spcBef>
              <a:spcAft>
                <a:spcPts val="0"/>
              </a:spcAft>
              <a:buClr>
                <a:srgbClr val="134F5C"/>
              </a:buClr>
              <a:buSzPts val="1400"/>
              <a:buFont typeface="Arial MT"/>
              <a:buChar char="●"/>
              <a:tabLst>
                <a:tab pos="1092835" algn="l"/>
                <a:tab pos="1094105" algn="l"/>
              </a:tabLst>
            </a:pPr>
            <a:r>
              <a:rPr lang="en-US" sz="1700" dirty="0">
                <a:solidFill>
                  <a:srgbClr val="212121"/>
                </a:solidFill>
                <a:latin typeface="Arial MT"/>
              </a:rPr>
              <a:t>Store type B should be increased in number.</a:t>
            </a:r>
            <a:endParaRPr lang="en-IN" sz="1700" dirty="0">
              <a:solidFill>
                <a:srgbClr val="212121"/>
              </a:solidFill>
              <a:latin typeface="Arial MT"/>
            </a:endParaRPr>
          </a:p>
          <a:p>
            <a:pPr marL="1143000" marR="983615" lvl="2" indent="-228600">
              <a:lnSpc>
                <a:spcPct val="103000"/>
              </a:lnSpc>
              <a:spcBef>
                <a:spcPts val="70"/>
              </a:spcBef>
              <a:spcAft>
                <a:spcPts val="0"/>
              </a:spcAft>
              <a:buClr>
                <a:srgbClr val="134F5C"/>
              </a:buClr>
              <a:buSzPts val="1400"/>
              <a:buFont typeface="Arial MT"/>
              <a:buChar char="●"/>
              <a:tabLst>
                <a:tab pos="1092835" algn="l"/>
                <a:tab pos="1094105" algn="l"/>
              </a:tabLst>
            </a:pPr>
            <a:r>
              <a:rPr lang="en-US" sz="1700" dirty="0">
                <a:solidFill>
                  <a:srgbClr val="212121"/>
                </a:solidFill>
                <a:latin typeface="Arial MT"/>
              </a:rPr>
              <a:t>There's a seasonality involved, hence the stores should be encouraged to promote and take advantage of the holidays.</a:t>
            </a:r>
            <a:endParaRPr lang="en-IN" sz="1700" dirty="0">
              <a:solidFill>
                <a:srgbClr val="212121"/>
              </a:solidFill>
              <a:latin typeface="Arial MT"/>
            </a:endParaRPr>
          </a:p>
          <a:p>
            <a:endParaRPr lang="en-IN" dirty="0"/>
          </a:p>
        </p:txBody>
      </p:sp>
    </p:spTree>
    <p:extLst>
      <p:ext uri="{BB962C8B-B14F-4D97-AF65-F5344CB8AC3E}">
        <p14:creationId xmlns:p14="http://schemas.microsoft.com/office/powerpoint/2010/main" val="2694691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0192-B5F2-8543-45BA-7F1DC114E189}"/>
              </a:ext>
            </a:extLst>
          </p:cNvPr>
          <p:cNvSpPr>
            <a:spLocks noGrp="1"/>
          </p:cNvSpPr>
          <p:nvPr>
            <p:ph type="title"/>
          </p:nvPr>
        </p:nvSpPr>
        <p:spPr/>
        <p:txBody>
          <a:bodyPr/>
          <a:lstStyle/>
          <a:p>
            <a:r>
              <a:rPr lang="en-IN" b="1" dirty="0">
                <a:solidFill>
                  <a:srgbClr val="CC0000"/>
                </a:solidFill>
                <a:latin typeface="Montserrat" panose="00000500000000000000" pitchFamily="2" charset="0"/>
              </a:rPr>
              <a:t>References</a:t>
            </a:r>
            <a:r>
              <a:rPr lang="en-IN" dirty="0"/>
              <a:t>:</a:t>
            </a:r>
          </a:p>
        </p:txBody>
      </p:sp>
      <p:sp>
        <p:nvSpPr>
          <p:cNvPr id="3" name="Content Placeholder 2">
            <a:extLst>
              <a:ext uri="{FF2B5EF4-FFF2-40B4-BE49-F238E27FC236}">
                <a16:creationId xmlns:a16="http://schemas.microsoft.com/office/drawing/2014/main" id="{48361A17-48CB-E89E-1C40-EE5C4A29224A}"/>
              </a:ext>
            </a:extLst>
          </p:cNvPr>
          <p:cNvSpPr>
            <a:spLocks noGrp="1"/>
          </p:cNvSpPr>
          <p:nvPr>
            <p:ph idx="1"/>
          </p:nvPr>
        </p:nvSpPr>
        <p:spPr>
          <a:xfrm>
            <a:off x="838200" y="1502229"/>
            <a:ext cx="10515600" cy="3722914"/>
          </a:xfrm>
        </p:spPr>
        <p:txBody>
          <a:bodyPr/>
          <a:lstStyle/>
          <a:p>
            <a:pPr marL="342900" indent="-342900">
              <a:spcBef>
                <a:spcPts val="80"/>
              </a:spcBef>
              <a:buClr>
                <a:srgbClr val="134F5C"/>
              </a:buClr>
              <a:buSzPts val="1600"/>
              <a:buFont typeface="Arial MT"/>
              <a:buChar char="●"/>
              <a:tabLst>
                <a:tab pos="956945" algn="l"/>
                <a:tab pos="957580" algn="l"/>
              </a:tabLst>
            </a:pPr>
            <a:r>
              <a:rPr lang="en-US" sz="2000" dirty="0"/>
              <a:t>Machine Learning Mastery</a:t>
            </a:r>
            <a:endParaRPr lang="en-IN" sz="2000" dirty="0"/>
          </a:p>
          <a:p>
            <a:pPr marL="342900" indent="-342900">
              <a:spcBef>
                <a:spcPts val="80"/>
              </a:spcBef>
              <a:buClr>
                <a:srgbClr val="134F5C"/>
              </a:buClr>
              <a:buSzPts val="1600"/>
              <a:buFont typeface="Arial MT"/>
              <a:buChar char="●"/>
              <a:tabLst>
                <a:tab pos="956945" algn="l"/>
                <a:tab pos="957580" algn="l"/>
              </a:tabLst>
            </a:pPr>
            <a:r>
              <a:rPr lang="en-US" sz="2000" dirty="0" err="1"/>
              <a:t>GeeksforGeeks</a:t>
            </a:r>
            <a:endParaRPr lang="en-IN" sz="2000" dirty="0"/>
          </a:p>
          <a:p>
            <a:pPr marL="342900" lvl="0" indent="-342900">
              <a:spcBef>
                <a:spcPts val="80"/>
              </a:spcBef>
              <a:spcAft>
                <a:spcPts val="0"/>
              </a:spcAft>
              <a:buClr>
                <a:srgbClr val="134F5C"/>
              </a:buClr>
              <a:buSzPts val="1600"/>
              <a:buFont typeface="Arial MT"/>
              <a:buChar char="●"/>
              <a:tabLst>
                <a:tab pos="956945" algn="l"/>
                <a:tab pos="957580" algn="l"/>
              </a:tabLst>
            </a:pPr>
            <a:r>
              <a:rPr lang="en-US" sz="2000" dirty="0"/>
              <a:t>Analytics Vidhya Blogs</a:t>
            </a:r>
            <a:endParaRPr lang="en-IN" sz="2000" dirty="0"/>
          </a:p>
          <a:p>
            <a:pPr marL="342900" lvl="0" indent="-342900">
              <a:spcBef>
                <a:spcPts val="80"/>
              </a:spcBef>
              <a:spcAft>
                <a:spcPts val="0"/>
              </a:spcAft>
              <a:buClr>
                <a:srgbClr val="134F5C"/>
              </a:buClr>
              <a:buSzPts val="1600"/>
              <a:buFont typeface="Arial MT"/>
              <a:buChar char="●"/>
              <a:tabLst>
                <a:tab pos="956945" algn="l"/>
                <a:tab pos="957580" algn="l"/>
              </a:tabLst>
            </a:pPr>
            <a:r>
              <a:rPr lang="en-US" sz="2000" dirty="0"/>
              <a:t>Towards Data Science Blogs</a:t>
            </a:r>
            <a:endParaRPr lang="en-IN" sz="2000" dirty="0"/>
          </a:p>
          <a:p>
            <a:pPr marL="342900" lvl="0" indent="-342900">
              <a:spcBef>
                <a:spcPts val="80"/>
              </a:spcBef>
              <a:spcAft>
                <a:spcPts val="0"/>
              </a:spcAft>
              <a:buClr>
                <a:srgbClr val="134F5C"/>
              </a:buClr>
              <a:buSzPts val="1600"/>
              <a:buFont typeface="Arial MT"/>
              <a:buChar char="●"/>
              <a:tabLst>
                <a:tab pos="956945" algn="l"/>
                <a:tab pos="957580" algn="l"/>
              </a:tabLst>
            </a:pPr>
            <a:r>
              <a:rPr lang="en-US" sz="2000" dirty="0"/>
              <a:t>Built in Data Science Blogs</a:t>
            </a:r>
            <a:endParaRPr lang="en-IN" sz="2000" dirty="0"/>
          </a:p>
          <a:p>
            <a:pPr marL="342900" lvl="0" indent="-342900">
              <a:spcBef>
                <a:spcPts val="80"/>
              </a:spcBef>
              <a:spcAft>
                <a:spcPts val="0"/>
              </a:spcAft>
              <a:buClr>
                <a:srgbClr val="134F5C"/>
              </a:buClr>
              <a:buSzPts val="1600"/>
              <a:buFont typeface="Arial MT"/>
              <a:buChar char="●"/>
              <a:tabLst>
                <a:tab pos="956945" algn="l"/>
                <a:tab pos="957580" algn="l"/>
              </a:tabLst>
            </a:pPr>
            <a:r>
              <a:rPr lang="en-US" sz="2000" dirty="0"/>
              <a:t>Scikit-Learn Org</a:t>
            </a:r>
            <a:endParaRPr lang="en-IN" sz="2000" dirty="0"/>
          </a:p>
          <a:p>
            <a:endParaRPr lang="en-IN" dirty="0"/>
          </a:p>
        </p:txBody>
      </p:sp>
    </p:spTree>
    <p:extLst>
      <p:ext uri="{BB962C8B-B14F-4D97-AF65-F5344CB8AC3E}">
        <p14:creationId xmlns:p14="http://schemas.microsoft.com/office/powerpoint/2010/main" val="3504618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2C5F-F466-8A29-3ED5-17D8D8F556AA}"/>
              </a:ext>
            </a:extLst>
          </p:cNvPr>
          <p:cNvSpPr>
            <a:spLocks noGrp="1"/>
          </p:cNvSpPr>
          <p:nvPr>
            <p:ph type="title"/>
          </p:nvPr>
        </p:nvSpPr>
        <p:spPr>
          <a:xfrm>
            <a:off x="838200" y="365125"/>
            <a:ext cx="3364149" cy="821649"/>
          </a:xfrm>
        </p:spPr>
        <p:txBody>
          <a:bodyPr/>
          <a:lstStyle/>
          <a:p>
            <a:r>
              <a:rPr lang="en-IN" b="1" dirty="0">
                <a:solidFill>
                  <a:srgbClr val="CC0000"/>
                </a:solidFill>
                <a:latin typeface="Montserrat" panose="00000500000000000000" pitchFamily="2" charset="0"/>
              </a:rPr>
              <a:t>Thank</a:t>
            </a:r>
            <a:r>
              <a:rPr lang="en-IN" dirty="0"/>
              <a:t> </a:t>
            </a:r>
            <a:r>
              <a:rPr lang="en-IN" b="1" dirty="0">
                <a:solidFill>
                  <a:srgbClr val="CC0000"/>
                </a:solidFill>
                <a:latin typeface="Montserrat" panose="00000500000000000000" pitchFamily="2" charset="0"/>
              </a:rPr>
              <a:t>you</a:t>
            </a:r>
          </a:p>
        </p:txBody>
      </p:sp>
      <p:pic>
        <p:nvPicPr>
          <p:cNvPr id="6" name="image17.jpeg">
            <a:extLst>
              <a:ext uri="{FF2B5EF4-FFF2-40B4-BE49-F238E27FC236}">
                <a16:creationId xmlns:a16="http://schemas.microsoft.com/office/drawing/2014/main" id="{7F785FE5-8F7E-198B-9CC6-91C8B1EFAE2D}"/>
              </a:ext>
            </a:extLst>
          </p:cNvPr>
          <p:cNvPicPr>
            <a:picLocks noChangeAspect="1"/>
          </p:cNvPicPr>
          <p:nvPr/>
        </p:nvPicPr>
        <p:blipFill>
          <a:blip r:embed="rId2" cstate="print"/>
          <a:stretch>
            <a:fillRect/>
          </a:stretch>
        </p:blipFill>
        <p:spPr>
          <a:xfrm>
            <a:off x="603463" y="1459148"/>
            <a:ext cx="9941320" cy="4598013"/>
          </a:xfrm>
          <a:prstGeom prst="rect">
            <a:avLst/>
          </a:prstGeom>
        </p:spPr>
      </p:pic>
    </p:spTree>
    <p:extLst>
      <p:ext uri="{BB962C8B-B14F-4D97-AF65-F5344CB8AC3E}">
        <p14:creationId xmlns:p14="http://schemas.microsoft.com/office/powerpoint/2010/main" val="386753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E626-FB08-BC6A-233F-E4050E344D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C9839A-CD34-3119-3EB1-BC394C42C4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6791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ABBE-9828-BEA4-396F-5783E9082DF9}"/>
              </a:ext>
            </a:extLst>
          </p:cNvPr>
          <p:cNvSpPr>
            <a:spLocks noGrp="1"/>
          </p:cNvSpPr>
          <p:nvPr>
            <p:ph type="ctrTitle"/>
          </p:nvPr>
        </p:nvSpPr>
        <p:spPr>
          <a:xfrm>
            <a:off x="1393372" y="1024391"/>
            <a:ext cx="9144000" cy="554037"/>
          </a:xfrm>
        </p:spPr>
        <p:txBody>
          <a:bodyPr>
            <a:normAutofit fontScale="90000"/>
          </a:bodyPr>
          <a:lstStyle/>
          <a:p>
            <a:pPr algn="l"/>
            <a:r>
              <a:rPr lang="en-US" sz="4900" b="1" dirty="0">
                <a:solidFill>
                  <a:srgbClr val="CC0000"/>
                </a:solidFill>
                <a:latin typeface="Montserrat" panose="00000500000000000000" pitchFamily="2" charset="0"/>
              </a:rPr>
              <a:t>About</a:t>
            </a:r>
            <a:r>
              <a:rPr lang="en-US" sz="3600" dirty="0"/>
              <a:t> </a:t>
            </a:r>
            <a:r>
              <a:rPr lang="en-US" sz="4900" b="1" dirty="0">
                <a:solidFill>
                  <a:srgbClr val="CC0000"/>
                </a:solidFill>
                <a:latin typeface="Montserrat" panose="00000500000000000000" pitchFamily="2" charset="0"/>
              </a:rPr>
              <a:t>me</a:t>
            </a:r>
            <a:endParaRPr lang="en-IN" sz="4900" b="1" dirty="0">
              <a:solidFill>
                <a:srgbClr val="CC0000"/>
              </a:solidFill>
              <a:latin typeface="Montserrat" panose="00000500000000000000" pitchFamily="2" charset="0"/>
            </a:endParaRPr>
          </a:p>
        </p:txBody>
      </p:sp>
      <p:sp>
        <p:nvSpPr>
          <p:cNvPr id="3" name="Subtitle 2">
            <a:extLst>
              <a:ext uri="{FF2B5EF4-FFF2-40B4-BE49-F238E27FC236}">
                <a16:creationId xmlns:a16="http://schemas.microsoft.com/office/drawing/2014/main" id="{8A6AAB91-7C36-DB04-1F48-5D5D8DE9A94E}"/>
              </a:ext>
            </a:extLst>
          </p:cNvPr>
          <p:cNvSpPr>
            <a:spLocks noGrp="1"/>
          </p:cNvSpPr>
          <p:nvPr>
            <p:ph type="subTitle" idx="1"/>
          </p:nvPr>
        </p:nvSpPr>
        <p:spPr>
          <a:xfrm>
            <a:off x="1524000" y="1676400"/>
            <a:ext cx="9144000" cy="4659086"/>
          </a:xfrm>
        </p:spPr>
        <p:txBody>
          <a:bodyPr>
            <a:normAutofit fontScale="92500" lnSpcReduction="10000"/>
          </a:bodyPr>
          <a:lstStyle/>
          <a:p>
            <a:pPr algn="l"/>
            <a:r>
              <a:rPr lang="en-US" dirty="0"/>
              <a:t>Name: Zeeshan Khan</a:t>
            </a:r>
          </a:p>
          <a:p>
            <a:pPr algn="l"/>
            <a:r>
              <a:rPr lang="en-US" dirty="0"/>
              <a:t>Role: Assistant System Engineer, Tata Consultancy Services Limited</a:t>
            </a:r>
          </a:p>
          <a:p>
            <a:pPr algn="l"/>
            <a:r>
              <a:rPr lang="en-US" dirty="0"/>
              <a:t>Experience: 1.2 year in data science and analytics</a:t>
            </a:r>
          </a:p>
          <a:p>
            <a:pPr algn="l"/>
            <a:r>
              <a:rPr lang="en-US" dirty="0"/>
              <a:t>Education: </a:t>
            </a:r>
            <a:r>
              <a:rPr lang="en-US" dirty="0" err="1"/>
              <a:t>B.Tech</a:t>
            </a:r>
            <a:r>
              <a:rPr lang="en-US" dirty="0"/>
              <a:t> in </a:t>
            </a:r>
            <a:r>
              <a:rPr lang="en-US" dirty="0" err="1"/>
              <a:t>Electonics</a:t>
            </a:r>
            <a:r>
              <a:rPr lang="en-US" dirty="0"/>
              <a:t> and Electricals</a:t>
            </a:r>
          </a:p>
          <a:p>
            <a:pPr marL="342900" indent="-342900" algn="l">
              <a:lnSpc>
                <a:spcPct val="100000"/>
              </a:lnSpc>
              <a:buFont typeface="Arial" panose="020B0604020202020204" pitchFamily="34" charset="0"/>
              <a:buChar char="•"/>
            </a:pPr>
            <a:r>
              <a:rPr lang="en-US" dirty="0"/>
              <a:t>Passionate about exploring data science and machine learning techniques to solve complex business problems</a:t>
            </a:r>
          </a:p>
          <a:p>
            <a:pPr marL="342900" indent="-342900" algn="l">
              <a:lnSpc>
                <a:spcPct val="100000"/>
              </a:lnSpc>
              <a:buFont typeface="Arial" panose="020B0604020202020204" pitchFamily="34" charset="0"/>
              <a:buChar char="•"/>
            </a:pPr>
            <a:r>
              <a:rPr lang="en-US" dirty="0"/>
              <a:t>Proficient in programming languages such as Python and R, and experienced in working with tools such as SQL and Tableau</a:t>
            </a:r>
          </a:p>
          <a:p>
            <a:pPr marL="342900" indent="-342900" algn="l">
              <a:lnSpc>
                <a:spcPct val="100000"/>
              </a:lnSpc>
              <a:buFont typeface="Arial" panose="020B0604020202020204" pitchFamily="34" charset="0"/>
              <a:buChar char="•"/>
            </a:pPr>
            <a:r>
              <a:rPr lang="en-US" dirty="0"/>
              <a:t>Contributed to various data science projects involving data collection, cleaning, feature engineering, modeling, and visualization</a:t>
            </a:r>
          </a:p>
          <a:p>
            <a:pPr marL="342900" indent="-342900" algn="l">
              <a:lnSpc>
                <a:spcPct val="100000"/>
              </a:lnSpc>
              <a:buFont typeface="Arial" panose="020B0604020202020204" pitchFamily="34" charset="0"/>
              <a:buChar char="•"/>
            </a:pPr>
            <a:r>
              <a:rPr lang="en-US" dirty="0"/>
              <a:t>Strong analytical and problem-solving skills, with a keen eye for detail and a results-oriented mindset</a:t>
            </a:r>
          </a:p>
          <a:p>
            <a:pPr marL="342900" indent="-342900" algn="l">
              <a:lnSpc>
                <a:spcPct val="100000"/>
              </a:lnSpc>
              <a:buFont typeface="Arial" panose="020B0604020202020204" pitchFamily="34" charset="0"/>
              <a:buChar char="•"/>
            </a:pPr>
            <a:endParaRPr lang="en-US" dirty="0"/>
          </a:p>
          <a:p>
            <a:pPr algn="l"/>
            <a:endParaRPr lang="en-IN" dirty="0"/>
          </a:p>
        </p:txBody>
      </p:sp>
    </p:spTree>
    <p:extLst>
      <p:ext uri="{BB962C8B-B14F-4D97-AF65-F5344CB8AC3E}">
        <p14:creationId xmlns:p14="http://schemas.microsoft.com/office/powerpoint/2010/main" val="19597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8DBB-48FC-62E2-9108-E0DF0DC287F7}"/>
              </a:ext>
            </a:extLst>
          </p:cNvPr>
          <p:cNvSpPr>
            <a:spLocks noGrp="1"/>
          </p:cNvSpPr>
          <p:nvPr>
            <p:ph type="title"/>
          </p:nvPr>
        </p:nvSpPr>
        <p:spPr/>
        <p:txBody>
          <a:bodyPr/>
          <a:lstStyle/>
          <a:p>
            <a:r>
              <a:rPr lang="en-IN" b="1" dirty="0">
                <a:solidFill>
                  <a:srgbClr val="CC0000"/>
                </a:solidFill>
                <a:latin typeface="Montserrat" panose="00000500000000000000" pitchFamily="2" charset="0"/>
              </a:rPr>
              <a:t>Content</a:t>
            </a:r>
            <a:br>
              <a:rPr lang="en-IN" dirty="0"/>
            </a:br>
            <a:endParaRPr lang="en-IN" dirty="0"/>
          </a:p>
        </p:txBody>
      </p:sp>
      <p:sp>
        <p:nvSpPr>
          <p:cNvPr id="3" name="Content Placeholder 2">
            <a:extLst>
              <a:ext uri="{FF2B5EF4-FFF2-40B4-BE49-F238E27FC236}">
                <a16:creationId xmlns:a16="http://schemas.microsoft.com/office/drawing/2014/main" id="{5D75E1D3-71D2-C23D-F832-A99F15CB3BDE}"/>
              </a:ext>
            </a:extLst>
          </p:cNvPr>
          <p:cNvSpPr>
            <a:spLocks noGrp="1"/>
          </p:cNvSpPr>
          <p:nvPr>
            <p:ph idx="1"/>
          </p:nvPr>
        </p:nvSpPr>
        <p:spPr>
          <a:xfrm>
            <a:off x="838200" y="1436914"/>
            <a:ext cx="10515600" cy="4740049"/>
          </a:xfrm>
        </p:spPr>
        <p:txBody>
          <a:bodyPr>
            <a:normAutofit fontScale="92500" lnSpcReduction="10000"/>
          </a:bodyPr>
          <a:lstStyle/>
          <a:p>
            <a:r>
              <a:rPr lang="en-US" dirty="0"/>
              <a:t>Problem Statement </a:t>
            </a:r>
          </a:p>
          <a:p>
            <a:r>
              <a:rPr lang="en-US" dirty="0"/>
              <a:t>Retail Sales Prediction </a:t>
            </a:r>
          </a:p>
          <a:p>
            <a:r>
              <a:rPr lang="en-US" dirty="0"/>
              <a:t>Data Summary</a:t>
            </a:r>
          </a:p>
          <a:p>
            <a:r>
              <a:rPr lang="en-IN" dirty="0"/>
              <a:t>Approach </a:t>
            </a:r>
          </a:p>
          <a:p>
            <a:r>
              <a:rPr lang="en-US" dirty="0"/>
              <a:t>Exploratory Data Analysis </a:t>
            </a:r>
          </a:p>
          <a:p>
            <a:r>
              <a:rPr lang="en-US" dirty="0"/>
              <a:t>Outlier Detection </a:t>
            </a:r>
          </a:p>
          <a:p>
            <a:r>
              <a:rPr lang="en-US" dirty="0"/>
              <a:t>Modeling</a:t>
            </a:r>
          </a:p>
          <a:p>
            <a:r>
              <a:rPr lang="en-IN" dirty="0"/>
              <a:t> Model Performance and Evaluation</a:t>
            </a:r>
          </a:p>
          <a:p>
            <a:r>
              <a:rPr lang="en-IN" dirty="0"/>
              <a:t>Store wise Sales Predictions </a:t>
            </a:r>
          </a:p>
          <a:p>
            <a:r>
              <a:rPr lang="en-IN" dirty="0"/>
              <a:t>Conclusion and Recommendations</a:t>
            </a:r>
          </a:p>
        </p:txBody>
      </p:sp>
    </p:spTree>
    <p:extLst>
      <p:ext uri="{BB962C8B-B14F-4D97-AF65-F5344CB8AC3E}">
        <p14:creationId xmlns:p14="http://schemas.microsoft.com/office/powerpoint/2010/main" val="167160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91E9-50C9-0715-39EC-5D4A5E1B4AD2}"/>
              </a:ext>
            </a:extLst>
          </p:cNvPr>
          <p:cNvSpPr>
            <a:spLocks noGrp="1"/>
          </p:cNvSpPr>
          <p:nvPr>
            <p:ph type="title"/>
          </p:nvPr>
        </p:nvSpPr>
        <p:spPr>
          <a:xfrm>
            <a:off x="838200" y="365125"/>
            <a:ext cx="10515600" cy="574675"/>
          </a:xfrm>
        </p:spPr>
        <p:txBody>
          <a:bodyPr>
            <a:normAutofit fontScale="90000"/>
          </a:bodyPr>
          <a:lstStyle/>
          <a:p>
            <a:r>
              <a:rPr lang="en-US" b="1" dirty="0">
                <a:solidFill>
                  <a:srgbClr val="CC0000"/>
                </a:solidFill>
                <a:latin typeface="Montserrat" panose="00000500000000000000" pitchFamily="2" charset="0"/>
              </a:rPr>
              <a:t>Problem</a:t>
            </a:r>
            <a:r>
              <a:rPr lang="en-US" dirty="0"/>
              <a:t> </a:t>
            </a:r>
            <a:r>
              <a:rPr lang="en-US" b="1" dirty="0">
                <a:solidFill>
                  <a:srgbClr val="CC0000"/>
                </a:solidFill>
                <a:latin typeface="Montserrat" panose="00000500000000000000" pitchFamily="2" charset="0"/>
              </a:rPr>
              <a:t>Statement</a:t>
            </a:r>
            <a:endParaRPr lang="en-IN" b="1" dirty="0">
              <a:solidFill>
                <a:srgbClr val="CC0000"/>
              </a:solidFill>
              <a:latin typeface="Montserrat" panose="00000500000000000000" pitchFamily="2" charset="0"/>
            </a:endParaRPr>
          </a:p>
        </p:txBody>
      </p:sp>
      <p:sp>
        <p:nvSpPr>
          <p:cNvPr id="3" name="Content Placeholder 2">
            <a:extLst>
              <a:ext uri="{FF2B5EF4-FFF2-40B4-BE49-F238E27FC236}">
                <a16:creationId xmlns:a16="http://schemas.microsoft.com/office/drawing/2014/main" id="{1FAED3DC-35F0-1E06-2F15-68953E1E7A82}"/>
              </a:ext>
            </a:extLst>
          </p:cNvPr>
          <p:cNvSpPr>
            <a:spLocks noGrp="1"/>
          </p:cNvSpPr>
          <p:nvPr>
            <p:ph idx="1"/>
          </p:nvPr>
        </p:nvSpPr>
        <p:spPr>
          <a:xfrm>
            <a:off x="838200" y="2692400"/>
            <a:ext cx="10515600" cy="4165600"/>
          </a:xfrm>
        </p:spPr>
        <p:txBody>
          <a:bodyPr/>
          <a:lstStyle/>
          <a:p>
            <a:pPr marL="0" indent="0">
              <a:buNone/>
            </a:pPr>
            <a:r>
              <a:rPr lang="en-US" dirty="0" err="1"/>
              <a:t>Rossmann</a:t>
            </a:r>
            <a:r>
              <a:rPr lang="en-US" dirty="0"/>
              <a:t> operates over 3,000 drug stores in 7 European countries. Currently, </a:t>
            </a:r>
            <a:r>
              <a:rPr lang="en-US" dirty="0" err="1"/>
              <a:t>Rossmann</a:t>
            </a:r>
            <a:r>
              <a:rPr lang="en-US" dirty="0"/>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 You are provided with historical sales data for 1,115 </a:t>
            </a:r>
            <a:r>
              <a:rPr lang="en-US" dirty="0" err="1"/>
              <a:t>Rossmann</a:t>
            </a:r>
            <a:r>
              <a:rPr lang="en-US" dirty="0"/>
              <a:t> stores. The task is to forecast the "Sales" column for the test set. Note that some stores in the dataset were temporarily closed for refurbishment.</a:t>
            </a:r>
            <a:endParaRPr lang="en-IN" dirty="0"/>
          </a:p>
        </p:txBody>
      </p:sp>
      <p:pic>
        <p:nvPicPr>
          <p:cNvPr id="5" name="Picture 4">
            <a:extLst>
              <a:ext uri="{FF2B5EF4-FFF2-40B4-BE49-F238E27FC236}">
                <a16:creationId xmlns:a16="http://schemas.microsoft.com/office/drawing/2014/main" id="{BAF264AC-1CB1-A375-C008-8291AB53B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300" y="475242"/>
            <a:ext cx="5141400" cy="2102858"/>
          </a:xfrm>
          <a:prstGeom prst="rect">
            <a:avLst/>
          </a:prstGeom>
        </p:spPr>
      </p:pic>
    </p:spTree>
    <p:extLst>
      <p:ext uri="{BB962C8B-B14F-4D97-AF65-F5344CB8AC3E}">
        <p14:creationId xmlns:p14="http://schemas.microsoft.com/office/powerpoint/2010/main" val="371217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CE2A-0658-79A4-CBA1-15F73443B0D6}"/>
              </a:ext>
            </a:extLst>
          </p:cNvPr>
          <p:cNvSpPr>
            <a:spLocks noGrp="1"/>
          </p:cNvSpPr>
          <p:nvPr>
            <p:ph type="title"/>
          </p:nvPr>
        </p:nvSpPr>
        <p:spPr/>
        <p:txBody>
          <a:bodyPr/>
          <a:lstStyle/>
          <a:p>
            <a:r>
              <a:rPr lang="en-IN" b="1" dirty="0">
                <a:solidFill>
                  <a:srgbClr val="CC0000"/>
                </a:solidFill>
                <a:latin typeface="Montserrat" panose="00000500000000000000" pitchFamily="2" charset="0"/>
              </a:rPr>
              <a:t>Retail Sales Prediction</a:t>
            </a:r>
          </a:p>
        </p:txBody>
      </p:sp>
      <p:sp>
        <p:nvSpPr>
          <p:cNvPr id="3" name="Content Placeholder 2">
            <a:extLst>
              <a:ext uri="{FF2B5EF4-FFF2-40B4-BE49-F238E27FC236}">
                <a16:creationId xmlns:a16="http://schemas.microsoft.com/office/drawing/2014/main" id="{907C56DB-EF3E-D001-E369-BDA60523691F}"/>
              </a:ext>
            </a:extLst>
          </p:cNvPr>
          <p:cNvSpPr>
            <a:spLocks noGrp="1"/>
          </p:cNvSpPr>
          <p:nvPr>
            <p:ph idx="1"/>
          </p:nvPr>
        </p:nvSpPr>
        <p:spPr/>
        <p:txBody>
          <a:bodyPr/>
          <a:lstStyle/>
          <a:p>
            <a:pPr marL="0" indent="0">
              <a:buNone/>
            </a:pPr>
            <a:r>
              <a:rPr lang="en-US" dirty="0"/>
              <a:t>Sales forecasting involves predicting the demand or sales of a specific product over a given time frame. Retailers use sales forecasts to estimate the revenue they expect to generate, which allows them to create effective business plans. These plans can impact important decisions such as budgeting, hiring, incentives, goals, acquisitions, and other growth strategies. To ensure the effectiveness of these plans, accurate sales forecasts are crucial. This study focuses on predicting sales for a European drug store chain over a six-week period and compares the results of various machine learning algorithms to determine the best approach.</a:t>
            </a:r>
            <a:endParaRPr lang="en-IN" dirty="0"/>
          </a:p>
        </p:txBody>
      </p:sp>
    </p:spTree>
    <p:extLst>
      <p:ext uri="{BB962C8B-B14F-4D97-AF65-F5344CB8AC3E}">
        <p14:creationId xmlns:p14="http://schemas.microsoft.com/office/powerpoint/2010/main" val="356660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9C95-1862-37E4-1B81-4DDFE7A96842}"/>
              </a:ext>
            </a:extLst>
          </p:cNvPr>
          <p:cNvSpPr>
            <a:spLocks noGrp="1"/>
          </p:cNvSpPr>
          <p:nvPr>
            <p:ph type="title"/>
          </p:nvPr>
        </p:nvSpPr>
        <p:spPr>
          <a:xfrm>
            <a:off x="838200" y="486383"/>
            <a:ext cx="10515600" cy="516917"/>
          </a:xfrm>
        </p:spPr>
        <p:txBody>
          <a:bodyPr>
            <a:normAutofit fontScale="90000"/>
          </a:bodyPr>
          <a:lstStyle/>
          <a:p>
            <a:r>
              <a:rPr lang="en-US" sz="4900" b="1" dirty="0">
                <a:solidFill>
                  <a:srgbClr val="CC0000"/>
                </a:solidFill>
                <a:latin typeface="Montserrat" panose="00000500000000000000" pitchFamily="2" charset="0"/>
              </a:rPr>
              <a:t>Data</a:t>
            </a:r>
            <a:r>
              <a:rPr lang="en-US" dirty="0"/>
              <a:t> </a:t>
            </a:r>
            <a:r>
              <a:rPr lang="en-US" sz="4900" b="1" dirty="0">
                <a:solidFill>
                  <a:srgbClr val="CC0000"/>
                </a:solidFill>
                <a:latin typeface="Montserrat" panose="00000500000000000000" pitchFamily="2" charset="0"/>
              </a:rPr>
              <a:t>Summary</a:t>
            </a:r>
            <a:br>
              <a:rPr lang="en-US" dirty="0"/>
            </a:br>
            <a:endParaRPr lang="en-IN" dirty="0"/>
          </a:p>
        </p:txBody>
      </p:sp>
      <p:sp>
        <p:nvSpPr>
          <p:cNvPr id="3" name="Content Placeholder 2">
            <a:extLst>
              <a:ext uri="{FF2B5EF4-FFF2-40B4-BE49-F238E27FC236}">
                <a16:creationId xmlns:a16="http://schemas.microsoft.com/office/drawing/2014/main" id="{61991564-E0D6-4EB6-D63E-CD9A829FC263}"/>
              </a:ext>
            </a:extLst>
          </p:cNvPr>
          <p:cNvSpPr>
            <a:spLocks noGrp="1"/>
          </p:cNvSpPr>
          <p:nvPr>
            <p:ph idx="1"/>
          </p:nvPr>
        </p:nvSpPr>
        <p:spPr>
          <a:xfrm>
            <a:off x="838200" y="812800"/>
            <a:ext cx="10515600" cy="6045200"/>
          </a:xfrm>
        </p:spPr>
        <p:txBody>
          <a:bodyPr>
            <a:normAutofit fontScale="55000" lnSpcReduction="20000"/>
          </a:bodyPr>
          <a:lstStyle/>
          <a:p>
            <a:pPr marL="0" indent="0">
              <a:buNone/>
            </a:pPr>
            <a:endParaRPr lang="en-US" dirty="0"/>
          </a:p>
          <a:p>
            <a:r>
              <a:rPr lang="en-US" dirty="0"/>
              <a:t>Id - an Id that represents a (Store, Date) duple within the set</a:t>
            </a:r>
          </a:p>
          <a:p>
            <a:r>
              <a:rPr lang="en-US" dirty="0"/>
              <a:t> Store - a unique Id for each store</a:t>
            </a:r>
          </a:p>
          <a:p>
            <a:r>
              <a:rPr lang="en-US" dirty="0"/>
              <a:t> Sales - the turnover for any given day (Dependent Variable)</a:t>
            </a:r>
          </a:p>
          <a:p>
            <a:r>
              <a:rPr lang="en-US" dirty="0"/>
              <a:t> Customers - the number of customers on a given day</a:t>
            </a:r>
          </a:p>
          <a:p>
            <a:r>
              <a:rPr lang="en-US" dirty="0"/>
              <a:t> Open - an indicator for whether the store was open: 0 = closed, 1 = open</a:t>
            </a:r>
          </a:p>
          <a:p>
            <a:r>
              <a:rPr lang="en-US" dirty="0"/>
              <a:t> </a:t>
            </a:r>
            <a:r>
              <a:rPr lang="en-US" dirty="0" err="1"/>
              <a:t>StateHoliday</a:t>
            </a:r>
            <a:r>
              <a:rPr lang="en-US" dirty="0"/>
              <a:t> - indicates a state holiday. Normally all stores, with few exceptions, are closed on state holidays. Note that all schools are closed on public holidays and weekends. a = public holiday, b = Easter holiday, c = Christmas, 0 = None</a:t>
            </a:r>
          </a:p>
          <a:p>
            <a:r>
              <a:rPr lang="en-US" dirty="0"/>
              <a:t> </a:t>
            </a:r>
            <a:r>
              <a:rPr lang="en-US" dirty="0" err="1"/>
              <a:t>SchoolHoliday</a:t>
            </a:r>
            <a:r>
              <a:rPr lang="en-US" dirty="0"/>
              <a:t> - indicates if the (Store, Date) was affected by the closure of public schools</a:t>
            </a:r>
          </a:p>
          <a:p>
            <a:r>
              <a:rPr lang="en-US" dirty="0"/>
              <a:t> </a:t>
            </a:r>
            <a:r>
              <a:rPr lang="en-US" dirty="0" err="1"/>
              <a:t>StoreType</a:t>
            </a:r>
            <a:r>
              <a:rPr lang="en-US" dirty="0"/>
              <a:t> - differentiates between 4 different store models: a, b, c, d</a:t>
            </a:r>
          </a:p>
          <a:p>
            <a:r>
              <a:rPr lang="en-US" dirty="0"/>
              <a:t> Assortment - describes an assortment level: a = basic, b = extra, c = extended. An assortment strategy in retailing involves the number and type of products that stores display for purchase by consumers.</a:t>
            </a:r>
          </a:p>
          <a:p>
            <a:r>
              <a:rPr lang="en-US" dirty="0"/>
              <a:t> </a:t>
            </a:r>
            <a:r>
              <a:rPr lang="en-US" dirty="0" err="1"/>
              <a:t>CompetitionDistance</a:t>
            </a:r>
            <a:r>
              <a:rPr lang="en-US" dirty="0"/>
              <a:t> - distance in meters to the nearest competitor store</a:t>
            </a:r>
          </a:p>
          <a:p>
            <a:r>
              <a:rPr lang="en-US" dirty="0"/>
              <a:t> </a:t>
            </a:r>
            <a:r>
              <a:rPr lang="en-US" dirty="0" err="1"/>
              <a:t>CompetitionOpenSince</a:t>
            </a:r>
            <a:r>
              <a:rPr lang="en-US" dirty="0"/>
              <a:t>[Month/Year] - gives the approximate year and month of the time the nearest competitor was opened</a:t>
            </a:r>
          </a:p>
          <a:p>
            <a:r>
              <a:rPr lang="en-US" dirty="0"/>
              <a:t> Promo - indicates whether a store is running a promo on that day</a:t>
            </a:r>
          </a:p>
          <a:p>
            <a:r>
              <a:rPr lang="en-US" dirty="0"/>
              <a:t> Promo2 - Promo2 is a continuing and consecutive promotion for some stores: 0 = store is not participating, 1 = store is participating</a:t>
            </a:r>
          </a:p>
          <a:p>
            <a:r>
              <a:rPr lang="en-US" dirty="0"/>
              <a:t> Promo2Since[Year/Week] - describes the year and calendar week when the store started participating in Promo2</a:t>
            </a:r>
          </a:p>
          <a:p>
            <a:r>
              <a:rPr lang="en-US" dirty="0"/>
              <a:t> </a:t>
            </a:r>
            <a:r>
              <a:rPr lang="en-US" dirty="0" err="1"/>
              <a:t>PromoInterval</a:t>
            </a:r>
            <a:r>
              <a:rPr lang="en-US" dirty="0"/>
              <a:t> - describes the consecutive intervals Promo2 is started, naming the months the promotion is started anew. E.g.</a:t>
            </a:r>
          </a:p>
          <a:p>
            <a:r>
              <a:rPr lang="en-US" dirty="0"/>
              <a:t>"</a:t>
            </a:r>
            <a:r>
              <a:rPr lang="en-US" dirty="0" err="1"/>
              <a:t>Feb,May,Aug,Nov</a:t>
            </a:r>
            <a:r>
              <a:rPr lang="en-US" dirty="0"/>
              <a:t>" means each round starts in February, May, August, November of any given year for that store</a:t>
            </a:r>
            <a:endParaRPr lang="en-IN" dirty="0"/>
          </a:p>
        </p:txBody>
      </p:sp>
    </p:spTree>
    <p:extLst>
      <p:ext uri="{BB962C8B-B14F-4D97-AF65-F5344CB8AC3E}">
        <p14:creationId xmlns:p14="http://schemas.microsoft.com/office/powerpoint/2010/main" val="236788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A05B-6D59-9F50-5A8E-D1410A253974}"/>
              </a:ext>
            </a:extLst>
          </p:cNvPr>
          <p:cNvSpPr>
            <a:spLocks noGrp="1"/>
          </p:cNvSpPr>
          <p:nvPr>
            <p:ph type="title"/>
          </p:nvPr>
        </p:nvSpPr>
        <p:spPr/>
        <p:txBody>
          <a:bodyPr/>
          <a:lstStyle/>
          <a:p>
            <a:r>
              <a:rPr lang="en-IN" b="1" dirty="0">
                <a:solidFill>
                  <a:srgbClr val="CC0000"/>
                </a:solidFill>
                <a:latin typeface="Montserrat" panose="00000500000000000000" pitchFamily="2" charset="0"/>
              </a:rPr>
              <a:t>Approach</a:t>
            </a:r>
          </a:p>
        </p:txBody>
      </p:sp>
      <p:sp>
        <p:nvSpPr>
          <p:cNvPr id="3" name="Content Placeholder 2">
            <a:extLst>
              <a:ext uri="{FF2B5EF4-FFF2-40B4-BE49-F238E27FC236}">
                <a16:creationId xmlns:a16="http://schemas.microsoft.com/office/drawing/2014/main" id="{DFF4A6AC-7E3E-4A5D-5F8E-505D4C2D5EEA}"/>
              </a:ext>
            </a:extLst>
          </p:cNvPr>
          <p:cNvSpPr>
            <a:spLocks noGrp="1"/>
          </p:cNvSpPr>
          <p:nvPr>
            <p:ph idx="1"/>
          </p:nvPr>
        </p:nvSpPr>
        <p:spPr>
          <a:xfrm>
            <a:off x="838200" y="1453243"/>
            <a:ext cx="10515600" cy="4723720"/>
          </a:xfrm>
        </p:spPr>
        <p:txBody>
          <a:bodyPr>
            <a:normAutofit/>
          </a:bodyPr>
          <a:lstStyle/>
          <a:p>
            <a:pPr marL="552450">
              <a:spcBef>
                <a:spcPts val="470"/>
              </a:spcBef>
              <a:spcAft>
                <a:spcPts val="0"/>
              </a:spcAft>
            </a:pPr>
            <a:r>
              <a:rPr lang="en-US" sz="1450" dirty="0">
                <a:solidFill>
                  <a:srgbClr val="212121"/>
                </a:solidFill>
                <a:effectLst/>
                <a:latin typeface="Arial MT"/>
                <a:ea typeface="Arial MT"/>
                <a:cs typeface="Arial MT"/>
              </a:rPr>
              <a:t>The</a:t>
            </a:r>
            <a:r>
              <a:rPr lang="en-US" sz="1450" spc="-25"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following</a:t>
            </a:r>
            <a:r>
              <a:rPr lang="en-US" sz="1450" spc="-25"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approach</a:t>
            </a:r>
            <a:r>
              <a:rPr lang="en-US" sz="1450" spc="-20"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was</a:t>
            </a:r>
            <a:r>
              <a:rPr lang="en-US" sz="1450" spc="-25"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followed</a:t>
            </a:r>
            <a:r>
              <a:rPr lang="en-US" sz="1450" spc="-20"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in</a:t>
            </a:r>
            <a:r>
              <a:rPr lang="en-US" sz="1450" spc="-25"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the</a:t>
            </a:r>
            <a:r>
              <a:rPr lang="en-US" sz="1450" spc="-20"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completion</a:t>
            </a:r>
            <a:r>
              <a:rPr lang="en-US" sz="1450" spc="-25"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of</a:t>
            </a:r>
            <a:r>
              <a:rPr lang="en-US" sz="1450" spc="-25"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the</a:t>
            </a:r>
            <a:r>
              <a:rPr lang="en-US" sz="1450" spc="-20" dirty="0">
                <a:solidFill>
                  <a:srgbClr val="212121"/>
                </a:solidFill>
                <a:effectLst/>
                <a:latin typeface="Arial MT"/>
                <a:ea typeface="Arial MT"/>
                <a:cs typeface="Arial MT"/>
              </a:rPr>
              <a:t> </a:t>
            </a:r>
            <a:r>
              <a:rPr lang="en-US" sz="1450" dirty="0">
                <a:solidFill>
                  <a:srgbClr val="212121"/>
                </a:solidFill>
                <a:effectLst/>
                <a:latin typeface="Arial MT"/>
                <a:ea typeface="Arial MT"/>
                <a:cs typeface="Arial MT"/>
              </a:rPr>
              <a:t>project:</a:t>
            </a:r>
            <a:endParaRPr lang="en-IN" sz="1100" dirty="0">
              <a:effectLst/>
              <a:latin typeface="Arial MT"/>
              <a:ea typeface="Arial MT"/>
              <a:cs typeface="Arial MT"/>
            </a:endParaRPr>
          </a:p>
          <a:p>
            <a:pPr marL="742950" lvl="1" indent="-285750">
              <a:spcBef>
                <a:spcPts val="70"/>
              </a:spcBef>
              <a:spcAft>
                <a:spcPts val="0"/>
              </a:spcAft>
              <a:buClr>
                <a:srgbClr val="212121"/>
              </a:buClr>
              <a:buSzPts val="1250"/>
              <a:buFont typeface="Arial MT"/>
              <a:buChar char="●"/>
              <a:tabLst>
                <a:tab pos="1009650" algn="l"/>
                <a:tab pos="1010285" algn="l"/>
              </a:tabLst>
            </a:pPr>
            <a:r>
              <a:rPr lang="en-US" sz="1250" b="1" dirty="0">
                <a:solidFill>
                  <a:srgbClr val="212121"/>
                </a:solidFill>
                <a:effectLst/>
                <a:latin typeface="Arial" panose="020B0604020202020204" pitchFamily="34" charset="0"/>
                <a:ea typeface="Arial MT"/>
                <a:cs typeface="Arial MT"/>
              </a:rPr>
              <a:t>Business</a:t>
            </a:r>
            <a:r>
              <a:rPr lang="en-US" sz="1250" b="1" spc="-4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Problem</a:t>
            </a:r>
            <a:endParaRPr lang="en-IN" sz="1100" dirty="0">
              <a:effectLst/>
              <a:latin typeface="Arial MT"/>
              <a:ea typeface="Arial MT"/>
              <a:cs typeface="Arial MT"/>
            </a:endParaRPr>
          </a:p>
          <a:p>
            <a:pPr marL="742950" lvl="1" indent="-285750">
              <a:spcBef>
                <a:spcPts val="60"/>
              </a:spcBef>
              <a:spcAft>
                <a:spcPts val="0"/>
              </a:spcAft>
              <a:buClr>
                <a:srgbClr val="212121"/>
              </a:buClr>
              <a:buSzPts val="1250"/>
              <a:buFont typeface="Arial MT"/>
              <a:buChar char="●"/>
              <a:tabLst>
                <a:tab pos="1009650" algn="l"/>
                <a:tab pos="1010285" algn="l"/>
              </a:tabLst>
            </a:pPr>
            <a:r>
              <a:rPr lang="en-US" sz="1250" b="1" dirty="0">
                <a:solidFill>
                  <a:srgbClr val="212121"/>
                </a:solidFill>
                <a:effectLst/>
                <a:latin typeface="Arial" panose="020B0604020202020204" pitchFamily="34" charset="0"/>
                <a:ea typeface="Arial MT"/>
                <a:cs typeface="Arial MT"/>
              </a:rPr>
              <a:t>Data</a:t>
            </a:r>
            <a:r>
              <a:rPr lang="en-US" sz="1250" b="1" spc="-4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Collection</a:t>
            </a:r>
            <a:r>
              <a:rPr lang="en-US" sz="1250" b="1" spc="-35"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and</a:t>
            </a:r>
            <a:r>
              <a:rPr lang="en-US" sz="1250" b="1" spc="-4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Preprocessing</a:t>
            </a:r>
            <a:endParaRPr lang="en-IN" sz="1100" dirty="0">
              <a:effectLst/>
              <a:latin typeface="Arial MT"/>
              <a:ea typeface="Arial MT"/>
              <a:cs typeface="Arial MT"/>
            </a:endParaRPr>
          </a:p>
          <a:p>
            <a:pPr marL="1143000" lvl="2" indent="-228600">
              <a:spcBef>
                <a:spcPts val="60"/>
              </a:spcBef>
              <a:buClr>
                <a:srgbClr val="212121"/>
              </a:buClr>
              <a:buSzPts val="950"/>
              <a:buFont typeface="Arial" panose="020B0604020202020204" pitchFamily="34" charset="0"/>
              <a:buChar char="-"/>
              <a:tabLst>
                <a:tab pos="1541145" algn="l"/>
              </a:tabLst>
            </a:pPr>
            <a:r>
              <a:rPr lang="en-US" sz="950" dirty="0">
                <a:solidFill>
                  <a:srgbClr val="212121"/>
                </a:solidFill>
                <a:effectLst/>
                <a:latin typeface="Arial MT"/>
                <a:ea typeface="Arial" panose="020B0604020202020204" pitchFamily="34" charset="0"/>
                <a:cs typeface="Arial MT"/>
              </a:rPr>
              <a:t>Data</a:t>
            </a:r>
            <a:r>
              <a:rPr lang="en-US" sz="950" spc="-30" dirty="0">
                <a:solidFill>
                  <a:srgbClr val="212121"/>
                </a:solidFill>
                <a:effectLst/>
                <a:latin typeface="Arial MT"/>
                <a:ea typeface="Arial" panose="020B0604020202020204" pitchFamily="34" charset="0"/>
                <a:cs typeface="Arial MT"/>
              </a:rPr>
              <a:t> </a:t>
            </a:r>
            <a:r>
              <a:rPr lang="en-US" sz="950" dirty="0">
                <a:solidFill>
                  <a:srgbClr val="212121"/>
                </a:solidFill>
                <a:effectLst/>
                <a:latin typeface="Arial MT"/>
                <a:ea typeface="Arial" panose="020B0604020202020204" pitchFamily="34" charset="0"/>
                <a:cs typeface="Arial MT"/>
              </a:rPr>
              <a:t>Cleaning</a:t>
            </a:r>
            <a:endParaRPr lang="en-IN" sz="1100" dirty="0">
              <a:effectLst/>
              <a:latin typeface="Arial MT"/>
              <a:ea typeface="Arial" panose="020B0604020202020204" pitchFamily="34" charset="0"/>
              <a:cs typeface="Arial MT"/>
            </a:endParaRPr>
          </a:p>
          <a:p>
            <a:pPr marL="342900" lvl="0" indent="-342900">
              <a:spcBef>
                <a:spcPts val="45"/>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Missing</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Data</a:t>
            </a:r>
            <a:r>
              <a:rPr lang="en-US" sz="950" spc="-2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Handling</a:t>
            </a:r>
            <a:endParaRPr lang="en-IN" sz="1100" dirty="0">
              <a:effectLst/>
              <a:latin typeface="Arial MT"/>
              <a:ea typeface="Arial MT"/>
              <a:cs typeface="Arial MT"/>
            </a:endParaRPr>
          </a:p>
          <a:p>
            <a:pPr marL="342900" lvl="0" indent="-342900">
              <a:spcBef>
                <a:spcPts val="50"/>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Merging</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the</a:t>
            </a:r>
            <a:r>
              <a:rPr lang="en-US" sz="950" spc="-2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Datasets</a:t>
            </a:r>
            <a:endParaRPr lang="en-IN" sz="1100" dirty="0">
              <a:effectLst/>
              <a:latin typeface="Arial MT"/>
              <a:ea typeface="Arial MT"/>
              <a:cs typeface="Arial MT"/>
            </a:endParaRPr>
          </a:p>
          <a:p>
            <a:pPr marL="742950" lvl="1" indent="-285750">
              <a:spcBef>
                <a:spcPts val="50"/>
              </a:spcBef>
              <a:spcAft>
                <a:spcPts val="0"/>
              </a:spcAft>
              <a:buClr>
                <a:srgbClr val="212121"/>
              </a:buClr>
              <a:buSzPts val="1250"/>
              <a:buFont typeface="Arial MT"/>
              <a:buChar char="●"/>
              <a:tabLst>
                <a:tab pos="1009650" algn="l"/>
                <a:tab pos="1010285" algn="l"/>
              </a:tabLst>
            </a:pPr>
            <a:r>
              <a:rPr lang="en-US" sz="1250" b="1" dirty="0">
                <a:solidFill>
                  <a:srgbClr val="212121"/>
                </a:solidFill>
                <a:effectLst/>
                <a:latin typeface="Arial" panose="020B0604020202020204" pitchFamily="34" charset="0"/>
                <a:ea typeface="Arial MT"/>
                <a:cs typeface="Arial MT"/>
              </a:rPr>
              <a:t>Exploratory</a:t>
            </a:r>
            <a:r>
              <a:rPr lang="en-US" sz="1250" b="1" spc="-4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Data</a:t>
            </a:r>
            <a:r>
              <a:rPr lang="en-US" sz="1250" b="1" spc="-8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Analysis</a:t>
            </a:r>
            <a:endParaRPr lang="en-IN" sz="1100" dirty="0">
              <a:effectLst/>
              <a:latin typeface="Arial MT"/>
              <a:ea typeface="Arial MT"/>
              <a:cs typeface="Arial MT"/>
            </a:endParaRPr>
          </a:p>
          <a:p>
            <a:pPr marL="1143000" lvl="2" indent="-228600">
              <a:spcBef>
                <a:spcPts val="60"/>
              </a:spcBef>
              <a:buClr>
                <a:srgbClr val="212121"/>
              </a:buClr>
              <a:buSzPts val="950"/>
              <a:buFont typeface="Arial" panose="020B0604020202020204" pitchFamily="34" charset="0"/>
              <a:buChar char="-"/>
              <a:tabLst>
                <a:tab pos="1541145" algn="l"/>
              </a:tabLst>
            </a:pPr>
            <a:r>
              <a:rPr lang="en-US" sz="950" dirty="0">
                <a:solidFill>
                  <a:srgbClr val="212121"/>
                </a:solidFill>
                <a:effectLst/>
                <a:latin typeface="Arial MT"/>
                <a:ea typeface="Arial" panose="020B0604020202020204" pitchFamily="34" charset="0"/>
                <a:cs typeface="Arial MT"/>
              </a:rPr>
              <a:t>Hypotheses</a:t>
            </a:r>
            <a:endParaRPr lang="en-IN" sz="1100" dirty="0">
              <a:effectLst/>
              <a:latin typeface="Arial MT"/>
              <a:ea typeface="Arial" panose="020B0604020202020204" pitchFamily="34" charset="0"/>
              <a:cs typeface="Arial MT"/>
            </a:endParaRPr>
          </a:p>
          <a:p>
            <a:pPr marL="342900" lvl="0" indent="-342900">
              <a:spcBef>
                <a:spcPts val="45"/>
              </a:spcBef>
              <a:buClr>
                <a:srgbClr val="212121"/>
              </a:buClr>
              <a:buSzPts val="950"/>
              <a:buFont typeface="Arial MT"/>
              <a:buChar char="-"/>
              <a:tabLst>
                <a:tab pos="1541145" algn="l"/>
              </a:tabLst>
            </a:pPr>
            <a:r>
              <a:rPr lang="en-US" sz="950" spc="-5" dirty="0">
                <a:solidFill>
                  <a:srgbClr val="212121"/>
                </a:solidFill>
                <a:effectLst/>
                <a:latin typeface="Arial MT"/>
                <a:ea typeface="Arial MT"/>
                <a:cs typeface="Arial MT"/>
              </a:rPr>
              <a:t>Categorical</a:t>
            </a:r>
            <a:r>
              <a:rPr lang="en-US" sz="950" spc="-4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Features</a:t>
            </a:r>
            <a:endParaRPr lang="en-IN" sz="1100" dirty="0">
              <a:effectLst/>
              <a:latin typeface="Arial MT"/>
              <a:ea typeface="Arial MT"/>
              <a:cs typeface="Arial MT"/>
            </a:endParaRPr>
          </a:p>
          <a:p>
            <a:pPr marL="342900" lvl="0" indent="-342900">
              <a:spcBef>
                <a:spcPts val="50"/>
              </a:spcBef>
              <a:buClr>
                <a:srgbClr val="212121"/>
              </a:buClr>
              <a:buSzPts val="950"/>
              <a:buFont typeface="Arial MT"/>
              <a:buChar char="-"/>
              <a:tabLst>
                <a:tab pos="1541145" algn="l"/>
              </a:tabLst>
            </a:pPr>
            <a:r>
              <a:rPr lang="en-US" sz="950" spc="-5" dirty="0">
                <a:solidFill>
                  <a:srgbClr val="212121"/>
                </a:solidFill>
                <a:effectLst/>
                <a:latin typeface="Arial MT"/>
                <a:ea typeface="Arial MT"/>
                <a:cs typeface="Arial MT"/>
              </a:rPr>
              <a:t>Continuous</a:t>
            </a:r>
            <a:r>
              <a:rPr lang="en-US" sz="950" spc="-4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Features</a:t>
            </a:r>
            <a:endParaRPr lang="en-IN" sz="1100" dirty="0">
              <a:effectLst/>
              <a:latin typeface="Arial MT"/>
              <a:ea typeface="Arial MT"/>
              <a:cs typeface="Arial MT"/>
            </a:endParaRPr>
          </a:p>
          <a:p>
            <a:pPr marL="342900" lvl="0" indent="-342900">
              <a:spcBef>
                <a:spcPts val="45"/>
              </a:spcBef>
              <a:buClr>
                <a:srgbClr val="212121"/>
              </a:buClr>
              <a:buSzPts val="950"/>
              <a:buFont typeface="Arial MT"/>
              <a:buChar char="-"/>
              <a:tabLst>
                <a:tab pos="1541145" algn="l"/>
              </a:tabLst>
            </a:pPr>
            <a:r>
              <a:rPr lang="en-US" sz="950" spc="-10" dirty="0">
                <a:solidFill>
                  <a:srgbClr val="212121"/>
                </a:solidFill>
                <a:effectLst/>
                <a:latin typeface="Arial MT"/>
                <a:ea typeface="Arial MT"/>
                <a:cs typeface="Arial MT"/>
              </a:rPr>
              <a:t>EDA</a:t>
            </a:r>
            <a:r>
              <a:rPr lang="en-US" sz="950" spc="-55" dirty="0">
                <a:solidFill>
                  <a:srgbClr val="212121"/>
                </a:solidFill>
                <a:effectLst/>
                <a:latin typeface="Arial MT"/>
                <a:ea typeface="Arial MT"/>
                <a:cs typeface="Arial MT"/>
              </a:rPr>
              <a:t> </a:t>
            </a:r>
            <a:r>
              <a:rPr lang="en-US" sz="950" spc="-10" dirty="0">
                <a:solidFill>
                  <a:srgbClr val="212121"/>
                </a:solidFill>
                <a:effectLst/>
                <a:latin typeface="Arial MT"/>
                <a:ea typeface="Arial MT"/>
                <a:cs typeface="Arial MT"/>
              </a:rPr>
              <a:t>Conclusion</a:t>
            </a:r>
            <a:r>
              <a:rPr lang="en-US" sz="950" dirty="0">
                <a:solidFill>
                  <a:srgbClr val="212121"/>
                </a:solidFill>
                <a:effectLst/>
                <a:latin typeface="Arial MT"/>
                <a:ea typeface="Arial MT"/>
                <a:cs typeface="Arial MT"/>
              </a:rPr>
              <a:t> </a:t>
            </a:r>
            <a:r>
              <a:rPr lang="en-US" sz="950" spc="-5" dirty="0">
                <a:solidFill>
                  <a:srgbClr val="212121"/>
                </a:solidFill>
                <a:effectLst/>
                <a:latin typeface="Arial MT"/>
                <a:ea typeface="Arial MT"/>
                <a:cs typeface="Arial MT"/>
              </a:rPr>
              <a:t>and Validating</a:t>
            </a:r>
            <a:r>
              <a:rPr lang="en-US" sz="950" dirty="0">
                <a:solidFill>
                  <a:srgbClr val="212121"/>
                </a:solidFill>
                <a:effectLst/>
                <a:latin typeface="Arial MT"/>
                <a:ea typeface="Arial MT"/>
                <a:cs typeface="Arial MT"/>
              </a:rPr>
              <a:t> </a:t>
            </a:r>
            <a:r>
              <a:rPr lang="en-US" sz="950" spc="-5" dirty="0">
                <a:solidFill>
                  <a:srgbClr val="212121"/>
                </a:solidFill>
                <a:effectLst/>
                <a:latin typeface="Arial MT"/>
                <a:ea typeface="Arial MT"/>
                <a:cs typeface="Arial MT"/>
              </a:rPr>
              <a:t>Hypotheses</a:t>
            </a:r>
            <a:endParaRPr lang="en-IN" sz="1100" dirty="0">
              <a:effectLst/>
              <a:latin typeface="Arial MT"/>
              <a:ea typeface="Arial MT"/>
              <a:cs typeface="Arial MT"/>
            </a:endParaRPr>
          </a:p>
          <a:p>
            <a:pPr marL="742950" lvl="1" indent="-285750">
              <a:spcBef>
                <a:spcPts val="55"/>
              </a:spcBef>
              <a:spcAft>
                <a:spcPts val="0"/>
              </a:spcAft>
              <a:buClr>
                <a:srgbClr val="212121"/>
              </a:buClr>
              <a:buSzPts val="1250"/>
              <a:buFont typeface="Arial MT"/>
              <a:buChar char="●"/>
              <a:tabLst>
                <a:tab pos="1009650" algn="l"/>
                <a:tab pos="1010285" algn="l"/>
              </a:tabLst>
            </a:pPr>
            <a:r>
              <a:rPr lang="en-US" sz="1250" b="1" dirty="0">
                <a:solidFill>
                  <a:srgbClr val="212121"/>
                </a:solidFill>
                <a:effectLst/>
                <a:latin typeface="Arial" panose="020B0604020202020204" pitchFamily="34" charset="0"/>
                <a:ea typeface="Arial MT"/>
                <a:cs typeface="Arial MT"/>
              </a:rPr>
              <a:t>Data</a:t>
            </a:r>
            <a:r>
              <a:rPr lang="en-US" sz="1250" b="1" spc="-15"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Manipulation</a:t>
            </a:r>
            <a:endParaRPr lang="en-IN" sz="1100" dirty="0">
              <a:effectLst/>
              <a:latin typeface="Arial MT"/>
              <a:ea typeface="Arial MT"/>
              <a:cs typeface="Arial MT"/>
            </a:endParaRPr>
          </a:p>
          <a:p>
            <a:pPr marL="1143000" lvl="2" indent="-228600">
              <a:spcBef>
                <a:spcPts val="55"/>
              </a:spcBef>
              <a:buClr>
                <a:srgbClr val="212121"/>
              </a:buClr>
              <a:buSzPts val="950"/>
              <a:buFont typeface="Arial" panose="020B0604020202020204" pitchFamily="34" charset="0"/>
              <a:buChar char="-"/>
              <a:tabLst>
                <a:tab pos="1541145" algn="l"/>
              </a:tabLst>
            </a:pPr>
            <a:r>
              <a:rPr lang="en-US" sz="950" dirty="0">
                <a:solidFill>
                  <a:srgbClr val="212121"/>
                </a:solidFill>
                <a:effectLst/>
                <a:latin typeface="Arial MT"/>
                <a:ea typeface="Arial" panose="020B0604020202020204" pitchFamily="34" charset="0"/>
                <a:cs typeface="Arial MT"/>
              </a:rPr>
              <a:t>Feature</a:t>
            </a:r>
            <a:r>
              <a:rPr lang="en-US" sz="950" spc="-45" dirty="0">
                <a:solidFill>
                  <a:srgbClr val="212121"/>
                </a:solidFill>
                <a:effectLst/>
                <a:latin typeface="Arial MT"/>
                <a:ea typeface="Arial" panose="020B0604020202020204" pitchFamily="34" charset="0"/>
                <a:cs typeface="Arial MT"/>
              </a:rPr>
              <a:t> </a:t>
            </a:r>
            <a:r>
              <a:rPr lang="en-US" sz="950" dirty="0">
                <a:solidFill>
                  <a:srgbClr val="212121"/>
                </a:solidFill>
                <a:effectLst/>
                <a:latin typeface="Arial MT"/>
                <a:ea typeface="Arial" panose="020B0604020202020204" pitchFamily="34" charset="0"/>
                <a:cs typeface="Arial MT"/>
              </a:rPr>
              <a:t>Engineering</a:t>
            </a:r>
            <a:endParaRPr lang="en-IN" sz="1100" dirty="0">
              <a:effectLst/>
              <a:latin typeface="Arial MT"/>
              <a:ea typeface="Arial" panose="020B0604020202020204" pitchFamily="34" charset="0"/>
              <a:cs typeface="Arial MT"/>
            </a:endParaRPr>
          </a:p>
          <a:p>
            <a:pPr marL="342900" lvl="0" indent="-342900">
              <a:spcBef>
                <a:spcPts val="50"/>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Outlier</a:t>
            </a:r>
            <a:r>
              <a:rPr lang="en-US" sz="950" spc="-3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Detection</a:t>
            </a:r>
            <a:r>
              <a:rPr lang="en-US" sz="950" spc="-3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and</a:t>
            </a:r>
            <a:r>
              <a:rPr lang="en-US" sz="950" spc="-4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Treatment</a:t>
            </a:r>
            <a:endParaRPr lang="en-IN" sz="1100" dirty="0">
              <a:effectLst/>
              <a:latin typeface="Arial MT"/>
              <a:ea typeface="Arial MT"/>
              <a:cs typeface="Arial MT"/>
            </a:endParaRPr>
          </a:p>
          <a:p>
            <a:pPr marL="342900" lvl="0" indent="-342900">
              <a:spcBef>
                <a:spcPts val="45"/>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Feature</a:t>
            </a:r>
            <a:r>
              <a:rPr lang="en-US" sz="950" spc="-3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Scaling</a:t>
            </a:r>
            <a:endParaRPr lang="en-IN" sz="1100" dirty="0">
              <a:effectLst/>
              <a:latin typeface="Arial MT"/>
              <a:ea typeface="Arial MT"/>
              <a:cs typeface="Arial MT"/>
            </a:endParaRPr>
          </a:p>
          <a:p>
            <a:pPr marL="342900" lvl="0" indent="-342900">
              <a:spcBef>
                <a:spcPts val="50"/>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Categorical</a:t>
            </a:r>
            <a:r>
              <a:rPr lang="en-US" sz="950" spc="-4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Data</a:t>
            </a:r>
            <a:r>
              <a:rPr lang="en-US" sz="950" spc="-4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Encoding</a:t>
            </a:r>
            <a:endParaRPr lang="en-IN" sz="1100" dirty="0">
              <a:effectLst/>
              <a:latin typeface="Arial MT"/>
              <a:ea typeface="Arial MT"/>
              <a:cs typeface="Arial MT"/>
            </a:endParaRPr>
          </a:p>
          <a:p>
            <a:pPr marL="742950" lvl="1" indent="-285750">
              <a:spcBef>
                <a:spcPts val="55"/>
              </a:spcBef>
              <a:spcAft>
                <a:spcPts val="0"/>
              </a:spcAft>
              <a:buClr>
                <a:srgbClr val="212121"/>
              </a:buClr>
              <a:buSzPts val="1250"/>
              <a:buFont typeface="Arial MT"/>
              <a:buChar char="●"/>
              <a:tabLst>
                <a:tab pos="1009650" algn="l"/>
                <a:tab pos="1010285" algn="l"/>
              </a:tabLst>
            </a:pPr>
            <a:r>
              <a:rPr lang="en-US" sz="1250" b="1" dirty="0">
                <a:solidFill>
                  <a:srgbClr val="212121"/>
                </a:solidFill>
                <a:effectLst/>
                <a:latin typeface="Arial" panose="020B0604020202020204" pitchFamily="34" charset="0"/>
                <a:ea typeface="Arial MT"/>
                <a:cs typeface="Arial MT"/>
              </a:rPr>
              <a:t>Modeling</a:t>
            </a:r>
            <a:endParaRPr lang="en-IN" sz="1100" dirty="0">
              <a:effectLst/>
              <a:latin typeface="Arial MT"/>
              <a:ea typeface="Arial MT"/>
              <a:cs typeface="Arial MT"/>
            </a:endParaRPr>
          </a:p>
          <a:p>
            <a:pPr marL="1143000" lvl="2" indent="-228600">
              <a:spcBef>
                <a:spcPts val="55"/>
              </a:spcBef>
              <a:buClr>
                <a:srgbClr val="212121"/>
              </a:buClr>
              <a:buSzPts val="950"/>
              <a:buFont typeface="Arial" panose="020B0604020202020204" pitchFamily="34" charset="0"/>
              <a:buChar char="-"/>
              <a:tabLst>
                <a:tab pos="1541145" algn="l"/>
              </a:tabLst>
            </a:pPr>
            <a:r>
              <a:rPr lang="en-US" sz="950" spc="-5" dirty="0">
                <a:solidFill>
                  <a:srgbClr val="212121"/>
                </a:solidFill>
                <a:effectLst/>
                <a:latin typeface="Arial MT"/>
                <a:ea typeface="Arial" panose="020B0604020202020204" pitchFamily="34" charset="0"/>
                <a:cs typeface="Arial MT"/>
              </a:rPr>
              <a:t>Train</a:t>
            </a:r>
            <a:r>
              <a:rPr lang="en-US" sz="950" spc="-55" dirty="0">
                <a:solidFill>
                  <a:srgbClr val="212121"/>
                </a:solidFill>
                <a:effectLst/>
                <a:latin typeface="Arial MT"/>
                <a:ea typeface="Arial" panose="020B0604020202020204" pitchFamily="34" charset="0"/>
                <a:cs typeface="Arial MT"/>
              </a:rPr>
              <a:t> </a:t>
            </a:r>
            <a:r>
              <a:rPr lang="en-US" sz="950" spc="-5" dirty="0">
                <a:solidFill>
                  <a:srgbClr val="212121"/>
                </a:solidFill>
                <a:effectLst/>
                <a:latin typeface="Arial MT"/>
                <a:ea typeface="Arial" panose="020B0604020202020204" pitchFamily="34" charset="0"/>
                <a:cs typeface="Arial MT"/>
              </a:rPr>
              <a:t>Test</a:t>
            </a:r>
            <a:r>
              <a:rPr lang="en-US" sz="950" spc="-45" dirty="0">
                <a:solidFill>
                  <a:srgbClr val="212121"/>
                </a:solidFill>
                <a:effectLst/>
                <a:latin typeface="Arial MT"/>
                <a:ea typeface="Arial" panose="020B0604020202020204" pitchFamily="34" charset="0"/>
                <a:cs typeface="Arial MT"/>
              </a:rPr>
              <a:t> </a:t>
            </a:r>
            <a:r>
              <a:rPr lang="en-US" sz="950" spc="-5" dirty="0">
                <a:solidFill>
                  <a:srgbClr val="212121"/>
                </a:solidFill>
                <a:effectLst/>
                <a:latin typeface="Arial MT"/>
                <a:ea typeface="Arial" panose="020B0604020202020204" pitchFamily="34" charset="0"/>
                <a:cs typeface="Arial MT"/>
              </a:rPr>
              <a:t>Split</a:t>
            </a:r>
            <a:endParaRPr lang="en-IN" sz="1100" dirty="0">
              <a:effectLst/>
              <a:latin typeface="Arial MT"/>
              <a:ea typeface="Arial" panose="020B0604020202020204" pitchFamily="34" charset="0"/>
              <a:cs typeface="Arial MT"/>
            </a:endParaRPr>
          </a:p>
          <a:p>
            <a:pPr marL="342900" lvl="0" indent="-342900">
              <a:spcBef>
                <a:spcPts val="45"/>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Baseline</a:t>
            </a:r>
            <a:r>
              <a:rPr lang="en-US" sz="950" spc="-3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Model</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Decision</a:t>
            </a:r>
            <a:r>
              <a:rPr lang="en-US" sz="950" spc="-4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Tree</a:t>
            </a:r>
            <a:endParaRPr lang="en-IN" sz="1100" dirty="0">
              <a:effectLst/>
              <a:latin typeface="Arial MT"/>
              <a:ea typeface="Arial MT"/>
              <a:cs typeface="Arial MT"/>
            </a:endParaRPr>
          </a:p>
          <a:p>
            <a:pPr marL="342900" lvl="0" indent="-342900">
              <a:spcBef>
                <a:spcPts val="50"/>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Random</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Forest</a:t>
            </a:r>
            <a:r>
              <a:rPr lang="en-US" sz="950" spc="-2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Model</a:t>
            </a:r>
            <a:endParaRPr lang="en-IN" sz="1100" dirty="0">
              <a:effectLst/>
              <a:latin typeface="Arial MT"/>
              <a:ea typeface="Arial MT"/>
              <a:cs typeface="Arial MT"/>
            </a:endParaRPr>
          </a:p>
          <a:p>
            <a:pPr marL="342900" lvl="0" indent="-342900">
              <a:spcBef>
                <a:spcPts val="45"/>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Random</a:t>
            </a:r>
            <a:r>
              <a:rPr lang="en-US" sz="950" spc="-5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Forest</a:t>
            </a:r>
            <a:r>
              <a:rPr lang="en-US" sz="950" spc="-5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Hyperparameter</a:t>
            </a:r>
            <a:r>
              <a:rPr lang="en-US" sz="950" spc="-6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Tuning</a:t>
            </a:r>
            <a:endParaRPr lang="en-IN" sz="1100" dirty="0">
              <a:effectLst/>
              <a:latin typeface="Arial MT"/>
              <a:ea typeface="Arial MT"/>
              <a:cs typeface="Arial MT"/>
            </a:endParaRPr>
          </a:p>
          <a:p>
            <a:pPr marL="342900" lvl="0" indent="-342900">
              <a:spcBef>
                <a:spcPts val="50"/>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Random</a:t>
            </a:r>
            <a:r>
              <a:rPr lang="en-US" sz="950" spc="-4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Forest</a:t>
            </a:r>
            <a:r>
              <a:rPr lang="en-US" sz="950" spc="-3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Feature</a:t>
            </a:r>
            <a:r>
              <a:rPr lang="en-US" sz="950" spc="-3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Importance</a:t>
            </a:r>
            <a:endParaRPr lang="en-IN" sz="1100" dirty="0">
              <a:effectLst/>
              <a:latin typeface="Arial MT"/>
              <a:ea typeface="Arial MT"/>
              <a:cs typeface="Arial MT"/>
            </a:endParaRPr>
          </a:p>
          <a:p>
            <a:pPr marL="742950" lvl="1" indent="-285750">
              <a:spcBef>
                <a:spcPts val="55"/>
              </a:spcBef>
              <a:spcAft>
                <a:spcPts val="0"/>
              </a:spcAft>
              <a:buClr>
                <a:srgbClr val="212121"/>
              </a:buClr>
              <a:buSzPts val="1250"/>
              <a:buFont typeface="Arial MT"/>
              <a:buChar char="●"/>
              <a:tabLst>
                <a:tab pos="1009650" algn="l"/>
                <a:tab pos="1010285" algn="l"/>
              </a:tabLst>
            </a:pPr>
            <a:r>
              <a:rPr lang="en-US" sz="1250" b="1" dirty="0">
                <a:solidFill>
                  <a:srgbClr val="212121"/>
                </a:solidFill>
                <a:effectLst/>
                <a:latin typeface="Arial" panose="020B0604020202020204" pitchFamily="34" charset="0"/>
                <a:ea typeface="Arial MT"/>
                <a:cs typeface="Arial MT"/>
              </a:rPr>
              <a:t>Model</a:t>
            </a:r>
            <a:r>
              <a:rPr lang="en-US" sz="1250" b="1" spc="-35"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Performance</a:t>
            </a:r>
            <a:r>
              <a:rPr lang="en-US" sz="1250" b="1" spc="-3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and</a:t>
            </a:r>
            <a:r>
              <a:rPr lang="en-US" sz="1250" b="1" spc="-3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Evaluation</a:t>
            </a:r>
            <a:endParaRPr lang="en-IN" sz="1100" dirty="0">
              <a:effectLst/>
              <a:latin typeface="Arial MT"/>
              <a:ea typeface="Arial MT"/>
              <a:cs typeface="Arial MT"/>
            </a:endParaRPr>
          </a:p>
          <a:p>
            <a:pPr marL="1143000" lvl="2" indent="-228600">
              <a:spcBef>
                <a:spcPts val="55"/>
              </a:spcBef>
              <a:buClr>
                <a:srgbClr val="212121"/>
              </a:buClr>
              <a:buSzPts val="950"/>
              <a:buFont typeface="Arial" panose="020B0604020202020204" pitchFamily="34" charset="0"/>
              <a:buChar char="-"/>
              <a:tabLst>
                <a:tab pos="1541145" algn="l"/>
              </a:tabLst>
            </a:pPr>
            <a:r>
              <a:rPr lang="en-US" sz="950" dirty="0">
                <a:solidFill>
                  <a:srgbClr val="212121"/>
                </a:solidFill>
                <a:effectLst/>
                <a:latin typeface="Arial MT"/>
                <a:ea typeface="Arial" panose="020B0604020202020204" pitchFamily="34" charset="0"/>
                <a:cs typeface="Arial MT"/>
              </a:rPr>
              <a:t>Visualizing</a:t>
            </a:r>
            <a:r>
              <a:rPr lang="en-US" sz="950" spc="-45" dirty="0">
                <a:solidFill>
                  <a:srgbClr val="212121"/>
                </a:solidFill>
                <a:effectLst/>
                <a:latin typeface="Arial MT"/>
                <a:ea typeface="Arial" panose="020B0604020202020204" pitchFamily="34" charset="0"/>
                <a:cs typeface="Arial MT"/>
              </a:rPr>
              <a:t> </a:t>
            </a:r>
            <a:r>
              <a:rPr lang="en-US" sz="950" dirty="0">
                <a:solidFill>
                  <a:srgbClr val="212121"/>
                </a:solidFill>
                <a:effectLst/>
                <a:latin typeface="Arial MT"/>
                <a:ea typeface="Arial" panose="020B0604020202020204" pitchFamily="34" charset="0"/>
                <a:cs typeface="Arial MT"/>
              </a:rPr>
              <a:t>Model</a:t>
            </a:r>
            <a:r>
              <a:rPr lang="en-US" sz="950" spc="-45" dirty="0">
                <a:solidFill>
                  <a:srgbClr val="212121"/>
                </a:solidFill>
                <a:effectLst/>
                <a:latin typeface="Arial MT"/>
                <a:ea typeface="Arial" panose="020B0604020202020204" pitchFamily="34" charset="0"/>
                <a:cs typeface="Arial MT"/>
              </a:rPr>
              <a:t> </a:t>
            </a:r>
            <a:r>
              <a:rPr lang="en-US" sz="950" dirty="0">
                <a:solidFill>
                  <a:srgbClr val="212121"/>
                </a:solidFill>
                <a:effectLst/>
                <a:latin typeface="Arial MT"/>
                <a:ea typeface="Arial" panose="020B0604020202020204" pitchFamily="34" charset="0"/>
                <a:cs typeface="Arial MT"/>
              </a:rPr>
              <a:t>Performances</a:t>
            </a:r>
            <a:endParaRPr lang="en-IN" sz="1100" dirty="0">
              <a:effectLst/>
              <a:latin typeface="Arial MT"/>
              <a:ea typeface="Arial" panose="020B0604020202020204" pitchFamily="34" charset="0"/>
              <a:cs typeface="Arial MT"/>
            </a:endParaRPr>
          </a:p>
          <a:p>
            <a:pPr marL="342900" lvl="0" indent="-342900">
              <a:spcBef>
                <a:spcPts val="50"/>
              </a:spcBef>
              <a:buClr>
                <a:srgbClr val="212121"/>
              </a:buClr>
              <a:buSzPts val="950"/>
              <a:buFont typeface="Arial MT"/>
              <a:buChar char="-"/>
              <a:tabLst>
                <a:tab pos="1541145" algn="l"/>
              </a:tabLst>
            </a:pPr>
            <a:r>
              <a:rPr lang="en-US" sz="950" dirty="0">
                <a:solidFill>
                  <a:srgbClr val="212121"/>
                </a:solidFill>
                <a:effectLst/>
                <a:latin typeface="Arial MT"/>
                <a:ea typeface="Arial MT"/>
                <a:cs typeface="Arial MT"/>
              </a:rPr>
              <a:t>Random</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Forest</a:t>
            </a:r>
            <a:r>
              <a:rPr lang="en-US" sz="950" spc="-2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vs</a:t>
            </a:r>
            <a:r>
              <a:rPr lang="en-US" sz="950" spc="-2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Baseline</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Model</a:t>
            </a:r>
            <a:endParaRPr lang="en-IN" sz="1100" dirty="0">
              <a:effectLst/>
              <a:latin typeface="Arial MT"/>
              <a:ea typeface="Arial MT"/>
              <a:cs typeface="Arial MT"/>
            </a:endParaRPr>
          </a:p>
          <a:p>
            <a:pPr marL="342900" lvl="0" indent="-342900">
              <a:spcBef>
                <a:spcPts val="45"/>
              </a:spcBef>
              <a:spcAft>
                <a:spcPts val="0"/>
              </a:spcAft>
              <a:buClr>
                <a:srgbClr val="212121"/>
              </a:buClr>
              <a:buSzPts val="950"/>
              <a:buFont typeface="Arial MT"/>
              <a:buChar char="-"/>
              <a:tabLst>
                <a:tab pos="1574800" algn="l"/>
              </a:tabLst>
            </a:pPr>
            <a:r>
              <a:rPr lang="en-US" sz="950" dirty="0">
                <a:solidFill>
                  <a:srgbClr val="212121"/>
                </a:solidFill>
                <a:effectLst/>
                <a:latin typeface="Arial MT"/>
                <a:ea typeface="Arial MT"/>
                <a:cs typeface="Arial MT"/>
              </a:rPr>
              <a:t>Random</a:t>
            </a:r>
            <a:r>
              <a:rPr lang="en-US" sz="950" spc="-3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Forest</a:t>
            </a:r>
            <a:r>
              <a:rPr lang="en-US" sz="950" spc="-4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Tuned</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vs</a:t>
            </a:r>
            <a:r>
              <a:rPr lang="en-US" sz="950" spc="-3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Baseline</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and</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Random</a:t>
            </a:r>
            <a:r>
              <a:rPr lang="en-US" sz="950" spc="-30"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Forest</a:t>
            </a:r>
            <a:r>
              <a:rPr lang="en-US" sz="950" spc="-25" dirty="0">
                <a:solidFill>
                  <a:srgbClr val="212121"/>
                </a:solidFill>
                <a:effectLst/>
                <a:latin typeface="Arial MT"/>
                <a:ea typeface="Arial MT"/>
                <a:cs typeface="Arial MT"/>
              </a:rPr>
              <a:t> </a:t>
            </a:r>
            <a:r>
              <a:rPr lang="en-US" sz="950" dirty="0">
                <a:solidFill>
                  <a:srgbClr val="212121"/>
                </a:solidFill>
                <a:effectLst/>
                <a:latin typeface="Arial MT"/>
                <a:ea typeface="Arial MT"/>
                <a:cs typeface="Arial MT"/>
              </a:rPr>
              <a:t>Models</a:t>
            </a:r>
            <a:endParaRPr lang="en-IN" sz="1100" dirty="0">
              <a:effectLst/>
              <a:latin typeface="Arial MT"/>
              <a:ea typeface="Arial MT"/>
              <a:cs typeface="Arial MT"/>
            </a:endParaRPr>
          </a:p>
          <a:p>
            <a:pPr marL="742950" lvl="1" indent="-285750">
              <a:spcBef>
                <a:spcPts val="55"/>
              </a:spcBef>
              <a:spcAft>
                <a:spcPts val="0"/>
              </a:spcAft>
              <a:buClr>
                <a:srgbClr val="212121"/>
              </a:buClr>
              <a:buSzPts val="1250"/>
              <a:buFont typeface="Arial MT"/>
              <a:buChar char="●"/>
              <a:tabLst>
                <a:tab pos="1009650" algn="l"/>
                <a:tab pos="1010285" algn="l"/>
              </a:tabLst>
            </a:pPr>
            <a:r>
              <a:rPr lang="en-US" sz="1250" b="1" dirty="0">
                <a:solidFill>
                  <a:srgbClr val="212121"/>
                </a:solidFill>
                <a:effectLst/>
                <a:latin typeface="Arial" panose="020B0604020202020204" pitchFamily="34" charset="0"/>
                <a:ea typeface="Arial MT"/>
                <a:cs typeface="Arial MT"/>
              </a:rPr>
              <a:t>Store</a:t>
            </a:r>
            <a:r>
              <a:rPr lang="en-US" sz="1250" b="1" spc="-35"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wise</a:t>
            </a:r>
            <a:r>
              <a:rPr lang="en-US" sz="1250" b="1" spc="-3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Sales</a:t>
            </a:r>
            <a:r>
              <a:rPr lang="en-US" sz="1250" b="1" spc="-3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Predictions</a:t>
            </a:r>
            <a:endParaRPr lang="en-IN" sz="1100" dirty="0">
              <a:effectLst/>
              <a:latin typeface="Arial MT"/>
              <a:ea typeface="Arial MT"/>
              <a:cs typeface="Arial MT"/>
            </a:endParaRPr>
          </a:p>
          <a:p>
            <a:pPr marL="742950" lvl="1" indent="-285750">
              <a:spcBef>
                <a:spcPts val="60"/>
              </a:spcBef>
              <a:spcAft>
                <a:spcPts val="0"/>
              </a:spcAft>
              <a:buClr>
                <a:srgbClr val="212121"/>
              </a:buClr>
              <a:buSzPts val="1250"/>
              <a:buFont typeface="Arial MT"/>
              <a:buChar char="●"/>
              <a:tabLst>
                <a:tab pos="1009650" algn="l"/>
                <a:tab pos="1010285" algn="l"/>
              </a:tabLst>
            </a:pPr>
            <a:r>
              <a:rPr lang="en-US" sz="1250" b="1" dirty="0">
                <a:solidFill>
                  <a:srgbClr val="212121"/>
                </a:solidFill>
                <a:effectLst/>
                <a:latin typeface="Arial" panose="020B0604020202020204" pitchFamily="34" charset="0"/>
                <a:ea typeface="Arial MT"/>
                <a:cs typeface="Arial MT"/>
              </a:rPr>
              <a:t>Conclusion</a:t>
            </a:r>
            <a:r>
              <a:rPr lang="en-US" sz="1250" b="1" spc="-50"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and</a:t>
            </a:r>
            <a:r>
              <a:rPr lang="en-US" sz="1250" b="1" spc="-45" dirty="0">
                <a:solidFill>
                  <a:srgbClr val="212121"/>
                </a:solidFill>
                <a:effectLst/>
                <a:latin typeface="Arial" panose="020B0604020202020204" pitchFamily="34" charset="0"/>
                <a:ea typeface="Arial MT"/>
                <a:cs typeface="Arial MT"/>
              </a:rPr>
              <a:t> </a:t>
            </a:r>
            <a:r>
              <a:rPr lang="en-US" sz="1250" b="1" dirty="0">
                <a:solidFill>
                  <a:srgbClr val="212121"/>
                </a:solidFill>
                <a:effectLst/>
                <a:latin typeface="Arial" panose="020B0604020202020204" pitchFamily="34" charset="0"/>
                <a:ea typeface="Arial MT"/>
                <a:cs typeface="Arial MT"/>
              </a:rPr>
              <a:t>Recommendations</a:t>
            </a:r>
            <a:endParaRPr lang="en-IN" sz="1100" dirty="0">
              <a:effectLst/>
              <a:latin typeface="Arial MT"/>
              <a:ea typeface="Arial MT"/>
              <a:cs typeface="Arial MT"/>
            </a:endParaRPr>
          </a:p>
          <a:p>
            <a:endParaRPr lang="en-IN" dirty="0"/>
          </a:p>
        </p:txBody>
      </p:sp>
    </p:spTree>
    <p:extLst>
      <p:ext uri="{BB962C8B-B14F-4D97-AF65-F5344CB8AC3E}">
        <p14:creationId xmlns:p14="http://schemas.microsoft.com/office/powerpoint/2010/main" val="272804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4F87-0A66-6F1A-C5FA-D50D2A289DCF}"/>
              </a:ext>
            </a:extLst>
          </p:cNvPr>
          <p:cNvSpPr>
            <a:spLocks noGrp="1"/>
          </p:cNvSpPr>
          <p:nvPr>
            <p:ph type="title"/>
          </p:nvPr>
        </p:nvSpPr>
        <p:spPr/>
        <p:txBody>
          <a:bodyPr/>
          <a:lstStyle/>
          <a:p>
            <a:r>
              <a:rPr lang="en-US" b="1" dirty="0">
                <a:solidFill>
                  <a:srgbClr val="CC0000"/>
                </a:solidFill>
                <a:latin typeface="Montserrat" panose="00000500000000000000" pitchFamily="2" charset="0"/>
              </a:rPr>
              <a:t>Exploratory</a:t>
            </a:r>
            <a:r>
              <a:rPr lang="en-US" sz="1800" spc="-65" dirty="0">
                <a:solidFill>
                  <a:srgbClr val="134F5C"/>
                </a:solidFill>
                <a:effectLst/>
                <a:latin typeface="Arial MT"/>
                <a:ea typeface="Arial MT"/>
                <a:cs typeface="Arial MT"/>
              </a:rPr>
              <a:t> </a:t>
            </a:r>
            <a:r>
              <a:rPr lang="en-US" b="1" dirty="0">
                <a:solidFill>
                  <a:srgbClr val="CC0000"/>
                </a:solidFill>
                <a:latin typeface="Montserrat" panose="00000500000000000000" pitchFamily="2" charset="0"/>
              </a:rPr>
              <a:t>Data</a:t>
            </a:r>
            <a:r>
              <a:rPr lang="en-US" sz="1800" spc="-130" dirty="0">
                <a:solidFill>
                  <a:srgbClr val="134F5C"/>
                </a:solidFill>
                <a:effectLst/>
                <a:latin typeface="Arial MT"/>
                <a:ea typeface="Arial MT"/>
                <a:cs typeface="Arial MT"/>
              </a:rPr>
              <a:t> </a:t>
            </a:r>
            <a:r>
              <a:rPr lang="en-US" b="1" dirty="0">
                <a:solidFill>
                  <a:srgbClr val="CC0000"/>
                </a:solidFill>
                <a:latin typeface="Montserrat" panose="00000500000000000000" pitchFamily="2" charset="0"/>
              </a:rPr>
              <a:t>Analysis</a:t>
            </a:r>
            <a:endParaRPr lang="en-IN" b="1" dirty="0">
              <a:solidFill>
                <a:srgbClr val="CC0000"/>
              </a:solidFill>
              <a:latin typeface="Montserrat" panose="00000500000000000000" pitchFamily="2" charset="0"/>
            </a:endParaRPr>
          </a:p>
        </p:txBody>
      </p:sp>
      <p:sp>
        <p:nvSpPr>
          <p:cNvPr id="3" name="Content Placeholder 2">
            <a:extLst>
              <a:ext uri="{FF2B5EF4-FFF2-40B4-BE49-F238E27FC236}">
                <a16:creationId xmlns:a16="http://schemas.microsoft.com/office/drawing/2014/main" id="{186AB3B9-39DA-A872-6EB5-0F5EB2459C2B}"/>
              </a:ext>
            </a:extLst>
          </p:cNvPr>
          <p:cNvSpPr>
            <a:spLocks noGrp="1"/>
          </p:cNvSpPr>
          <p:nvPr>
            <p:ph idx="1"/>
          </p:nvPr>
        </p:nvSpPr>
        <p:spPr>
          <a:xfrm>
            <a:off x="838200" y="1354667"/>
            <a:ext cx="10515600" cy="4822296"/>
          </a:xfrm>
        </p:spPr>
        <p:txBody>
          <a:bodyPr>
            <a:normAutofit fontScale="92500" lnSpcReduction="10000"/>
          </a:bodyPr>
          <a:lstStyle/>
          <a:p>
            <a:pPr marL="196850" indent="0">
              <a:spcBef>
                <a:spcPts val="1355"/>
              </a:spcBef>
              <a:spcAft>
                <a:spcPts val="0"/>
              </a:spcAft>
              <a:buNone/>
            </a:pPr>
            <a:r>
              <a:rPr lang="en-US" sz="1800" b="1" dirty="0">
                <a:solidFill>
                  <a:srgbClr val="212121"/>
                </a:solidFill>
                <a:effectLst/>
                <a:latin typeface="Arial" panose="020B0604020202020204" pitchFamily="34" charset="0"/>
                <a:ea typeface="Arial MT"/>
                <a:cs typeface="Arial MT"/>
              </a:rPr>
              <a:t>Hypotheses</a:t>
            </a:r>
          </a:p>
          <a:p>
            <a:pPr marL="196850" indent="0">
              <a:spcBef>
                <a:spcPts val="1355"/>
              </a:spcBef>
              <a:spcAft>
                <a:spcPts val="0"/>
              </a:spcAft>
              <a:buNone/>
            </a:pPr>
            <a:r>
              <a:rPr lang="en-US" sz="1800" dirty="0">
                <a:solidFill>
                  <a:srgbClr val="212121"/>
                </a:solidFill>
                <a:effectLst/>
                <a:latin typeface="Arial MT"/>
                <a:ea typeface="Arial MT"/>
                <a:cs typeface="Arial MT"/>
              </a:rPr>
              <a:t>Just</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by</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observing</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the</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head</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of</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the</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dataset</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and</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understanding</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the</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features</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involved</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in</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it,</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the</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following</a:t>
            </a:r>
            <a:r>
              <a:rPr lang="en-US" sz="1800" spc="-34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hypotheses</a:t>
            </a:r>
            <a:r>
              <a:rPr lang="en-US" sz="1800" spc="-1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could</a:t>
            </a:r>
            <a:r>
              <a:rPr lang="en-US" sz="1800" spc="-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be</a:t>
            </a:r>
            <a:r>
              <a:rPr lang="en-US" sz="1800" spc="-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framed:</a:t>
            </a:r>
            <a:endParaRPr lang="en-IN" sz="1800" dirty="0">
              <a:effectLst/>
              <a:latin typeface="Arial MT"/>
              <a:ea typeface="Arial MT"/>
              <a:cs typeface="Arial MT"/>
            </a:endParaRPr>
          </a:p>
          <a:p>
            <a:pPr marL="0" indent="0">
              <a:spcBef>
                <a:spcPts val="15"/>
              </a:spcBef>
              <a:buNone/>
            </a:pPr>
            <a:endParaRPr lang="en-IN" sz="1800" dirty="0">
              <a:effectLst/>
              <a:latin typeface="Arial MT"/>
              <a:ea typeface="Arial MT"/>
              <a:cs typeface="Arial MT"/>
            </a:endParaRPr>
          </a:p>
          <a:p>
            <a:pPr marL="342900" marR="1044575" lvl="0" indent="-342900">
              <a:lnSpc>
                <a:spcPct val="103000"/>
              </a:lnSpc>
              <a:spcAft>
                <a:spcPts val="0"/>
              </a:spcAft>
              <a:buFont typeface="Arial" panose="020B0604020202020204" pitchFamily="34" charset="0"/>
              <a:buChar char="●"/>
              <a:tabLst>
                <a:tab pos="882650" algn="l"/>
                <a:tab pos="883285" algn="l"/>
              </a:tabLst>
            </a:pPr>
            <a:r>
              <a:rPr lang="en-US" sz="1800" dirty="0">
                <a:solidFill>
                  <a:srgbClr val="212121"/>
                </a:solidFill>
                <a:effectLst/>
                <a:latin typeface="Arial MT"/>
                <a:ea typeface="Arial MT"/>
                <a:cs typeface="Arial MT"/>
              </a:rPr>
              <a:t>There's</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feature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called</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t>
            </a:r>
            <a:r>
              <a:rPr lang="en-US" sz="1800" dirty="0" err="1">
                <a:solidFill>
                  <a:srgbClr val="212121"/>
                </a:solidFill>
                <a:effectLst/>
                <a:latin typeface="Arial MT"/>
                <a:ea typeface="Arial MT"/>
                <a:cs typeface="Arial MT"/>
              </a:rPr>
              <a:t>DayOfWeek</a:t>
            </a:r>
            <a:r>
              <a:rPr lang="en-US" sz="1800" dirty="0">
                <a:solidFill>
                  <a:srgbClr val="212121"/>
                </a:solidFill>
                <a:effectLst/>
                <a:latin typeface="Arial MT"/>
                <a:ea typeface="Arial MT"/>
                <a:cs typeface="Arial MT"/>
              </a:rPr>
              <a:t>"</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with</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the</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values</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1-7</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denoting</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each</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day</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of</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the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week.</a:t>
            </a:r>
            <a:r>
              <a:rPr lang="en-US" sz="1800" spc="-4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There</a:t>
            </a:r>
            <a:r>
              <a:rPr lang="en-US" sz="1800" spc="-34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would be a week off probably Sunday when the stores would be closed and we would get low</a:t>
            </a:r>
            <a:r>
              <a:rPr lang="en-US" sz="1800" spc="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overall</a:t>
            </a:r>
            <a:r>
              <a:rPr lang="en-US" sz="1800" spc="-1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sales.</a:t>
            </a:r>
            <a:endParaRPr lang="en-IN" sz="1800" dirty="0">
              <a:effectLst/>
              <a:latin typeface="Arial MT"/>
              <a:ea typeface="Arial MT"/>
              <a:cs typeface="Arial MT"/>
            </a:endParaRPr>
          </a:p>
          <a:p>
            <a:pPr marL="0" indent="0">
              <a:spcBef>
                <a:spcPts val="25"/>
              </a:spcBef>
              <a:buNone/>
            </a:pPr>
            <a:r>
              <a:rPr lang="en-US" sz="1800" dirty="0">
                <a:effectLst/>
                <a:latin typeface="Arial MT"/>
                <a:ea typeface="Arial MT"/>
                <a:cs typeface="Arial MT"/>
              </a:rPr>
              <a:t> </a:t>
            </a:r>
            <a:endParaRPr lang="en-IN" sz="1800" dirty="0">
              <a:effectLst/>
              <a:latin typeface="Arial MT"/>
              <a:ea typeface="Arial MT"/>
              <a:cs typeface="Arial MT"/>
            </a:endParaRPr>
          </a:p>
          <a:p>
            <a:pPr marL="342900" lvl="0" indent="-342900">
              <a:buFont typeface="Arial" panose="020B0604020202020204" pitchFamily="34" charset="0"/>
              <a:buChar char="●"/>
              <a:tabLst>
                <a:tab pos="882650" algn="l"/>
                <a:tab pos="883285" algn="l"/>
              </a:tabLst>
            </a:pPr>
            <a:r>
              <a:rPr lang="en-US" sz="1800" dirty="0">
                <a:solidFill>
                  <a:srgbClr val="212121"/>
                </a:solidFill>
                <a:effectLst/>
                <a:latin typeface="Arial MT"/>
                <a:ea typeface="Arial MT"/>
                <a:cs typeface="Arial MT"/>
              </a:rPr>
              <a:t>Customers</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would</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have</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positive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correlation</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with</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Sales.</a:t>
            </a:r>
            <a:endParaRPr lang="en-IN" sz="1800" dirty="0">
              <a:effectLst/>
              <a:latin typeface="Arial MT"/>
              <a:ea typeface="Arial MT"/>
              <a:cs typeface="Arial MT"/>
            </a:endParaRPr>
          </a:p>
          <a:p>
            <a:pPr marL="0" indent="0">
              <a:spcBef>
                <a:spcPts val="15"/>
              </a:spcBef>
              <a:buNone/>
            </a:pPr>
            <a:endParaRPr lang="en-IN" sz="1800" dirty="0">
              <a:effectLst/>
              <a:latin typeface="Arial MT"/>
              <a:ea typeface="Arial MT"/>
              <a:cs typeface="Arial MT"/>
            </a:endParaRPr>
          </a:p>
          <a:p>
            <a:pPr marL="342900" marR="860425" lvl="0" indent="-342900">
              <a:lnSpc>
                <a:spcPct val="103000"/>
              </a:lnSpc>
              <a:spcAft>
                <a:spcPts val="0"/>
              </a:spcAft>
              <a:buFont typeface="Arial" panose="020B0604020202020204" pitchFamily="34" charset="0"/>
              <a:buChar char="●"/>
              <a:tabLst>
                <a:tab pos="882650" algn="l"/>
                <a:tab pos="883285" algn="l"/>
              </a:tabLst>
            </a:pPr>
            <a:r>
              <a:rPr lang="en-US" sz="1800" dirty="0">
                <a:solidFill>
                  <a:srgbClr val="212121"/>
                </a:solidFill>
                <a:effectLst/>
                <a:latin typeface="Arial MT"/>
                <a:ea typeface="Arial MT"/>
                <a:cs typeface="Arial MT"/>
              </a:rPr>
              <a:t>The</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Store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type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and</a:t>
            </a:r>
            <a:r>
              <a:rPr lang="en-US" sz="1800" spc="-9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Assortment</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strategy</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involved</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would</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be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having</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certain</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effect</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on</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sales</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as</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well.</a:t>
            </a:r>
            <a:r>
              <a:rPr lang="en-US" sz="1800" spc="-35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Some</a:t>
            </a:r>
            <a:r>
              <a:rPr lang="en-US" sz="1800" spc="-1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premium</a:t>
            </a:r>
            <a:r>
              <a:rPr lang="en-US" sz="1800" spc="-1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high</a:t>
            </a:r>
            <a:r>
              <a:rPr lang="en-US" sz="1800" spc="-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quality</a:t>
            </a:r>
            <a:r>
              <a:rPr lang="en-US" sz="1800" spc="-1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products</a:t>
            </a:r>
            <a:r>
              <a:rPr lang="en-US" sz="1800" spc="-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would</a:t>
            </a:r>
            <a:r>
              <a:rPr lang="en-US" sz="1800" spc="-1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fetch</a:t>
            </a:r>
            <a:r>
              <a:rPr lang="en-US" sz="1800" spc="-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more</a:t>
            </a:r>
            <a:r>
              <a:rPr lang="en-US" sz="1800" spc="-1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revenue.</a:t>
            </a:r>
            <a:endParaRPr lang="en-IN" sz="1800" dirty="0">
              <a:effectLst/>
              <a:latin typeface="Arial MT"/>
              <a:ea typeface="Arial MT"/>
              <a:cs typeface="Arial MT"/>
            </a:endParaRPr>
          </a:p>
          <a:p>
            <a:pPr marL="0" indent="0">
              <a:spcBef>
                <a:spcPts val="15"/>
              </a:spcBef>
              <a:buNone/>
            </a:pPr>
            <a:endParaRPr lang="en-IN" sz="1800" dirty="0">
              <a:effectLst/>
              <a:latin typeface="Arial MT"/>
              <a:ea typeface="Arial MT"/>
              <a:cs typeface="Arial MT"/>
            </a:endParaRPr>
          </a:p>
          <a:p>
            <a:pPr marL="342900" lvl="0" indent="-342900">
              <a:spcBef>
                <a:spcPts val="5"/>
              </a:spcBef>
              <a:spcAft>
                <a:spcPts val="0"/>
              </a:spcAft>
              <a:buFont typeface="Arial" panose="020B0604020202020204" pitchFamily="34" charset="0"/>
              <a:buChar char="●"/>
              <a:tabLst>
                <a:tab pos="882650" algn="l"/>
                <a:tab pos="883285" algn="l"/>
              </a:tabLst>
            </a:pPr>
            <a:r>
              <a:rPr lang="en-US" sz="1800" dirty="0">
                <a:solidFill>
                  <a:srgbClr val="212121"/>
                </a:solidFill>
                <a:effectLst/>
                <a:latin typeface="Arial MT"/>
                <a:ea typeface="Arial MT"/>
                <a:cs typeface="Arial MT"/>
              </a:rPr>
              <a:t>Promotion</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should</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be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having</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positive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correlation</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with</a:t>
            </a:r>
            <a:r>
              <a:rPr lang="en-US" sz="1800" spc="-2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Sales.</a:t>
            </a:r>
            <a:endParaRPr lang="en-IN" sz="1800" dirty="0">
              <a:effectLst/>
              <a:latin typeface="Arial MT"/>
              <a:ea typeface="Arial MT"/>
              <a:cs typeface="Arial MT"/>
            </a:endParaRPr>
          </a:p>
          <a:p>
            <a:pPr marL="0" indent="0">
              <a:spcBef>
                <a:spcPts val="15"/>
              </a:spcBef>
              <a:buNone/>
            </a:pPr>
            <a:endParaRPr lang="en-IN" sz="1800" dirty="0">
              <a:effectLst/>
              <a:latin typeface="Arial MT"/>
              <a:ea typeface="Arial MT"/>
              <a:cs typeface="Arial MT"/>
            </a:endParaRPr>
          </a:p>
          <a:p>
            <a:pPr marL="342900" marR="1377315" lvl="0" indent="-342900">
              <a:lnSpc>
                <a:spcPct val="103000"/>
              </a:lnSpc>
              <a:spcAft>
                <a:spcPts val="0"/>
              </a:spcAft>
              <a:buFont typeface="Arial" panose="020B0604020202020204" pitchFamily="34" charset="0"/>
              <a:buChar char="●"/>
              <a:tabLst>
                <a:tab pos="882650" algn="l"/>
                <a:tab pos="883285" algn="l"/>
              </a:tabLst>
            </a:pPr>
            <a:r>
              <a:rPr lang="en-US" sz="1800" dirty="0">
                <a:solidFill>
                  <a:srgbClr val="212121"/>
                </a:solidFill>
                <a:effectLst/>
                <a:latin typeface="Arial MT"/>
                <a:ea typeface="Arial MT"/>
                <a:cs typeface="Arial MT"/>
              </a:rPr>
              <a:t>Some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stores</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are</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closed</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due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to</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refurbishment,</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those</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would</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generate</a:t>
            </a:r>
            <a:r>
              <a:rPr lang="en-US" sz="1800" spc="-2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0</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revenue</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for</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that</a:t>
            </a:r>
            <a:r>
              <a:rPr lang="en-US" sz="1800" spc="-15"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time</a:t>
            </a:r>
            <a:r>
              <a:rPr lang="en-US" sz="1800" spc="-350" dirty="0">
                <a:solidFill>
                  <a:srgbClr val="212121"/>
                </a:solidFill>
                <a:effectLst/>
                <a:latin typeface="Arial MT"/>
                <a:ea typeface="Arial MT"/>
                <a:cs typeface="Arial MT"/>
              </a:rPr>
              <a:t> </a:t>
            </a:r>
            <a:r>
              <a:rPr lang="en-US" sz="1800" dirty="0">
                <a:solidFill>
                  <a:srgbClr val="212121"/>
                </a:solidFill>
                <a:effectLst/>
                <a:latin typeface="Arial MT"/>
                <a:ea typeface="Arial MT"/>
                <a:cs typeface="Arial MT"/>
              </a:rPr>
              <a:t>period.</a:t>
            </a:r>
            <a:endParaRPr lang="en-IN" sz="1800" dirty="0">
              <a:effectLst/>
              <a:latin typeface="Arial MT"/>
              <a:ea typeface="Arial MT"/>
              <a:cs typeface="Arial MT"/>
            </a:endParaRPr>
          </a:p>
          <a:p>
            <a:pPr marL="0" indent="0">
              <a:buNone/>
            </a:pPr>
            <a:endParaRPr lang="en-IN" dirty="0"/>
          </a:p>
        </p:txBody>
      </p:sp>
    </p:spTree>
    <p:extLst>
      <p:ext uri="{BB962C8B-B14F-4D97-AF65-F5344CB8AC3E}">
        <p14:creationId xmlns:p14="http://schemas.microsoft.com/office/powerpoint/2010/main" val="9297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B601761-EF52-46BB-A83E-29C2BED55719}"/>
              </a:ext>
            </a:extLst>
          </p:cNvPr>
          <p:cNvSpPr txBox="1"/>
          <p:nvPr/>
        </p:nvSpPr>
        <p:spPr>
          <a:xfrm>
            <a:off x="4824920" y="4163438"/>
            <a:ext cx="4922196" cy="2229072"/>
          </a:xfrm>
          <a:prstGeom prst="rect">
            <a:avLst/>
          </a:prstGeom>
          <a:noFill/>
        </p:spPr>
        <p:txBody>
          <a:bodyPr wrap="square" rtlCol="0">
            <a:spAutoFit/>
          </a:bodyPr>
          <a:lstStyle/>
          <a:p>
            <a:pPr marL="742950" marR="345440" lvl="1" indent="-285750" algn="just">
              <a:lnSpc>
                <a:spcPct val="103000"/>
              </a:lnSpc>
              <a:spcBef>
                <a:spcPts val="460"/>
              </a:spcBef>
              <a:spcAft>
                <a:spcPts val="0"/>
              </a:spcAft>
              <a:buFont typeface="Arial" panose="020B0604020202020204" pitchFamily="34" charset="0"/>
              <a:buChar char="●"/>
              <a:tabLst>
                <a:tab pos="4636135" algn="l"/>
              </a:tabLst>
            </a:pPr>
            <a:r>
              <a:rPr lang="en-US" sz="1300" dirty="0">
                <a:effectLst/>
                <a:latin typeface="Arial MT"/>
                <a:ea typeface="Arial MT"/>
                <a:cs typeface="Arial MT"/>
              </a:rPr>
              <a:t>There</a:t>
            </a:r>
            <a:r>
              <a:rPr lang="en-US" sz="1300" spc="-35" dirty="0">
                <a:effectLst/>
                <a:latin typeface="Arial MT"/>
                <a:ea typeface="Arial MT"/>
                <a:cs typeface="Arial MT"/>
              </a:rPr>
              <a:t> </a:t>
            </a:r>
            <a:r>
              <a:rPr lang="en-US" sz="1300" dirty="0">
                <a:effectLst/>
                <a:latin typeface="Arial MT"/>
                <a:ea typeface="Arial MT"/>
                <a:cs typeface="Arial MT"/>
              </a:rPr>
              <a:t>were</a:t>
            </a:r>
            <a:r>
              <a:rPr lang="en-US" sz="1300" spc="-35" dirty="0">
                <a:effectLst/>
                <a:latin typeface="Arial MT"/>
                <a:ea typeface="Arial MT"/>
                <a:cs typeface="Arial MT"/>
              </a:rPr>
              <a:t> </a:t>
            </a:r>
            <a:r>
              <a:rPr lang="en-US" sz="1300" dirty="0">
                <a:effectLst/>
                <a:latin typeface="Arial MT"/>
                <a:ea typeface="Arial MT"/>
                <a:cs typeface="Arial MT"/>
              </a:rPr>
              <a:t>more</a:t>
            </a:r>
            <a:r>
              <a:rPr lang="en-US" sz="1300" spc="-30" dirty="0">
                <a:effectLst/>
                <a:latin typeface="Arial MT"/>
                <a:ea typeface="Arial MT"/>
                <a:cs typeface="Arial MT"/>
              </a:rPr>
              <a:t> </a:t>
            </a:r>
            <a:r>
              <a:rPr lang="en-US" sz="1300" dirty="0">
                <a:effectLst/>
                <a:latin typeface="Arial MT"/>
                <a:ea typeface="Arial MT"/>
                <a:cs typeface="Arial MT"/>
              </a:rPr>
              <a:t>sales</a:t>
            </a:r>
            <a:r>
              <a:rPr lang="en-US" sz="1300" spc="-35" dirty="0">
                <a:effectLst/>
                <a:latin typeface="Arial MT"/>
                <a:ea typeface="Arial MT"/>
                <a:cs typeface="Arial MT"/>
              </a:rPr>
              <a:t> </a:t>
            </a:r>
            <a:r>
              <a:rPr lang="en-US" sz="1300" dirty="0">
                <a:effectLst/>
                <a:latin typeface="Arial MT"/>
                <a:ea typeface="Arial MT"/>
                <a:cs typeface="Arial MT"/>
              </a:rPr>
              <a:t>on</a:t>
            </a:r>
            <a:r>
              <a:rPr lang="en-US" sz="1300" spc="-35" dirty="0">
                <a:effectLst/>
                <a:latin typeface="Arial MT"/>
                <a:ea typeface="Arial MT"/>
                <a:cs typeface="Arial MT"/>
              </a:rPr>
              <a:t> </a:t>
            </a:r>
            <a:r>
              <a:rPr lang="en-US" sz="1300" dirty="0">
                <a:effectLst/>
                <a:latin typeface="Arial MT"/>
                <a:ea typeface="Arial MT"/>
                <a:cs typeface="Arial MT"/>
              </a:rPr>
              <a:t>Monday,</a:t>
            </a:r>
            <a:r>
              <a:rPr lang="en-US" sz="1300" spc="-30" dirty="0">
                <a:effectLst/>
                <a:latin typeface="Arial MT"/>
                <a:ea typeface="Arial MT"/>
                <a:cs typeface="Arial MT"/>
              </a:rPr>
              <a:t> </a:t>
            </a:r>
            <a:r>
              <a:rPr lang="en-US" sz="1300" dirty="0">
                <a:effectLst/>
                <a:latin typeface="Arial MT"/>
                <a:ea typeface="Arial MT"/>
                <a:cs typeface="Arial MT"/>
              </a:rPr>
              <a:t>probably</a:t>
            </a:r>
            <a:r>
              <a:rPr lang="en-US" sz="1300" spc="-35" dirty="0">
                <a:effectLst/>
                <a:latin typeface="Arial MT"/>
                <a:ea typeface="Arial MT"/>
                <a:cs typeface="Arial MT"/>
              </a:rPr>
              <a:t> </a:t>
            </a:r>
            <a:r>
              <a:rPr lang="en-US" sz="1300" dirty="0">
                <a:effectLst/>
                <a:latin typeface="Arial MT"/>
                <a:ea typeface="Arial MT"/>
                <a:cs typeface="Arial MT"/>
              </a:rPr>
              <a:t>because</a:t>
            </a:r>
            <a:r>
              <a:rPr lang="en-US" sz="1300" spc="-350" dirty="0">
                <a:effectLst/>
                <a:latin typeface="Arial MT"/>
                <a:ea typeface="Arial MT"/>
                <a:cs typeface="Arial MT"/>
              </a:rPr>
              <a:t> </a:t>
            </a:r>
            <a:r>
              <a:rPr lang="en-US" sz="1300" dirty="0">
                <a:effectLst/>
                <a:latin typeface="Arial MT"/>
                <a:ea typeface="Arial MT"/>
                <a:cs typeface="Arial MT"/>
              </a:rPr>
              <a:t>shops</a:t>
            </a:r>
            <a:r>
              <a:rPr lang="en-US" sz="1300" spc="-20" dirty="0">
                <a:effectLst/>
                <a:latin typeface="Arial MT"/>
                <a:ea typeface="Arial MT"/>
                <a:cs typeface="Arial MT"/>
              </a:rPr>
              <a:t> </a:t>
            </a:r>
            <a:r>
              <a:rPr lang="en-US" sz="1300" dirty="0">
                <a:effectLst/>
                <a:latin typeface="Arial MT"/>
                <a:ea typeface="Arial MT"/>
                <a:cs typeface="Arial MT"/>
              </a:rPr>
              <a:t>generally</a:t>
            </a:r>
            <a:r>
              <a:rPr lang="en-US" sz="1300" spc="-20" dirty="0">
                <a:effectLst/>
                <a:latin typeface="Arial MT"/>
                <a:ea typeface="Arial MT"/>
                <a:cs typeface="Arial MT"/>
              </a:rPr>
              <a:t> </a:t>
            </a:r>
            <a:r>
              <a:rPr lang="en-US" sz="1300" dirty="0">
                <a:effectLst/>
                <a:latin typeface="Arial MT"/>
                <a:ea typeface="Arial MT"/>
                <a:cs typeface="Arial MT"/>
              </a:rPr>
              <a:t>remain</a:t>
            </a:r>
            <a:r>
              <a:rPr lang="en-US" sz="1300" spc="-20" dirty="0">
                <a:effectLst/>
                <a:latin typeface="Arial MT"/>
                <a:ea typeface="Arial MT"/>
                <a:cs typeface="Arial MT"/>
              </a:rPr>
              <a:t> </a:t>
            </a:r>
            <a:r>
              <a:rPr lang="en-US" sz="1300" dirty="0">
                <a:effectLst/>
                <a:latin typeface="Arial MT"/>
                <a:ea typeface="Arial MT"/>
                <a:cs typeface="Arial MT"/>
              </a:rPr>
              <a:t>closed</a:t>
            </a:r>
            <a:r>
              <a:rPr lang="en-US" sz="1300" spc="-20" dirty="0">
                <a:effectLst/>
                <a:latin typeface="Arial MT"/>
                <a:ea typeface="Arial MT"/>
                <a:cs typeface="Arial MT"/>
              </a:rPr>
              <a:t> </a:t>
            </a:r>
            <a:r>
              <a:rPr lang="en-US" sz="1300" dirty="0">
                <a:effectLst/>
                <a:latin typeface="Arial MT"/>
                <a:ea typeface="Arial MT"/>
                <a:cs typeface="Arial MT"/>
              </a:rPr>
              <a:t>on</a:t>
            </a:r>
            <a:r>
              <a:rPr lang="en-US" sz="1300" spc="-20" dirty="0">
                <a:effectLst/>
                <a:latin typeface="Arial MT"/>
                <a:ea typeface="Arial MT"/>
                <a:cs typeface="Arial MT"/>
              </a:rPr>
              <a:t> </a:t>
            </a:r>
            <a:r>
              <a:rPr lang="en-US" sz="1300" dirty="0">
                <a:effectLst/>
                <a:latin typeface="Arial MT"/>
                <a:ea typeface="Arial MT"/>
                <a:cs typeface="Arial MT"/>
              </a:rPr>
              <a:t>Sundays</a:t>
            </a:r>
            <a:r>
              <a:rPr lang="en-US" sz="1300" spc="-20" dirty="0">
                <a:effectLst/>
                <a:latin typeface="Arial MT"/>
                <a:ea typeface="Arial MT"/>
                <a:cs typeface="Arial MT"/>
              </a:rPr>
              <a:t> </a:t>
            </a:r>
            <a:r>
              <a:rPr lang="en-US" sz="1300" dirty="0">
                <a:effectLst/>
                <a:latin typeface="Arial MT"/>
                <a:ea typeface="Arial MT"/>
                <a:cs typeface="Arial MT"/>
              </a:rPr>
              <a:t>which</a:t>
            </a:r>
            <a:r>
              <a:rPr lang="en-US" sz="1300" spc="-20" dirty="0">
                <a:effectLst/>
                <a:latin typeface="Arial MT"/>
                <a:ea typeface="Arial MT"/>
                <a:cs typeface="Arial MT"/>
              </a:rPr>
              <a:t> </a:t>
            </a:r>
            <a:r>
              <a:rPr lang="en-US" sz="1300" dirty="0">
                <a:effectLst/>
                <a:latin typeface="Arial MT"/>
                <a:ea typeface="Arial MT"/>
                <a:cs typeface="Arial MT"/>
              </a:rPr>
              <a:t>had</a:t>
            </a:r>
            <a:r>
              <a:rPr lang="en-US" sz="1300" spc="-350" dirty="0">
                <a:effectLst/>
                <a:latin typeface="Arial MT"/>
                <a:ea typeface="Arial MT"/>
                <a:cs typeface="Arial MT"/>
              </a:rPr>
              <a:t> </a:t>
            </a:r>
            <a:r>
              <a:rPr lang="en-US" sz="1300" dirty="0">
                <a:effectLst/>
                <a:latin typeface="Arial MT"/>
                <a:ea typeface="Arial MT"/>
                <a:cs typeface="Arial MT"/>
              </a:rPr>
              <a:t>the</a:t>
            </a:r>
            <a:r>
              <a:rPr lang="en-US" sz="1300" spc="-10" dirty="0">
                <a:effectLst/>
                <a:latin typeface="Arial MT"/>
                <a:ea typeface="Arial MT"/>
                <a:cs typeface="Arial MT"/>
              </a:rPr>
              <a:t> </a:t>
            </a:r>
            <a:r>
              <a:rPr lang="en-US" sz="1300" dirty="0">
                <a:effectLst/>
                <a:latin typeface="Arial MT"/>
                <a:ea typeface="Arial MT"/>
                <a:cs typeface="Arial MT"/>
              </a:rPr>
              <a:t>lowest</a:t>
            </a:r>
            <a:r>
              <a:rPr lang="en-US" sz="1300" spc="-5" dirty="0">
                <a:effectLst/>
                <a:latin typeface="Arial MT"/>
                <a:ea typeface="Arial MT"/>
                <a:cs typeface="Arial MT"/>
              </a:rPr>
              <a:t> </a:t>
            </a:r>
            <a:r>
              <a:rPr lang="en-US" sz="1300" dirty="0">
                <a:effectLst/>
                <a:latin typeface="Arial MT"/>
                <a:ea typeface="Arial MT"/>
                <a:cs typeface="Arial MT"/>
              </a:rPr>
              <a:t>sales</a:t>
            </a:r>
            <a:r>
              <a:rPr lang="en-US" sz="1300" spc="-5" dirty="0">
                <a:effectLst/>
                <a:latin typeface="Arial MT"/>
                <a:ea typeface="Arial MT"/>
                <a:cs typeface="Arial MT"/>
              </a:rPr>
              <a:t> </a:t>
            </a:r>
            <a:r>
              <a:rPr lang="en-US" sz="1300" dirty="0">
                <a:effectLst/>
                <a:latin typeface="Arial MT"/>
                <a:ea typeface="Arial MT"/>
                <a:cs typeface="Arial MT"/>
              </a:rPr>
              <a:t>in</a:t>
            </a:r>
            <a:r>
              <a:rPr lang="en-US" sz="1300" spc="-10" dirty="0">
                <a:effectLst/>
                <a:latin typeface="Arial MT"/>
                <a:ea typeface="Arial MT"/>
                <a:cs typeface="Arial MT"/>
              </a:rPr>
              <a:t> </a:t>
            </a:r>
            <a:r>
              <a:rPr lang="en-US" sz="1300" dirty="0">
                <a:effectLst/>
                <a:latin typeface="Arial MT"/>
                <a:ea typeface="Arial MT"/>
                <a:cs typeface="Arial MT"/>
              </a:rPr>
              <a:t>a</a:t>
            </a:r>
            <a:r>
              <a:rPr lang="en-US" sz="1300" spc="-5" dirty="0">
                <a:effectLst/>
                <a:latin typeface="Arial MT"/>
                <a:ea typeface="Arial MT"/>
                <a:cs typeface="Arial MT"/>
              </a:rPr>
              <a:t> </a:t>
            </a:r>
            <a:r>
              <a:rPr lang="en-US" sz="1300" dirty="0">
                <a:effectLst/>
                <a:latin typeface="Arial MT"/>
                <a:ea typeface="Arial MT"/>
                <a:cs typeface="Arial MT"/>
              </a:rPr>
              <a:t>week.</a:t>
            </a:r>
            <a:endParaRPr lang="en-IN" sz="1100" dirty="0">
              <a:effectLst/>
              <a:latin typeface="Arial MT"/>
              <a:ea typeface="Arial MT"/>
              <a:cs typeface="Arial MT"/>
            </a:endParaRPr>
          </a:p>
          <a:p>
            <a:pPr>
              <a:spcBef>
                <a:spcPts val="20"/>
              </a:spcBef>
            </a:pPr>
            <a:r>
              <a:rPr lang="en-US" sz="1350" dirty="0">
                <a:effectLst/>
                <a:latin typeface="Arial MT"/>
                <a:ea typeface="Arial MT"/>
                <a:cs typeface="Arial MT"/>
              </a:rPr>
              <a:t> </a:t>
            </a:r>
            <a:endParaRPr lang="en-IN" sz="1300" dirty="0">
              <a:effectLst/>
              <a:latin typeface="Arial MT"/>
              <a:ea typeface="Arial MT"/>
              <a:cs typeface="Arial MT"/>
            </a:endParaRPr>
          </a:p>
          <a:p>
            <a:pPr marL="742950" lvl="1" indent="-285750">
              <a:spcBef>
                <a:spcPts val="5"/>
              </a:spcBef>
              <a:spcAft>
                <a:spcPts val="0"/>
              </a:spcAft>
              <a:buFont typeface="Arial" panose="020B0604020202020204" pitchFamily="34" charset="0"/>
              <a:buChar char="●"/>
              <a:tabLst>
                <a:tab pos="4635500" algn="l"/>
                <a:tab pos="4636135" algn="l"/>
              </a:tabLst>
            </a:pPr>
            <a:r>
              <a:rPr lang="en-US" sz="1300" dirty="0">
                <a:effectLst/>
                <a:latin typeface="Arial MT"/>
                <a:ea typeface="Arial MT"/>
                <a:cs typeface="Arial MT"/>
              </a:rPr>
              <a:t>Promo</a:t>
            </a:r>
            <a:r>
              <a:rPr lang="en-US" sz="1300" spc="-15" dirty="0">
                <a:effectLst/>
                <a:latin typeface="Arial MT"/>
                <a:ea typeface="Arial MT"/>
                <a:cs typeface="Arial MT"/>
              </a:rPr>
              <a:t> </a:t>
            </a:r>
            <a:r>
              <a:rPr lang="en-US" sz="1300" dirty="0">
                <a:effectLst/>
                <a:latin typeface="Arial MT"/>
                <a:ea typeface="Arial MT"/>
                <a:cs typeface="Arial MT"/>
              </a:rPr>
              <a:t>leads</a:t>
            </a:r>
            <a:r>
              <a:rPr lang="en-US" sz="1300" spc="-15" dirty="0">
                <a:effectLst/>
                <a:latin typeface="Arial MT"/>
                <a:ea typeface="Arial MT"/>
                <a:cs typeface="Arial MT"/>
              </a:rPr>
              <a:t> </a:t>
            </a:r>
            <a:r>
              <a:rPr lang="en-US" sz="1300" dirty="0">
                <a:effectLst/>
                <a:latin typeface="Arial MT"/>
                <a:ea typeface="Arial MT"/>
                <a:cs typeface="Arial MT"/>
              </a:rPr>
              <a:t>to</a:t>
            </a:r>
            <a:r>
              <a:rPr lang="en-US" sz="1300" spc="-15" dirty="0">
                <a:effectLst/>
                <a:latin typeface="Arial MT"/>
                <a:ea typeface="Arial MT"/>
                <a:cs typeface="Arial MT"/>
              </a:rPr>
              <a:t> </a:t>
            </a:r>
            <a:r>
              <a:rPr lang="en-US" sz="1300" dirty="0">
                <a:effectLst/>
                <a:latin typeface="Arial MT"/>
                <a:ea typeface="Arial MT"/>
                <a:cs typeface="Arial MT"/>
              </a:rPr>
              <a:t>more</a:t>
            </a:r>
            <a:r>
              <a:rPr lang="en-US" sz="1300" spc="-10" dirty="0">
                <a:effectLst/>
                <a:latin typeface="Arial MT"/>
                <a:ea typeface="Arial MT"/>
                <a:cs typeface="Arial MT"/>
              </a:rPr>
              <a:t> </a:t>
            </a:r>
            <a:r>
              <a:rPr lang="en-US" sz="1300" dirty="0">
                <a:effectLst/>
                <a:latin typeface="Arial MT"/>
                <a:ea typeface="Arial MT"/>
                <a:cs typeface="Arial MT"/>
              </a:rPr>
              <a:t>sales.</a:t>
            </a:r>
            <a:endParaRPr lang="en-IN" sz="1100" dirty="0">
              <a:effectLst/>
              <a:latin typeface="Arial MT"/>
              <a:ea typeface="Arial MT"/>
              <a:cs typeface="Arial MT"/>
            </a:endParaRPr>
          </a:p>
          <a:p>
            <a:pPr>
              <a:spcBef>
                <a:spcPts val="15"/>
              </a:spcBef>
            </a:pPr>
            <a:r>
              <a:rPr lang="en-US" sz="1400" dirty="0">
                <a:effectLst/>
                <a:latin typeface="Arial MT"/>
                <a:ea typeface="Arial MT"/>
                <a:cs typeface="Arial MT"/>
              </a:rPr>
              <a:t> </a:t>
            </a:r>
            <a:endParaRPr lang="en-IN" sz="1300" dirty="0">
              <a:effectLst/>
              <a:latin typeface="Arial MT"/>
              <a:ea typeface="Arial MT"/>
              <a:cs typeface="Arial MT"/>
            </a:endParaRPr>
          </a:p>
          <a:p>
            <a:pPr marL="742950" marR="317500" lvl="1" indent="-285750">
              <a:lnSpc>
                <a:spcPct val="103000"/>
              </a:lnSpc>
              <a:spcAft>
                <a:spcPts val="0"/>
              </a:spcAft>
              <a:buFont typeface="Arial" panose="020B0604020202020204" pitchFamily="34" charset="0"/>
              <a:buChar char="●"/>
              <a:tabLst>
                <a:tab pos="4635500" algn="l"/>
                <a:tab pos="4636135" algn="l"/>
              </a:tabLst>
            </a:pPr>
            <a:r>
              <a:rPr lang="en-US" sz="1300" dirty="0">
                <a:effectLst/>
                <a:latin typeface="Arial MT"/>
                <a:ea typeface="Arial MT"/>
                <a:cs typeface="Arial MT"/>
              </a:rPr>
              <a:t>Normally</a:t>
            </a:r>
            <a:r>
              <a:rPr lang="en-US" sz="1300" spc="-25" dirty="0">
                <a:effectLst/>
                <a:latin typeface="Arial MT"/>
                <a:ea typeface="Arial MT"/>
                <a:cs typeface="Arial MT"/>
              </a:rPr>
              <a:t> </a:t>
            </a:r>
            <a:r>
              <a:rPr lang="en-US" sz="1300" dirty="0">
                <a:effectLst/>
                <a:latin typeface="Arial MT"/>
                <a:ea typeface="Arial MT"/>
                <a:cs typeface="Arial MT"/>
              </a:rPr>
              <a:t>all</a:t>
            </a:r>
            <a:r>
              <a:rPr lang="en-US" sz="1300" spc="-20" dirty="0">
                <a:effectLst/>
                <a:latin typeface="Arial MT"/>
                <a:ea typeface="Arial MT"/>
                <a:cs typeface="Arial MT"/>
              </a:rPr>
              <a:t> </a:t>
            </a:r>
            <a:r>
              <a:rPr lang="en-US" sz="1300" dirty="0">
                <a:effectLst/>
                <a:latin typeface="Arial MT"/>
                <a:ea typeface="Arial MT"/>
                <a:cs typeface="Arial MT"/>
              </a:rPr>
              <a:t>stores,</a:t>
            </a:r>
            <a:r>
              <a:rPr lang="en-US" sz="1300" spc="-20" dirty="0">
                <a:effectLst/>
                <a:latin typeface="Arial MT"/>
                <a:ea typeface="Arial MT"/>
                <a:cs typeface="Arial MT"/>
              </a:rPr>
              <a:t> </a:t>
            </a:r>
            <a:r>
              <a:rPr lang="en-US" sz="1300" dirty="0">
                <a:effectLst/>
                <a:latin typeface="Arial MT"/>
                <a:ea typeface="Arial MT"/>
                <a:cs typeface="Arial MT"/>
              </a:rPr>
              <a:t>with</a:t>
            </a:r>
            <a:r>
              <a:rPr lang="en-US" sz="1300" spc="-25" dirty="0">
                <a:effectLst/>
                <a:latin typeface="Arial MT"/>
                <a:ea typeface="Arial MT"/>
                <a:cs typeface="Arial MT"/>
              </a:rPr>
              <a:t> </a:t>
            </a:r>
            <a:r>
              <a:rPr lang="en-US" sz="1300" dirty="0">
                <a:effectLst/>
                <a:latin typeface="Arial MT"/>
                <a:ea typeface="Arial MT"/>
                <a:cs typeface="Arial MT"/>
              </a:rPr>
              <a:t>few</a:t>
            </a:r>
            <a:r>
              <a:rPr lang="en-US" sz="1300" spc="-20" dirty="0">
                <a:effectLst/>
                <a:latin typeface="Arial MT"/>
                <a:ea typeface="Arial MT"/>
                <a:cs typeface="Arial MT"/>
              </a:rPr>
              <a:t> </a:t>
            </a:r>
            <a:r>
              <a:rPr lang="en-US" sz="1300" dirty="0">
                <a:effectLst/>
                <a:latin typeface="Arial MT"/>
                <a:ea typeface="Arial MT"/>
                <a:cs typeface="Arial MT"/>
              </a:rPr>
              <a:t>exceptions,</a:t>
            </a:r>
            <a:r>
              <a:rPr lang="en-US" sz="1300" spc="-20" dirty="0">
                <a:effectLst/>
                <a:latin typeface="Arial MT"/>
                <a:ea typeface="Arial MT"/>
                <a:cs typeface="Arial MT"/>
              </a:rPr>
              <a:t> </a:t>
            </a:r>
            <a:r>
              <a:rPr lang="en-US" sz="1300" dirty="0">
                <a:effectLst/>
                <a:latin typeface="Arial MT"/>
                <a:ea typeface="Arial MT"/>
                <a:cs typeface="Arial MT"/>
              </a:rPr>
              <a:t>are</a:t>
            </a:r>
            <a:r>
              <a:rPr lang="en-US" sz="1300" spc="-25" dirty="0">
                <a:effectLst/>
                <a:latin typeface="Arial MT"/>
                <a:ea typeface="Arial MT"/>
                <a:cs typeface="Arial MT"/>
              </a:rPr>
              <a:t> </a:t>
            </a:r>
            <a:r>
              <a:rPr lang="en-US" sz="1300" dirty="0">
                <a:effectLst/>
                <a:latin typeface="Arial MT"/>
                <a:ea typeface="Arial MT"/>
                <a:cs typeface="Arial MT"/>
              </a:rPr>
              <a:t>closed</a:t>
            </a:r>
            <a:r>
              <a:rPr lang="en-US" sz="1300" spc="-20" dirty="0">
                <a:effectLst/>
                <a:latin typeface="Arial MT"/>
                <a:ea typeface="Arial MT"/>
                <a:cs typeface="Arial MT"/>
              </a:rPr>
              <a:t> </a:t>
            </a:r>
            <a:r>
              <a:rPr lang="en-US" sz="1300" dirty="0">
                <a:effectLst/>
                <a:latin typeface="Arial MT"/>
                <a:ea typeface="Arial MT"/>
                <a:cs typeface="Arial MT"/>
              </a:rPr>
              <a:t>on</a:t>
            </a:r>
            <a:r>
              <a:rPr lang="en-US" sz="1300" spc="-345" dirty="0">
                <a:effectLst/>
                <a:latin typeface="Arial MT"/>
                <a:ea typeface="Arial MT"/>
                <a:cs typeface="Arial MT"/>
              </a:rPr>
              <a:t> </a:t>
            </a:r>
            <a:r>
              <a:rPr lang="en-US" sz="1300" dirty="0">
                <a:effectLst/>
                <a:latin typeface="Arial MT"/>
                <a:ea typeface="Arial MT"/>
                <a:cs typeface="Arial MT"/>
              </a:rPr>
              <a:t>state holidays. Lowest of Sales were seen on state</a:t>
            </a:r>
            <a:r>
              <a:rPr lang="en-US" sz="1300" spc="5" dirty="0">
                <a:effectLst/>
                <a:latin typeface="Arial MT"/>
                <a:ea typeface="Arial MT"/>
                <a:cs typeface="Arial MT"/>
              </a:rPr>
              <a:t> </a:t>
            </a:r>
            <a:r>
              <a:rPr lang="en-US" sz="1300" dirty="0">
                <a:effectLst/>
                <a:latin typeface="Arial MT"/>
                <a:ea typeface="Arial MT"/>
                <a:cs typeface="Arial MT"/>
              </a:rPr>
              <a:t>holidays</a:t>
            </a:r>
            <a:r>
              <a:rPr lang="en-US" sz="1300" spc="-10" dirty="0">
                <a:effectLst/>
                <a:latin typeface="Arial MT"/>
                <a:ea typeface="Arial MT"/>
                <a:cs typeface="Arial MT"/>
              </a:rPr>
              <a:t> </a:t>
            </a:r>
            <a:r>
              <a:rPr lang="en-US" sz="1300" dirty="0">
                <a:effectLst/>
                <a:latin typeface="Arial MT"/>
                <a:ea typeface="Arial MT"/>
                <a:cs typeface="Arial MT"/>
              </a:rPr>
              <a:t>especially</a:t>
            </a:r>
            <a:r>
              <a:rPr lang="en-US" sz="1300" spc="-10" dirty="0">
                <a:effectLst/>
                <a:latin typeface="Arial MT"/>
                <a:ea typeface="Arial MT"/>
                <a:cs typeface="Arial MT"/>
              </a:rPr>
              <a:t> </a:t>
            </a:r>
            <a:r>
              <a:rPr lang="en-US" sz="1300" dirty="0">
                <a:effectLst/>
                <a:latin typeface="Arial MT"/>
                <a:ea typeface="Arial MT"/>
                <a:cs typeface="Arial MT"/>
              </a:rPr>
              <a:t>on</a:t>
            </a:r>
            <a:r>
              <a:rPr lang="en-US" sz="1300" spc="-10" dirty="0">
                <a:effectLst/>
                <a:latin typeface="Arial MT"/>
                <a:ea typeface="Arial MT"/>
                <a:cs typeface="Arial MT"/>
              </a:rPr>
              <a:t> </a:t>
            </a:r>
            <a:r>
              <a:rPr lang="en-US" sz="1300" dirty="0">
                <a:effectLst/>
                <a:latin typeface="Arial MT"/>
                <a:ea typeface="Arial MT"/>
                <a:cs typeface="Arial MT"/>
              </a:rPr>
              <a:t>Christmas.</a:t>
            </a:r>
            <a:endParaRPr lang="en-IN" sz="1100" dirty="0">
              <a:effectLst/>
              <a:latin typeface="Arial MT"/>
              <a:ea typeface="Arial MT"/>
              <a:cs typeface="Arial MT"/>
            </a:endParaRPr>
          </a:p>
          <a:p>
            <a:endParaRPr lang="en-IN" dirty="0"/>
          </a:p>
        </p:txBody>
      </p:sp>
      <p:grpSp>
        <p:nvGrpSpPr>
          <p:cNvPr id="11" name="Group 10">
            <a:extLst>
              <a:ext uri="{FF2B5EF4-FFF2-40B4-BE49-F238E27FC236}">
                <a16:creationId xmlns:a16="http://schemas.microsoft.com/office/drawing/2014/main" id="{8C5C6984-0B88-C930-A200-439CAB8AB8AA}"/>
              </a:ext>
            </a:extLst>
          </p:cNvPr>
          <p:cNvGrpSpPr>
            <a:grpSpLocks/>
          </p:cNvGrpSpPr>
          <p:nvPr/>
        </p:nvGrpSpPr>
        <p:grpSpPr bwMode="auto">
          <a:xfrm>
            <a:off x="188067" y="122389"/>
            <a:ext cx="4228290" cy="6735611"/>
            <a:chOff x="374" y="240"/>
            <a:chExt cx="5925" cy="7643"/>
          </a:xfrm>
        </p:grpSpPr>
        <p:pic>
          <p:nvPicPr>
            <p:cNvPr id="2059" name="Picture 11">
              <a:extLst>
                <a:ext uri="{FF2B5EF4-FFF2-40B4-BE49-F238E27FC236}">
                  <a16:creationId xmlns:a16="http://schemas.microsoft.com/office/drawing/2014/main" id="{DF59769D-5EA4-C42B-F08C-4A27ADAB2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 y="240"/>
              <a:ext cx="5925" cy="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12">
              <a:extLst>
                <a:ext uri="{FF2B5EF4-FFF2-40B4-BE49-F238E27FC236}">
                  <a16:creationId xmlns:a16="http://schemas.microsoft.com/office/drawing/2014/main" id="{ED25D8C2-5C0D-8A9A-7FE1-50776019D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 y="3952"/>
              <a:ext cx="5925" cy="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image4.png">
            <a:extLst>
              <a:ext uri="{FF2B5EF4-FFF2-40B4-BE49-F238E27FC236}">
                <a16:creationId xmlns:a16="http://schemas.microsoft.com/office/drawing/2014/main" id="{109BC627-93BA-FB70-30B6-78A333EED986}"/>
              </a:ext>
            </a:extLst>
          </p:cNvPr>
          <p:cNvPicPr>
            <a:picLocks noChangeAspect="1"/>
          </p:cNvPicPr>
          <p:nvPr/>
        </p:nvPicPr>
        <p:blipFill>
          <a:blip r:embed="rId4" cstate="print"/>
          <a:stretch>
            <a:fillRect/>
          </a:stretch>
        </p:blipFill>
        <p:spPr>
          <a:xfrm>
            <a:off x="4629652" y="31672"/>
            <a:ext cx="5681668" cy="3769236"/>
          </a:xfrm>
          <a:prstGeom prst="rect">
            <a:avLst/>
          </a:prstGeom>
        </p:spPr>
      </p:pic>
    </p:spTree>
    <p:extLst>
      <p:ext uri="{BB962C8B-B14F-4D97-AF65-F5344CB8AC3E}">
        <p14:creationId xmlns:p14="http://schemas.microsoft.com/office/powerpoint/2010/main" val="3924374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1910</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MT</vt:lpstr>
      <vt:lpstr>Calibri</vt:lpstr>
      <vt:lpstr>Calibri Light</vt:lpstr>
      <vt:lpstr>Montserrat</vt:lpstr>
      <vt:lpstr>Office Theme</vt:lpstr>
      <vt:lpstr>Capstone Project  Retail Sales Prediction </vt:lpstr>
      <vt:lpstr>About me</vt:lpstr>
      <vt:lpstr>Content </vt:lpstr>
      <vt:lpstr>Problem Statement</vt:lpstr>
      <vt:lpstr>Retail Sales Prediction</vt:lpstr>
      <vt:lpstr>Data Summary </vt:lpstr>
      <vt:lpstr>Approach</vt:lpstr>
      <vt:lpstr>Exploratory Data Analysis</vt:lpstr>
      <vt:lpstr>PowerPoint Presentation</vt:lpstr>
      <vt:lpstr>PowerPoint Presentation</vt:lpstr>
      <vt:lpstr>PowerPoint Presentation</vt:lpstr>
      <vt:lpstr>PowerPoint Presentation</vt:lpstr>
      <vt:lpstr>Outlier Detection</vt:lpstr>
      <vt:lpstr>Model Performance and Evaluation</vt:lpstr>
      <vt:lpstr>Store wise Sales Predictions </vt:lpstr>
      <vt:lpstr>Conclusion and Recommendations</vt:lpstr>
      <vt:lpstr>References: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zk547485@outlook.com</dc:creator>
  <cp:lastModifiedBy>zk547485@outlook.com</cp:lastModifiedBy>
  <cp:revision>19</cp:revision>
  <dcterms:created xsi:type="dcterms:W3CDTF">2023-02-23T13:50:02Z</dcterms:created>
  <dcterms:modified xsi:type="dcterms:W3CDTF">2023-03-16T09:11:15Z</dcterms:modified>
</cp:coreProperties>
</file>