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11B58B-C6EB-4371-A9C4-45FBA7DBA795}"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6FA08-BC5D-441E-A81B-EC707E4CF392}" type="slidenum">
              <a:rPr lang="en-US" smtClean="0"/>
              <a:t>‹#›</a:t>
            </a:fld>
            <a:endParaRPr lang="en-US"/>
          </a:p>
        </p:txBody>
      </p:sp>
    </p:spTree>
    <p:extLst>
      <p:ext uri="{BB962C8B-B14F-4D97-AF65-F5344CB8AC3E}">
        <p14:creationId xmlns:p14="http://schemas.microsoft.com/office/powerpoint/2010/main" val="2140919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11B58B-C6EB-4371-A9C4-45FBA7DBA795}"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6FA08-BC5D-441E-A81B-EC707E4CF392}" type="slidenum">
              <a:rPr lang="en-US" smtClean="0"/>
              <a:t>‹#›</a:t>
            </a:fld>
            <a:endParaRPr lang="en-US"/>
          </a:p>
        </p:txBody>
      </p:sp>
    </p:spTree>
    <p:extLst>
      <p:ext uri="{BB962C8B-B14F-4D97-AF65-F5344CB8AC3E}">
        <p14:creationId xmlns:p14="http://schemas.microsoft.com/office/powerpoint/2010/main" val="3660825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11B58B-C6EB-4371-A9C4-45FBA7DBA795}"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6FA08-BC5D-441E-A81B-EC707E4CF392}" type="slidenum">
              <a:rPr lang="en-US" smtClean="0"/>
              <a:t>‹#›</a:t>
            </a:fld>
            <a:endParaRPr lang="en-US"/>
          </a:p>
        </p:txBody>
      </p:sp>
    </p:spTree>
    <p:extLst>
      <p:ext uri="{BB962C8B-B14F-4D97-AF65-F5344CB8AC3E}">
        <p14:creationId xmlns:p14="http://schemas.microsoft.com/office/powerpoint/2010/main" val="2287534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11B58B-C6EB-4371-A9C4-45FBA7DBA795}"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6FA08-BC5D-441E-A81B-EC707E4CF392}" type="slidenum">
              <a:rPr lang="en-US" smtClean="0"/>
              <a:t>‹#›</a:t>
            </a:fld>
            <a:endParaRPr lang="en-US"/>
          </a:p>
        </p:txBody>
      </p:sp>
    </p:spTree>
    <p:extLst>
      <p:ext uri="{BB962C8B-B14F-4D97-AF65-F5344CB8AC3E}">
        <p14:creationId xmlns:p14="http://schemas.microsoft.com/office/powerpoint/2010/main" val="3908311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11B58B-C6EB-4371-A9C4-45FBA7DBA795}"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6FA08-BC5D-441E-A81B-EC707E4CF392}" type="slidenum">
              <a:rPr lang="en-US" smtClean="0"/>
              <a:t>‹#›</a:t>
            </a:fld>
            <a:endParaRPr lang="en-US"/>
          </a:p>
        </p:txBody>
      </p:sp>
    </p:spTree>
    <p:extLst>
      <p:ext uri="{BB962C8B-B14F-4D97-AF65-F5344CB8AC3E}">
        <p14:creationId xmlns:p14="http://schemas.microsoft.com/office/powerpoint/2010/main" val="350347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11B58B-C6EB-4371-A9C4-45FBA7DBA795}"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6FA08-BC5D-441E-A81B-EC707E4CF392}" type="slidenum">
              <a:rPr lang="en-US" smtClean="0"/>
              <a:t>‹#›</a:t>
            </a:fld>
            <a:endParaRPr lang="en-US"/>
          </a:p>
        </p:txBody>
      </p:sp>
    </p:spTree>
    <p:extLst>
      <p:ext uri="{BB962C8B-B14F-4D97-AF65-F5344CB8AC3E}">
        <p14:creationId xmlns:p14="http://schemas.microsoft.com/office/powerpoint/2010/main" val="3367967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11B58B-C6EB-4371-A9C4-45FBA7DBA795}" type="datetimeFigureOut">
              <a:rPr lang="en-US" smtClean="0"/>
              <a:t>4/21/2021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6FA08-BC5D-441E-A81B-EC707E4CF392}" type="slidenum">
              <a:rPr lang="en-US" smtClean="0"/>
              <a:t>‹#›</a:t>
            </a:fld>
            <a:endParaRPr lang="en-US"/>
          </a:p>
        </p:txBody>
      </p:sp>
    </p:spTree>
    <p:extLst>
      <p:ext uri="{BB962C8B-B14F-4D97-AF65-F5344CB8AC3E}">
        <p14:creationId xmlns:p14="http://schemas.microsoft.com/office/powerpoint/2010/main" val="262098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11B58B-C6EB-4371-A9C4-45FBA7DBA795}" type="datetimeFigureOut">
              <a:rPr lang="en-US" smtClean="0"/>
              <a:t>4/21/2021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6FA08-BC5D-441E-A81B-EC707E4CF392}" type="slidenum">
              <a:rPr lang="en-US" smtClean="0"/>
              <a:t>‹#›</a:t>
            </a:fld>
            <a:endParaRPr lang="en-US"/>
          </a:p>
        </p:txBody>
      </p:sp>
    </p:spTree>
    <p:extLst>
      <p:ext uri="{BB962C8B-B14F-4D97-AF65-F5344CB8AC3E}">
        <p14:creationId xmlns:p14="http://schemas.microsoft.com/office/powerpoint/2010/main" val="60672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11B58B-C6EB-4371-A9C4-45FBA7DBA795}" type="datetimeFigureOut">
              <a:rPr lang="en-US" smtClean="0"/>
              <a:t>4/21/2021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6FA08-BC5D-441E-A81B-EC707E4CF392}" type="slidenum">
              <a:rPr lang="en-US" smtClean="0"/>
              <a:t>‹#›</a:t>
            </a:fld>
            <a:endParaRPr lang="en-US"/>
          </a:p>
        </p:txBody>
      </p:sp>
    </p:spTree>
    <p:extLst>
      <p:ext uri="{BB962C8B-B14F-4D97-AF65-F5344CB8AC3E}">
        <p14:creationId xmlns:p14="http://schemas.microsoft.com/office/powerpoint/2010/main" val="3292488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11B58B-C6EB-4371-A9C4-45FBA7DBA795}"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6FA08-BC5D-441E-A81B-EC707E4CF392}" type="slidenum">
              <a:rPr lang="en-US" smtClean="0"/>
              <a:t>‹#›</a:t>
            </a:fld>
            <a:endParaRPr lang="en-US"/>
          </a:p>
        </p:txBody>
      </p:sp>
    </p:spTree>
    <p:extLst>
      <p:ext uri="{BB962C8B-B14F-4D97-AF65-F5344CB8AC3E}">
        <p14:creationId xmlns:p14="http://schemas.microsoft.com/office/powerpoint/2010/main" val="317781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11B58B-C6EB-4371-A9C4-45FBA7DBA795}"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6FA08-BC5D-441E-A81B-EC707E4CF392}" type="slidenum">
              <a:rPr lang="en-US" smtClean="0"/>
              <a:t>‹#›</a:t>
            </a:fld>
            <a:endParaRPr lang="en-US"/>
          </a:p>
        </p:txBody>
      </p:sp>
    </p:spTree>
    <p:extLst>
      <p:ext uri="{BB962C8B-B14F-4D97-AF65-F5344CB8AC3E}">
        <p14:creationId xmlns:p14="http://schemas.microsoft.com/office/powerpoint/2010/main" val="135227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11B58B-C6EB-4371-A9C4-45FBA7DBA795}" type="datetimeFigureOut">
              <a:rPr lang="en-US" smtClean="0"/>
              <a:t>4/21/2021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6FA08-BC5D-441E-A81B-EC707E4CF392}" type="slidenum">
              <a:rPr lang="en-US" smtClean="0"/>
              <a:t>‹#›</a:t>
            </a:fld>
            <a:endParaRPr lang="en-US"/>
          </a:p>
        </p:txBody>
      </p:sp>
    </p:spTree>
    <p:extLst>
      <p:ext uri="{BB962C8B-B14F-4D97-AF65-F5344CB8AC3E}">
        <p14:creationId xmlns:p14="http://schemas.microsoft.com/office/powerpoint/2010/main" val="4250176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at-computing.org/dataexpo/2009/supplemental-data.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811" y="822959"/>
            <a:ext cx="9144000" cy="1064030"/>
          </a:xfrm>
        </p:spPr>
        <p:txBody>
          <a:bodyPr>
            <a:normAutofit fontScale="90000"/>
          </a:bodyPr>
          <a:lstStyle/>
          <a:p>
            <a:r>
              <a:rPr lang="en-US" sz="3600" dirty="0" smtClean="0">
                <a:latin typeface="Times New Roman" panose="02020603050405020304" pitchFamily="18" charset="0"/>
                <a:cs typeface="Times New Roman" panose="02020603050405020304" pitchFamily="18" charset="0"/>
              </a:rPr>
              <a:t>Data Analysis using Spark</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(Airlines Data)</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886989"/>
            <a:ext cx="9144000" cy="3370811"/>
          </a:xfrm>
        </p:spPr>
        <p:txBody>
          <a:bodyPr/>
          <a:lstStyle/>
          <a:p>
            <a:endParaRPr lang="en-US" dirty="0"/>
          </a:p>
        </p:txBody>
      </p:sp>
    </p:spTree>
    <p:extLst>
      <p:ext uri="{BB962C8B-B14F-4D97-AF65-F5344CB8AC3E}">
        <p14:creationId xmlns:p14="http://schemas.microsoft.com/office/powerpoint/2010/main" val="789298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694" y="362584"/>
            <a:ext cx="10515600" cy="6088091"/>
          </a:xfrm>
        </p:spPr>
        <p:txBody>
          <a:bodyPr>
            <a:normAutofit/>
          </a:bodyPr>
          <a:lstStyle/>
          <a:p>
            <a:pPr marL="0" indent="0" algn="just">
              <a:buNone/>
            </a:pPr>
            <a:r>
              <a:rPr lang="en-US" sz="2000" dirty="0" smtClean="0">
                <a:latin typeface="Times New Roman" panose="02020603050405020304" pitchFamily="18" charset="0"/>
                <a:cs typeface="Times New Roman" panose="02020603050405020304" pitchFamily="18" charset="0"/>
              </a:rPr>
              <a:t>Mllib</a:t>
            </a:r>
          </a:p>
          <a:p>
            <a:pPr marL="0" indent="0" algn="just">
              <a:buNone/>
            </a:pPr>
            <a:r>
              <a:rPr lang="en-US" sz="2000" dirty="0">
                <a:latin typeface="Times New Roman" panose="02020603050405020304" pitchFamily="18" charset="0"/>
                <a:cs typeface="Times New Roman" panose="02020603050405020304" pitchFamily="18" charset="0"/>
              </a:rPr>
              <a:t>MLlib</a:t>
            </a:r>
            <a:r>
              <a:rPr lang="en-US" sz="2000" dirty="0" smtClean="0">
                <a:latin typeface="Times New Roman" panose="02020603050405020304" pitchFamily="18" charset="0"/>
                <a:cs typeface="Times New Roman" panose="02020603050405020304" pitchFamily="18" charset="0"/>
              </a:rPr>
              <a:t> is a low-level machine learning library. It can be called from Java, Scala and Python programming languages. It is simple to use, scalable and can be easily integrated with other tools and frameworks. Mlib eases the deployment and development of scalable machine learning pipelines.</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GraphX: For graphs and graph-parallel processing Apache Spark provides another API called GraphX. The graph here does not mean charts, lines or bar graphs, but these are graphs in computer sciences like social networks which consist of vertices where each vertex consists of an individual user in the social network and there are many users connected to each other by edges. These edges represent the relationship between the users in the network</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6. PySpark</a:t>
            </a:r>
          </a:p>
          <a:p>
            <a:pPr marL="0" indent="0" algn="just">
              <a:buNone/>
            </a:pPr>
            <a:r>
              <a:rPr lang="en-US" sz="2000" dirty="0">
                <a:latin typeface="Times New Roman" panose="02020603050405020304" pitchFamily="18" charset="0"/>
                <a:cs typeface="Times New Roman" panose="02020603050405020304" pitchFamily="18" charset="0"/>
              </a:rPr>
              <a:t>PySpark offers PySpark Shell which links the Python API to the spark core and initializes the Spark context. Majority of data scientists and analytics experts today use Python because of its rich library set. Integrating Python with Spark is a boon to </a:t>
            </a:r>
            <a:r>
              <a:rPr lang="en-US" sz="2000" dirty="0" smtClean="0">
                <a:latin typeface="Times New Roman" panose="02020603050405020304" pitchFamily="18" charset="0"/>
                <a:cs typeface="Times New Roman" panose="02020603050405020304" pitchFamily="18" charset="0"/>
              </a:rPr>
              <a:t>them</a:t>
            </a:r>
            <a:r>
              <a:rPr lang="en-US" sz="2000" smtClean="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 </a:t>
            </a:r>
            <a:r>
              <a:rPr lang="en-US" dirty="0"/>
              <a:t> </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995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1.Introduction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marL="0" indent="0" algn="just">
              <a:buNone/>
            </a:pPr>
            <a:r>
              <a:rPr lang="en-US" sz="2400" dirty="0" smtClean="0">
                <a:latin typeface="Times New Roman" panose="02020603050405020304" pitchFamily="18" charset="0"/>
                <a:cs typeface="Times New Roman" panose="02020603050405020304" pitchFamily="18" charset="0"/>
              </a:rPr>
              <a:t>1.1 Purpose</a:t>
            </a:r>
          </a:p>
          <a:p>
            <a:pPr algn="just"/>
            <a:r>
              <a:rPr lang="en-US" sz="2400" dirty="0" smtClean="0">
                <a:latin typeface="Times New Roman" panose="02020603050405020304" pitchFamily="18" charset="0"/>
                <a:cs typeface="Times New Roman" panose="02020603050405020304" pitchFamily="18" charset="0"/>
              </a:rPr>
              <a:t>The purpose of this project is to show how a data warehouse is created and how analytics is performed, based on our requirements.</a:t>
            </a:r>
          </a:p>
          <a:p>
            <a:pPr algn="just"/>
            <a:r>
              <a:rPr lang="en-US" sz="2400" dirty="0" smtClean="0">
                <a:latin typeface="Times New Roman" panose="02020603050405020304" pitchFamily="18" charset="0"/>
                <a:cs typeface="Times New Roman" panose="02020603050405020304" pitchFamily="18" charset="0"/>
              </a:rPr>
              <a:t>The tool being used here is Spark.</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1.2 Objectives</a:t>
            </a:r>
          </a:p>
          <a:p>
            <a:pPr marL="0" indent="0" algn="just">
              <a:buNone/>
            </a:pPr>
            <a:r>
              <a:rPr lang="en-US" sz="2400" dirty="0">
                <a:latin typeface="Times New Roman" panose="02020603050405020304" pitchFamily="18" charset="0"/>
                <a:cs typeface="Times New Roman" panose="02020603050405020304" pitchFamily="18" charset="0"/>
              </a:rPr>
              <a:t>The following are the modules in this proposed system</a:t>
            </a:r>
          </a:p>
          <a:p>
            <a:pPr lvl="0" algn="just"/>
            <a:r>
              <a:rPr lang="en-US" sz="2400" dirty="0" smtClean="0">
                <a:latin typeface="Times New Roman" panose="02020603050405020304" pitchFamily="18" charset="0"/>
                <a:cs typeface="Times New Roman" panose="02020603050405020304" pitchFamily="18" charset="0"/>
              </a:rPr>
              <a:t>Store/Stage </a:t>
            </a:r>
            <a:r>
              <a:rPr lang="en-US" sz="2400" dirty="0">
                <a:latin typeface="Times New Roman" panose="02020603050405020304" pitchFamily="18" charset="0"/>
                <a:cs typeface="Times New Roman" panose="02020603050405020304" pitchFamily="18" charset="0"/>
              </a:rPr>
              <a:t>the data </a:t>
            </a:r>
            <a:r>
              <a:rPr lang="en-US" sz="2400" dirty="0" smtClean="0">
                <a:latin typeface="Times New Roman" panose="02020603050405020304" pitchFamily="18" charset="0"/>
                <a:cs typeface="Times New Roman" panose="02020603050405020304" pitchFamily="18" charset="0"/>
              </a:rPr>
              <a:t>inside AWS S3.</a:t>
            </a:r>
            <a:endParaRPr lang="en-US" sz="2400" dirty="0">
              <a:latin typeface="Times New Roman" panose="02020603050405020304" pitchFamily="18" charset="0"/>
              <a:cs typeface="Times New Roman" panose="02020603050405020304" pitchFamily="18" charset="0"/>
            </a:endParaRPr>
          </a:p>
          <a:p>
            <a:pPr lvl="0" algn="just"/>
            <a:r>
              <a:rPr lang="en-US" sz="2600" dirty="0">
                <a:latin typeface="Times New Roman" panose="02020603050405020304" pitchFamily="18" charset="0"/>
                <a:cs typeface="Times New Roman" panose="02020603050405020304" pitchFamily="18" charset="0"/>
              </a:rPr>
              <a:t>Build a centralized repository</a:t>
            </a:r>
            <a:r>
              <a:rPr lang="en-US" sz="2400" dirty="0" smtClean="0">
                <a:latin typeface="Times New Roman" panose="02020603050405020304" pitchFamily="18" charset="0"/>
                <a:cs typeface="Times New Roman" panose="02020603050405020304" pitchFamily="18" charset="0"/>
              </a:rPr>
              <a:t>.</a:t>
            </a:r>
          </a:p>
          <a:p>
            <a:pPr lvl="0" algn="just"/>
            <a:r>
              <a:rPr lang="en-US" sz="2600" dirty="0" smtClean="0">
                <a:latin typeface="Times New Roman" panose="02020603050405020304" pitchFamily="18" charset="0"/>
                <a:cs typeface="Times New Roman" panose="02020603050405020304" pitchFamily="18" charset="0"/>
              </a:rPr>
              <a:t>Create ETL Processes and perform desired operations. </a:t>
            </a:r>
          </a:p>
          <a:p>
            <a:pPr algn="just"/>
            <a:r>
              <a:rPr lang="en-US" sz="2400" dirty="0" smtClean="0">
                <a:latin typeface="Times New Roman" panose="02020603050405020304" pitchFamily="18" charset="0"/>
                <a:cs typeface="Times New Roman" panose="02020603050405020304" pitchFamily="18" charset="0"/>
              </a:rPr>
              <a:t>Generate </a:t>
            </a:r>
            <a:r>
              <a:rPr lang="en-US" sz="2400" dirty="0">
                <a:latin typeface="Times New Roman" panose="02020603050405020304" pitchFamily="18" charset="0"/>
                <a:cs typeface="Times New Roman" panose="02020603050405020304" pitchFamily="18" charset="0"/>
              </a:rPr>
              <a:t>Output in JSON Format</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774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latin typeface="Times New Roman" panose="02020603050405020304" pitchFamily="18" charset="0"/>
                <a:cs typeface="Times New Roman" panose="02020603050405020304" pitchFamily="18" charset="0"/>
              </a:rPr>
              <a:t>2.Architecture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85615" y="1308303"/>
            <a:ext cx="5736058" cy="3225494"/>
          </a:xfrm>
          <a:prstGeom prst="rect">
            <a:avLst/>
          </a:prstGeom>
        </p:spPr>
      </p:pic>
      <p:sp>
        <p:nvSpPr>
          <p:cNvPr id="5" name="TextBox 4"/>
          <p:cNvSpPr txBox="1"/>
          <p:nvPr/>
        </p:nvSpPr>
        <p:spPr>
          <a:xfrm>
            <a:off x="1438102" y="4703411"/>
            <a:ext cx="6949440" cy="1477328"/>
          </a:xfrm>
          <a:prstGeom prst="rect">
            <a:avLst/>
          </a:prstGeom>
          <a:noFill/>
        </p:spPr>
        <p:txBody>
          <a:bodyPr wrap="square" rtlCol="0">
            <a:spAutoFit/>
          </a:bodyPr>
          <a:lstStyle/>
          <a:p>
            <a:pPr algn="just"/>
            <a:r>
              <a:rPr lang="en-US" b="1" dirty="0"/>
              <a:t>Physical Architecture</a:t>
            </a:r>
            <a:r>
              <a:rPr lang="en-US" b="1" dirty="0" smtClean="0"/>
              <a:t>:</a:t>
            </a:r>
            <a:endParaRPr lang="en-US" b="1" dirty="0"/>
          </a:p>
          <a:p>
            <a:pPr algn="just"/>
            <a:r>
              <a:rPr lang="en-US" dirty="0"/>
              <a:t>Source Data Format: CSV</a:t>
            </a:r>
          </a:p>
          <a:p>
            <a:pPr algn="just"/>
            <a:r>
              <a:rPr lang="en-US" dirty="0"/>
              <a:t>Staging Tool: S3</a:t>
            </a:r>
          </a:p>
          <a:p>
            <a:pPr algn="just"/>
            <a:r>
              <a:rPr lang="en-US" dirty="0"/>
              <a:t>ETL Tool: Spark API: </a:t>
            </a:r>
            <a:r>
              <a:rPr lang="en-US" dirty="0" err="1" smtClean="0"/>
              <a:t>PySpark</a:t>
            </a:r>
            <a:r>
              <a:rPr lang="en-US" dirty="0" smtClean="0"/>
              <a:t>/Spark</a:t>
            </a:r>
          </a:p>
          <a:p>
            <a:pPr algn="just"/>
            <a:r>
              <a:rPr lang="en-US" dirty="0"/>
              <a:t>Output Data Format: </a:t>
            </a:r>
            <a:r>
              <a:rPr lang="en-US" dirty="0" smtClean="0"/>
              <a:t>JSON</a:t>
            </a:r>
            <a:endParaRPr lang="en-US" dirty="0"/>
          </a:p>
        </p:txBody>
      </p:sp>
    </p:spTree>
    <p:extLst>
      <p:ext uri="{BB962C8B-B14F-4D97-AF65-F5344CB8AC3E}">
        <p14:creationId xmlns:p14="http://schemas.microsoft.com/office/powerpoint/2010/main" val="3592352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3.Table </a:t>
            </a:r>
            <a:r>
              <a:rPr lang="en-US" dirty="0">
                <a:latin typeface="Times New Roman" panose="02020603050405020304" pitchFamily="18" charset="0"/>
                <a:cs typeface="Times New Roman" panose="02020603050405020304" pitchFamily="18" charset="0"/>
              </a:rPr>
              <a:t>Definitions &amp; Mappings.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2352926"/>
              </p:ext>
            </p:extLst>
          </p:nvPr>
        </p:nvGraphicFramePr>
        <p:xfrm>
          <a:off x="1055716" y="2246929"/>
          <a:ext cx="4693152" cy="3207705"/>
        </p:xfrm>
        <a:graphic>
          <a:graphicData uri="http://schemas.openxmlformats.org/drawingml/2006/table">
            <a:tbl>
              <a:tblPr firstRow="1" bandRow="1">
                <a:tableStyleId>{5C22544A-7EE6-4342-B048-85BDC9FD1C3A}</a:tableStyleId>
              </a:tblPr>
              <a:tblGrid>
                <a:gridCol w="2346576">
                  <a:extLst>
                    <a:ext uri="{9D8B030D-6E8A-4147-A177-3AD203B41FA5}">
                      <a16:colId xmlns:a16="http://schemas.microsoft.com/office/drawing/2014/main" val="29109412"/>
                    </a:ext>
                  </a:extLst>
                </a:gridCol>
                <a:gridCol w="2346576">
                  <a:extLst>
                    <a:ext uri="{9D8B030D-6E8A-4147-A177-3AD203B41FA5}">
                      <a16:colId xmlns:a16="http://schemas.microsoft.com/office/drawing/2014/main" val="1695098138"/>
                    </a:ext>
                  </a:extLst>
                </a:gridCol>
              </a:tblGrid>
              <a:tr h="223649">
                <a:tc>
                  <a:txBody>
                    <a:bodyPr/>
                    <a:lstStyle/>
                    <a:p>
                      <a:pPr marL="0" marR="0">
                        <a:lnSpc>
                          <a:spcPct val="107000"/>
                        </a:lnSpc>
                        <a:spcBef>
                          <a:spcPts val="0"/>
                        </a:spcBef>
                        <a:spcAft>
                          <a:spcPts val="800"/>
                        </a:spcAft>
                      </a:pPr>
                      <a:r>
                        <a:rPr lang="en-IN" sz="1100">
                          <a:effectLst/>
                        </a:rPr>
                        <a: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2065" marB="0"/>
                </a:tc>
                <a:tc>
                  <a:txBody>
                    <a:bodyPr/>
                    <a:lstStyle/>
                    <a:p>
                      <a:pPr marL="0" marR="0">
                        <a:lnSpc>
                          <a:spcPct val="107000"/>
                        </a:lnSpc>
                        <a:spcBef>
                          <a:spcPts val="0"/>
                        </a:spcBef>
                        <a:spcAft>
                          <a:spcPts val="800"/>
                        </a:spcAft>
                      </a:pPr>
                      <a:r>
                        <a:rPr lang="en-IN" sz="1100" dirty="0">
                          <a:effectLst/>
                        </a:rPr>
                        <a:t>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2065" marB="0"/>
                </a:tc>
                <a:extLst>
                  <a:ext uri="{0D108BD9-81ED-4DB2-BD59-A6C34878D82A}">
                    <a16:rowId xmlns:a16="http://schemas.microsoft.com/office/drawing/2014/main" val="1303520126"/>
                  </a:ext>
                </a:extLst>
              </a:tr>
              <a:tr h="225971">
                <a:tc>
                  <a:txBody>
                    <a:bodyPr/>
                    <a:lstStyle/>
                    <a:p>
                      <a:pPr marL="0" marR="0">
                        <a:lnSpc>
                          <a:spcPct val="107000"/>
                        </a:lnSpc>
                        <a:spcBef>
                          <a:spcPts val="0"/>
                        </a:spcBef>
                        <a:spcAft>
                          <a:spcPts val="800"/>
                        </a:spcAft>
                      </a:pPr>
                      <a:r>
                        <a:rPr lang="en-IN" sz="1100">
                          <a:effectLst/>
                        </a:rPr>
                        <a:t>Year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3970" marB="0"/>
                </a:tc>
                <a:tc>
                  <a:txBody>
                    <a:bodyPr/>
                    <a:lstStyle/>
                    <a:p>
                      <a:pPr marL="0" marR="0">
                        <a:lnSpc>
                          <a:spcPct val="107000"/>
                        </a:lnSpc>
                        <a:spcBef>
                          <a:spcPts val="0"/>
                        </a:spcBef>
                        <a:spcAft>
                          <a:spcPts val="800"/>
                        </a:spcAft>
                      </a:pPr>
                      <a:r>
                        <a:rPr lang="en-IN" sz="1100">
                          <a:effectLst/>
                        </a:rPr>
                        <a:t>2007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3970" marB="0"/>
                </a:tc>
                <a:extLst>
                  <a:ext uri="{0D108BD9-81ED-4DB2-BD59-A6C34878D82A}">
                    <a16:rowId xmlns:a16="http://schemas.microsoft.com/office/drawing/2014/main" val="1116706935"/>
                  </a:ext>
                </a:extLst>
              </a:tr>
              <a:tr h="225971">
                <a:tc>
                  <a:txBody>
                    <a:bodyPr/>
                    <a:lstStyle/>
                    <a:p>
                      <a:pPr marL="0" marR="0">
                        <a:lnSpc>
                          <a:spcPct val="107000"/>
                        </a:lnSpc>
                        <a:spcBef>
                          <a:spcPts val="0"/>
                        </a:spcBef>
                        <a:spcAft>
                          <a:spcPts val="800"/>
                        </a:spcAft>
                      </a:pPr>
                      <a:r>
                        <a:rPr lang="en-IN" sz="1100">
                          <a:effectLst/>
                        </a:rPr>
                        <a:t>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3970" marB="0"/>
                </a:tc>
                <a:tc>
                  <a:txBody>
                    <a:bodyPr/>
                    <a:lstStyle/>
                    <a:p>
                      <a:pPr marL="0" marR="0">
                        <a:lnSpc>
                          <a:spcPct val="107000"/>
                        </a:lnSpc>
                        <a:spcBef>
                          <a:spcPts val="0"/>
                        </a:spcBef>
                        <a:spcAft>
                          <a:spcPts val="800"/>
                        </a:spcAft>
                      </a:pPr>
                      <a:r>
                        <a:rPr lang="en-IN" sz="1100">
                          <a:effectLst/>
                        </a:rPr>
                        <a:t>1-12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3970" marB="0"/>
                </a:tc>
                <a:extLst>
                  <a:ext uri="{0D108BD9-81ED-4DB2-BD59-A6C34878D82A}">
                    <a16:rowId xmlns:a16="http://schemas.microsoft.com/office/drawing/2014/main" val="3377585370"/>
                  </a:ext>
                </a:extLst>
              </a:tr>
              <a:tr h="225971">
                <a:tc>
                  <a:txBody>
                    <a:bodyPr/>
                    <a:lstStyle/>
                    <a:p>
                      <a:pPr marL="0" marR="0">
                        <a:lnSpc>
                          <a:spcPct val="107000"/>
                        </a:lnSpc>
                        <a:spcBef>
                          <a:spcPts val="0"/>
                        </a:spcBef>
                        <a:spcAft>
                          <a:spcPts val="800"/>
                        </a:spcAft>
                      </a:pPr>
                      <a:r>
                        <a:rPr lang="en-IN" sz="1100">
                          <a:effectLst/>
                        </a:rPr>
                        <a:t>DayofMonth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3970" marB="0"/>
                </a:tc>
                <a:tc>
                  <a:txBody>
                    <a:bodyPr/>
                    <a:lstStyle/>
                    <a:p>
                      <a:pPr marL="0" marR="0">
                        <a:lnSpc>
                          <a:spcPct val="107000"/>
                        </a:lnSpc>
                        <a:spcBef>
                          <a:spcPts val="0"/>
                        </a:spcBef>
                        <a:spcAft>
                          <a:spcPts val="800"/>
                        </a:spcAft>
                      </a:pPr>
                      <a:r>
                        <a:rPr lang="en-IN" sz="1100" dirty="0">
                          <a:effectLst/>
                        </a:rPr>
                        <a:t>1-31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3970" marB="0"/>
                </a:tc>
                <a:extLst>
                  <a:ext uri="{0D108BD9-81ED-4DB2-BD59-A6C34878D82A}">
                    <a16:rowId xmlns:a16="http://schemas.microsoft.com/office/drawing/2014/main" val="1119306640"/>
                  </a:ext>
                </a:extLst>
              </a:tr>
              <a:tr h="225971">
                <a:tc>
                  <a:txBody>
                    <a:bodyPr/>
                    <a:lstStyle/>
                    <a:p>
                      <a:pPr marL="0" marR="0">
                        <a:lnSpc>
                          <a:spcPct val="107000"/>
                        </a:lnSpc>
                        <a:spcBef>
                          <a:spcPts val="0"/>
                        </a:spcBef>
                        <a:spcAft>
                          <a:spcPts val="800"/>
                        </a:spcAft>
                      </a:pPr>
                      <a:r>
                        <a:rPr lang="en-IN" sz="1100">
                          <a:effectLst/>
                        </a:rPr>
                        <a:t>DayOfWeek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3970" marB="0"/>
                </a:tc>
                <a:tc>
                  <a:txBody>
                    <a:bodyPr/>
                    <a:lstStyle/>
                    <a:p>
                      <a:pPr marL="0" marR="0">
                        <a:lnSpc>
                          <a:spcPct val="107000"/>
                        </a:lnSpc>
                        <a:spcBef>
                          <a:spcPts val="0"/>
                        </a:spcBef>
                        <a:spcAft>
                          <a:spcPts val="800"/>
                        </a:spcAft>
                      </a:pPr>
                      <a:r>
                        <a:rPr lang="en-IN" sz="1100" dirty="0">
                          <a:effectLst/>
                        </a:rPr>
                        <a:t>1 (Monday) - 7 (Sunday)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3970" marB="0"/>
                </a:tc>
                <a:extLst>
                  <a:ext uri="{0D108BD9-81ED-4DB2-BD59-A6C34878D82A}">
                    <a16:rowId xmlns:a16="http://schemas.microsoft.com/office/drawing/2014/main" val="3466668161"/>
                  </a:ext>
                </a:extLst>
              </a:tr>
              <a:tr h="253056">
                <a:tc>
                  <a:txBody>
                    <a:bodyPr/>
                    <a:lstStyle/>
                    <a:p>
                      <a:pPr marL="0" marR="0">
                        <a:lnSpc>
                          <a:spcPct val="107000"/>
                        </a:lnSpc>
                        <a:spcBef>
                          <a:spcPts val="0"/>
                        </a:spcBef>
                        <a:spcAft>
                          <a:spcPts val="800"/>
                        </a:spcAft>
                      </a:pPr>
                      <a:r>
                        <a:rPr lang="en-IN" sz="1100">
                          <a:effectLst/>
                        </a:rPr>
                        <a:t>DepTime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4605" marB="0"/>
                </a:tc>
                <a:tc>
                  <a:txBody>
                    <a:bodyPr/>
                    <a:lstStyle/>
                    <a:p>
                      <a:pPr marL="0" marR="0">
                        <a:lnSpc>
                          <a:spcPct val="107000"/>
                        </a:lnSpc>
                        <a:spcBef>
                          <a:spcPts val="0"/>
                        </a:spcBef>
                        <a:spcAft>
                          <a:spcPts val="800"/>
                        </a:spcAft>
                      </a:pPr>
                      <a:r>
                        <a:rPr lang="en-IN" sz="1100">
                          <a:effectLst/>
                        </a:rPr>
                        <a:t>actual departure time (local, hhmm)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4605" marB="0"/>
                </a:tc>
                <a:extLst>
                  <a:ext uri="{0D108BD9-81ED-4DB2-BD59-A6C34878D82A}">
                    <a16:rowId xmlns:a16="http://schemas.microsoft.com/office/drawing/2014/main" val="1388368153"/>
                  </a:ext>
                </a:extLst>
              </a:tr>
              <a:tr h="238353">
                <a:tc>
                  <a:txBody>
                    <a:bodyPr/>
                    <a:lstStyle/>
                    <a:p>
                      <a:pPr marL="0" marR="0">
                        <a:lnSpc>
                          <a:spcPct val="107000"/>
                        </a:lnSpc>
                        <a:spcBef>
                          <a:spcPts val="0"/>
                        </a:spcBef>
                        <a:spcAft>
                          <a:spcPts val="800"/>
                        </a:spcAft>
                      </a:pPr>
                      <a:r>
                        <a:rPr lang="en-IN" sz="1100">
                          <a:effectLst/>
                        </a:rPr>
                        <a:t>CRSDepTime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4605" marB="0"/>
                </a:tc>
                <a:tc>
                  <a:txBody>
                    <a:bodyPr/>
                    <a:lstStyle/>
                    <a:p>
                      <a:pPr marL="0" marR="0">
                        <a:lnSpc>
                          <a:spcPct val="107000"/>
                        </a:lnSpc>
                        <a:spcBef>
                          <a:spcPts val="0"/>
                        </a:spcBef>
                        <a:spcAft>
                          <a:spcPts val="800"/>
                        </a:spcAft>
                      </a:pPr>
                      <a:r>
                        <a:rPr lang="en-IN" sz="1100">
                          <a:effectLst/>
                        </a:rPr>
                        <a:t>scheduled departure time (local, hhmm)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4605" marB="0"/>
                </a:tc>
                <a:extLst>
                  <a:ext uri="{0D108BD9-81ED-4DB2-BD59-A6C34878D82A}">
                    <a16:rowId xmlns:a16="http://schemas.microsoft.com/office/drawing/2014/main" val="2731564750"/>
                  </a:ext>
                </a:extLst>
              </a:tr>
              <a:tr h="226745">
                <a:tc>
                  <a:txBody>
                    <a:bodyPr/>
                    <a:lstStyle/>
                    <a:p>
                      <a:pPr marL="0" marR="0">
                        <a:lnSpc>
                          <a:spcPct val="107000"/>
                        </a:lnSpc>
                        <a:spcBef>
                          <a:spcPts val="0"/>
                        </a:spcBef>
                        <a:spcAft>
                          <a:spcPts val="800"/>
                        </a:spcAft>
                      </a:pPr>
                      <a:r>
                        <a:rPr lang="en-IN" sz="1100">
                          <a:effectLst/>
                        </a:rPr>
                        <a:t>ArrTime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4605" marB="0"/>
                </a:tc>
                <a:tc>
                  <a:txBody>
                    <a:bodyPr/>
                    <a:lstStyle/>
                    <a:p>
                      <a:pPr marL="0" marR="0">
                        <a:lnSpc>
                          <a:spcPct val="107000"/>
                        </a:lnSpc>
                        <a:spcBef>
                          <a:spcPts val="0"/>
                        </a:spcBef>
                        <a:spcAft>
                          <a:spcPts val="800"/>
                        </a:spcAft>
                      </a:pPr>
                      <a:r>
                        <a:rPr lang="en-IN" sz="1100">
                          <a:effectLst/>
                        </a:rPr>
                        <a:t>actual arrival time (local, hhmm)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4605" marB="0"/>
                </a:tc>
                <a:extLst>
                  <a:ext uri="{0D108BD9-81ED-4DB2-BD59-A6C34878D82A}">
                    <a16:rowId xmlns:a16="http://schemas.microsoft.com/office/drawing/2014/main" val="3675139567"/>
                  </a:ext>
                </a:extLst>
              </a:tr>
              <a:tr h="226745">
                <a:tc>
                  <a:txBody>
                    <a:bodyPr/>
                    <a:lstStyle/>
                    <a:p>
                      <a:pPr marL="0" marR="0">
                        <a:lnSpc>
                          <a:spcPct val="107000"/>
                        </a:lnSpc>
                        <a:spcBef>
                          <a:spcPts val="0"/>
                        </a:spcBef>
                        <a:spcAft>
                          <a:spcPts val="800"/>
                        </a:spcAft>
                      </a:pPr>
                      <a:r>
                        <a:rPr lang="en-IN" sz="1100">
                          <a:effectLst/>
                        </a:rPr>
                        <a:t>CRSArrTime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4605" marB="0"/>
                </a:tc>
                <a:tc>
                  <a:txBody>
                    <a:bodyPr/>
                    <a:lstStyle/>
                    <a:p>
                      <a:pPr marL="0" marR="0">
                        <a:lnSpc>
                          <a:spcPct val="107000"/>
                        </a:lnSpc>
                        <a:spcBef>
                          <a:spcPts val="0"/>
                        </a:spcBef>
                        <a:spcAft>
                          <a:spcPts val="800"/>
                        </a:spcAft>
                      </a:pPr>
                      <a:r>
                        <a:rPr lang="en-IN" sz="1100" dirty="0">
                          <a:effectLst/>
                        </a:rPr>
                        <a:t>scheduled arrival time (local, </a:t>
                      </a:r>
                      <a:r>
                        <a:rPr lang="en-IN" sz="1100" dirty="0" err="1">
                          <a:effectLst/>
                        </a:rPr>
                        <a:t>hhmm</a:t>
                      </a:r>
                      <a:r>
                        <a:rPr lang="en-IN"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4605" marB="0"/>
                </a:tc>
                <a:extLst>
                  <a:ext uri="{0D108BD9-81ED-4DB2-BD59-A6C34878D82A}">
                    <a16:rowId xmlns:a16="http://schemas.microsoft.com/office/drawing/2014/main" val="944660011"/>
                  </a:ext>
                </a:extLst>
              </a:tr>
              <a:tr h="226745">
                <a:tc>
                  <a:txBody>
                    <a:bodyPr/>
                    <a:lstStyle/>
                    <a:p>
                      <a:pPr marL="0" marR="0">
                        <a:lnSpc>
                          <a:spcPct val="107000"/>
                        </a:lnSpc>
                        <a:spcBef>
                          <a:spcPts val="0"/>
                        </a:spcBef>
                        <a:spcAft>
                          <a:spcPts val="800"/>
                        </a:spcAft>
                      </a:pPr>
                      <a:r>
                        <a:rPr lang="en-IN" sz="1100">
                          <a:effectLst/>
                        </a:rPr>
                        <a:t>UniqueCarrier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4605" marB="0"/>
                </a:tc>
                <a:tc>
                  <a:txBody>
                    <a:bodyPr/>
                    <a:lstStyle/>
                    <a:p>
                      <a:pPr marL="0" marR="0">
                        <a:lnSpc>
                          <a:spcPct val="107000"/>
                        </a:lnSpc>
                        <a:spcBef>
                          <a:spcPts val="0"/>
                        </a:spcBef>
                        <a:spcAft>
                          <a:spcPts val="800"/>
                        </a:spcAft>
                      </a:pPr>
                      <a:r>
                        <a:rPr lang="en-IN" sz="1100" u="sng">
                          <a:effectLst/>
                          <a:hlinkClick r:id="rId2"/>
                        </a:rPr>
                        <a:t>unique carrier</a:t>
                      </a:r>
                      <a:r>
                        <a:rPr lang="en-US" sz="1100" u="sng">
                          <a:effectLst/>
                          <a:hlinkClick r:id="rId2"/>
                        </a:rPr>
                        <a:t> </a:t>
                      </a:r>
                      <a:r>
                        <a:rPr lang="en-IN" sz="1100" u="sng">
                          <a:effectLst/>
                          <a:hlinkClick r:id="rId2"/>
                        </a:rPr>
                        <a:t>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4605" marB="0"/>
                </a:tc>
                <a:extLst>
                  <a:ext uri="{0D108BD9-81ED-4DB2-BD59-A6C34878D82A}">
                    <a16:rowId xmlns:a16="http://schemas.microsoft.com/office/drawing/2014/main" val="2559938743"/>
                  </a:ext>
                </a:extLst>
              </a:tr>
              <a:tr h="226745">
                <a:tc>
                  <a:txBody>
                    <a:bodyPr/>
                    <a:lstStyle/>
                    <a:p>
                      <a:pPr marL="0" marR="0">
                        <a:lnSpc>
                          <a:spcPct val="107000"/>
                        </a:lnSpc>
                        <a:spcBef>
                          <a:spcPts val="0"/>
                        </a:spcBef>
                        <a:spcAft>
                          <a:spcPts val="800"/>
                        </a:spcAft>
                      </a:pPr>
                      <a:r>
                        <a:rPr lang="en-IN" sz="1100">
                          <a:effectLst/>
                        </a:rPr>
                        <a:t>FlightNum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4605" marB="0"/>
                </a:tc>
                <a:tc>
                  <a:txBody>
                    <a:bodyPr/>
                    <a:lstStyle/>
                    <a:p>
                      <a:pPr marL="0" marR="0">
                        <a:lnSpc>
                          <a:spcPct val="107000"/>
                        </a:lnSpc>
                        <a:spcBef>
                          <a:spcPts val="0"/>
                        </a:spcBef>
                        <a:spcAft>
                          <a:spcPts val="800"/>
                        </a:spcAft>
                      </a:pPr>
                      <a:r>
                        <a:rPr lang="en-IN" sz="1100">
                          <a:effectLst/>
                        </a:rPr>
                        <a:t>flight 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4605" marB="0"/>
                </a:tc>
                <a:extLst>
                  <a:ext uri="{0D108BD9-81ED-4DB2-BD59-A6C34878D82A}">
                    <a16:rowId xmlns:a16="http://schemas.microsoft.com/office/drawing/2014/main" val="3202461995"/>
                  </a:ext>
                </a:extLst>
              </a:tr>
              <a:tr h="226745">
                <a:tc>
                  <a:txBody>
                    <a:bodyPr/>
                    <a:lstStyle/>
                    <a:p>
                      <a:pPr marL="0" marR="0">
                        <a:lnSpc>
                          <a:spcPct val="107000"/>
                        </a:lnSpc>
                        <a:spcBef>
                          <a:spcPts val="0"/>
                        </a:spcBef>
                        <a:spcAft>
                          <a:spcPts val="800"/>
                        </a:spcAft>
                      </a:pPr>
                      <a:r>
                        <a:rPr lang="en-IN" sz="1100" dirty="0" err="1">
                          <a:effectLst/>
                        </a:rPr>
                        <a:t>TailNum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4605" marB="0"/>
                </a:tc>
                <a:tc>
                  <a:txBody>
                    <a:bodyPr/>
                    <a:lstStyle/>
                    <a:p>
                      <a:pPr marL="0" marR="0">
                        <a:lnSpc>
                          <a:spcPct val="107000"/>
                        </a:lnSpc>
                        <a:spcBef>
                          <a:spcPts val="0"/>
                        </a:spcBef>
                        <a:spcAft>
                          <a:spcPts val="800"/>
                        </a:spcAft>
                      </a:pPr>
                      <a:r>
                        <a:rPr lang="en-IN" sz="1100">
                          <a:effectLst/>
                        </a:rPr>
                        <a:t>plane tail 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4605" marB="0"/>
                </a:tc>
                <a:extLst>
                  <a:ext uri="{0D108BD9-81ED-4DB2-BD59-A6C34878D82A}">
                    <a16:rowId xmlns:a16="http://schemas.microsoft.com/office/drawing/2014/main" val="1620587549"/>
                  </a:ext>
                </a:extLst>
              </a:tr>
              <a:tr h="227519">
                <a:tc>
                  <a:txBody>
                    <a:bodyPr/>
                    <a:lstStyle/>
                    <a:p>
                      <a:pPr marL="0" marR="0">
                        <a:lnSpc>
                          <a:spcPct val="107000"/>
                        </a:lnSpc>
                        <a:spcBef>
                          <a:spcPts val="0"/>
                        </a:spcBef>
                        <a:spcAft>
                          <a:spcPts val="800"/>
                        </a:spcAft>
                      </a:pPr>
                      <a:r>
                        <a:rPr lang="en-IN" sz="1100">
                          <a:effectLst/>
                        </a:rPr>
                        <a:t>ActualElapsedTime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5240" marB="0"/>
                </a:tc>
                <a:tc>
                  <a:txBody>
                    <a:bodyPr/>
                    <a:lstStyle/>
                    <a:p>
                      <a:pPr marL="0" marR="0">
                        <a:lnSpc>
                          <a:spcPct val="107000"/>
                        </a:lnSpc>
                        <a:spcBef>
                          <a:spcPts val="0"/>
                        </a:spcBef>
                        <a:spcAft>
                          <a:spcPts val="800"/>
                        </a:spcAft>
                      </a:pPr>
                      <a:r>
                        <a:rPr lang="en-IN" sz="1100" dirty="0">
                          <a:effectLst/>
                        </a:rPr>
                        <a:t>in minutes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5240" marB="0"/>
                </a:tc>
                <a:extLst>
                  <a:ext uri="{0D108BD9-81ED-4DB2-BD59-A6C34878D82A}">
                    <a16:rowId xmlns:a16="http://schemas.microsoft.com/office/drawing/2014/main" val="847496823"/>
                  </a:ext>
                </a:extLst>
              </a:tr>
              <a:tr h="227519">
                <a:tc>
                  <a:txBody>
                    <a:bodyPr/>
                    <a:lstStyle/>
                    <a:p>
                      <a:pPr marL="0" marR="0">
                        <a:lnSpc>
                          <a:spcPct val="107000"/>
                        </a:lnSpc>
                        <a:spcBef>
                          <a:spcPts val="0"/>
                        </a:spcBef>
                        <a:spcAft>
                          <a:spcPts val="800"/>
                        </a:spcAft>
                      </a:pPr>
                      <a:r>
                        <a:rPr lang="en-IN" sz="1100">
                          <a:effectLst/>
                        </a:rPr>
                        <a:t>CRSElapsedTime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5240" marB="0"/>
                </a:tc>
                <a:tc>
                  <a:txBody>
                    <a:bodyPr/>
                    <a:lstStyle/>
                    <a:p>
                      <a:pPr marL="0" marR="0">
                        <a:lnSpc>
                          <a:spcPct val="107000"/>
                        </a:lnSpc>
                        <a:spcBef>
                          <a:spcPts val="0"/>
                        </a:spcBef>
                        <a:spcAft>
                          <a:spcPts val="800"/>
                        </a:spcAft>
                      </a:pPr>
                      <a:r>
                        <a:rPr lang="en-IN" sz="1100" dirty="0">
                          <a:effectLst/>
                        </a:rPr>
                        <a:t>in minutes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15240" marB="0"/>
                </a:tc>
                <a:extLst>
                  <a:ext uri="{0D108BD9-81ED-4DB2-BD59-A6C34878D82A}">
                    <a16:rowId xmlns:a16="http://schemas.microsoft.com/office/drawing/2014/main" val="89908044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96038434"/>
              </p:ext>
            </p:extLst>
          </p:nvPr>
        </p:nvGraphicFramePr>
        <p:xfrm>
          <a:off x="6519333" y="2246929"/>
          <a:ext cx="4415789" cy="3207703"/>
        </p:xfrm>
        <a:graphic>
          <a:graphicData uri="http://schemas.openxmlformats.org/drawingml/2006/table">
            <a:tbl>
              <a:tblPr firstRow="1" bandRow="1">
                <a:tableStyleId>{5C22544A-7EE6-4342-B048-85BDC9FD1C3A}</a:tableStyleId>
              </a:tblPr>
              <a:tblGrid>
                <a:gridCol w="1864978">
                  <a:extLst>
                    <a:ext uri="{9D8B030D-6E8A-4147-A177-3AD203B41FA5}">
                      <a16:colId xmlns:a16="http://schemas.microsoft.com/office/drawing/2014/main" val="679244811"/>
                    </a:ext>
                  </a:extLst>
                </a:gridCol>
                <a:gridCol w="2550811">
                  <a:extLst>
                    <a:ext uri="{9D8B030D-6E8A-4147-A177-3AD203B41FA5}">
                      <a16:colId xmlns:a16="http://schemas.microsoft.com/office/drawing/2014/main" val="3693170921"/>
                    </a:ext>
                  </a:extLst>
                </a:gridCol>
              </a:tblGrid>
              <a:tr h="171796">
                <a:tc>
                  <a:txBody>
                    <a:bodyPr/>
                    <a:lstStyle/>
                    <a:p>
                      <a:pPr marL="0" marR="0">
                        <a:lnSpc>
                          <a:spcPct val="107000"/>
                        </a:lnSpc>
                        <a:spcBef>
                          <a:spcPts val="0"/>
                        </a:spcBef>
                        <a:spcAft>
                          <a:spcPts val="600"/>
                        </a:spcAft>
                      </a:pPr>
                      <a:r>
                        <a:rPr lang="en-IN" sz="1100" dirty="0" err="1">
                          <a:effectLst/>
                        </a:rPr>
                        <a:t>ArrDelay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29845" marB="0"/>
                </a:tc>
                <a:tc>
                  <a:txBody>
                    <a:bodyPr/>
                    <a:lstStyle/>
                    <a:p>
                      <a:pPr marL="0" marR="0">
                        <a:lnSpc>
                          <a:spcPct val="107000"/>
                        </a:lnSpc>
                        <a:spcBef>
                          <a:spcPts val="0"/>
                        </a:spcBef>
                        <a:spcAft>
                          <a:spcPts val="600"/>
                        </a:spcAft>
                      </a:pPr>
                      <a:r>
                        <a:rPr lang="en-IN" sz="1100" dirty="0">
                          <a:effectLst/>
                        </a:rPr>
                        <a:t>arrival delay, in minutes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29845" marB="0"/>
                </a:tc>
                <a:extLst>
                  <a:ext uri="{0D108BD9-81ED-4DB2-BD59-A6C34878D82A}">
                    <a16:rowId xmlns:a16="http://schemas.microsoft.com/office/drawing/2014/main" val="2773286023"/>
                  </a:ext>
                </a:extLst>
              </a:tr>
              <a:tr h="171796">
                <a:tc>
                  <a:txBody>
                    <a:bodyPr/>
                    <a:lstStyle/>
                    <a:p>
                      <a:pPr marL="0" marR="0">
                        <a:lnSpc>
                          <a:spcPct val="107000"/>
                        </a:lnSpc>
                        <a:spcBef>
                          <a:spcPts val="0"/>
                        </a:spcBef>
                        <a:spcAft>
                          <a:spcPts val="600"/>
                        </a:spcAft>
                      </a:pPr>
                      <a:r>
                        <a:rPr lang="en-IN" sz="1100">
                          <a:effectLst/>
                        </a:rPr>
                        <a:t>DepDelay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29845" marB="0"/>
                </a:tc>
                <a:tc>
                  <a:txBody>
                    <a:bodyPr/>
                    <a:lstStyle/>
                    <a:p>
                      <a:pPr marL="0" marR="0">
                        <a:lnSpc>
                          <a:spcPct val="107000"/>
                        </a:lnSpc>
                        <a:spcBef>
                          <a:spcPts val="0"/>
                        </a:spcBef>
                        <a:spcAft>
                          <a:spcPts val="600"/>
                        </a:spcAft>
                      </a:pPr>
                      <a:r>
                        <a:rPr lang="en-IN" sz="1100">
                          <a:effectLst/>
                        </a:rPr>
                        <a:t>departure delay, in minutes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29845" marB="0"/>
                </a:tc>
                <a:extLst>
                  <a:ext uri="{0D108BD9-81ED-4DB2-BD59-A6C34878D82A}">
                    <a16:rowId xmlns:a16="http://schemas.microsoft.com/office/drawing/2014/main" val="3541558283"/>
                  </a:ext>
                </a:extLst>
              </a:tr>
              <a:tr h="171796">
                <a:tc>
                  <a:txBody>
                    <a:bodyPr/>
                    <a:lstStyle/>
                    <a:p>
                      <a:pPr marL="0" marR="0">
                        <a:lnSpc>
                          <a:spcPct val="107000"/>
                        </a:lnSpc>
                        <a:spcBef>
                          <a:spcPts val="0"/>
                        </a:spcBef>
                        <a:spcAft>
                          <a:spcPts val="600"/>
                        </a:spcAft>
                      </a:pPr>
                      <a:r>
                        <a:rPr lang="en-IN" sz="1100">
                          <a:effectLst/>
                        </a:rPr>
                        <a:t>Origin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29845" marB="0"/>
                </a:tc>
                <a:tc>
                  <a:txBody>
                    <a:bodyPr/>
                    <a:lstStyle/>
                    <a:p>
                      <a:pPr marL="0" marR="0">
                        <a:lnSpc>
                          <a:spcPct val="107000"/>
                        </a:lnSpc>
                        <a:spcBef>
                          <a:spcPts val="0"/>
                        </a:spcBef>
                        <a:spcAft>
                          <a:spcPts val="600"/>
                        </a:spcAft>
                      </a:pPr>
                      <a:r>
                        <a:rPr lang="en-IN" sz="1100">
                          <a:effectLst/>
                        </a:rPr>
                        <a:t>origin </a:t>
                      </a:r>
                      <a:r>
                        <a:rPr lang="en-IN" sz="1100" u="sng">
                          <a:effectLst/>
                          <a:hlinkClick r:id="rId2"/>
                        </a:rPr>
                        <a:t>IATA airport</a:t>
                      </a:r>
                      <a:r>
                        <a:rPr lang="en-US" sz="1100" u="sng">
                          <a:effectLst/>
                          <a:hlinkClick r:id="rId2"/>
                        </a:rPr>
                        <a:t> </a:t>
                      </a:r>
                      <a:r>
                        <a:rPr lang="en-IN" sz="1100" u="sng">
                          <a:effectLst/>
                          <a:hlinkClick r:id="rId2"/>
                        </a:rPr>
                        <a:t>code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29845" marB="0"/>
                </a:tc>
                <a:extLst>
                  <a:ext uri="{0D108BD9-81ED-4DB2-BD59-A6C34878D82A}">
                    <a16:rowId xmlns:a16="http://schemas.microsoft.com/office/drawing/2014/main" val="3363922635"/>
                  </a:ext>
                </a:extLst>
              </a:tr>
              <a:tr h="171796">
                <a:tc>
                  <a:txBody>
                    <a:bodyPr/>
                    <a:lstStyle/>
                    <a:p>
                      <a:pPr marL="0" marR="0">
                        <a:lnSpc>
                          <a:spcPct val="107000"/>
                        </a:lnSpc>
                        <a:spcBef>
                          <a:spcPts val="0"/>
                        </a:spcBef>
                        <a:spcAft>
                          <a:spcPts val="600"/>
                        </a:spcAft>
                      </a:pPr>
                      <a:r>
                        <a:rPr lang="en-IN" sz="1100">
                          <a:effectLst/>
                        </a:rPr>
                        <a:t>Dest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29845" marB="0"/>
                </a:tc>
                <a:tc>
                  <a:txBody>
                    <a:bodyPr/>
                    <a:lstStyle/>
                    <a:p>
                      <a:pPr marL="0" marR="0">
                        <a:lnSpc>
                          <a:spcPct val="107000"/>
                        </a:lnSpc>
                        <a:spcBef>
                          <a:spcPts val="0"/>
                        </a:spcBef>
                        <a:spcAft>
                          <a:spcPts val="600"/>
                        </a:spcAft>
                      </a:pPr>
                      <a:r>
                        <a:rPr lang="en-IN" sz="1100">
                          <a:effectLst/>
                        </a:rPr>
                        <a:t>destination </a:t>
                      </a:r>
                      <a:r>
                        <a:rPr lang="en-IN" sz="1100" u="sng">
                          <a:effectLst/>
                          <a:hlinkClick r:id="rId2"/>
                        </a:rPr>
                        <a:t>IATA airport code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29845" marB="0"/>
                </a:tc>
                <a:extLst>
                  <a:ext uri="{0D108BD9-81ED-4DB2-BD59-A6C34878D82A}">
                    <a16:rowId xmlns:a16="http://schemas.microsoft.com/office/drawing/2014/main" val="3645102112"/>
                  </a:ext>
                </a:extLst>
              </a:tr>
              <a:tr h="171796">
                <a:tc>
                  <a:txBody>
                    <a:bodyPr/>
                    <a:lstStyle/>
                    <a:p>
                      <a:pPr marL="0" marR="0">
                        <a:lnSpc>
                          <a:spcPct val="107000"/>
                        </a:lnSpc>
                        <a:spcBef>
                          <a:spcPts val="0"/>
                        </a:spcBef>
                        <a:spcAft>
                          <a:spcPts val="600"/>
                        </a:spcAft>
                      </a:pPr>
                      <a:r>
                        <a:rPr lang="en-IN" sz="1100">
                          <a:effectLst/>
                        </a:rPr>
                        <a:t>Distance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29845" marB="0"/>
                </a:tc>
                <a:tc>
                  <a:txBody>
                    <a:bodyPr/>
                    <a:lstStyle/>
                    <a:p>
                      <a:pPr marL="0" marR="0">
                        <a:lnSpc>
                          <a:spcPct val="107000"/>
                        </a:lnSpc>
                        <a:spcBef>
                          <a:spcPts val="0"/>
                        </a:spcBef>
                        <a:spcAft>
                          <a:spcPts val="600"/>
                        </a:spcAft>
                      </a:pPr>
                      <a:r>
                        <a:rPr lang="en-IN" sz="1100">
                          <a:effectLst/>
                        </a:rPr>
                        <a:t>in miles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29845" marB="0"/>
                </a:tc>
                <a:extLst>
                  <a:ext uri="{0D108BD9-81ED-4DB2-BD59-A6C34878D82A}">
                    <a16:rowId xmlns:a16="http://schemas.microsoft.com/office/drawing/2014/main" val="3930687877"/>
                  </a:ext>
                </a:extLst>
              </a:tr>
              <a:tr h="172338">
                <a:tc>
                  <a:txBody>
                    <a:bodyPr/>
                    <a:lstStyle/>
                    <a:p>
                      <a:pPr marL="0" marR="0">
                        <a:lnSpc>
                          <a:spcPct val="107000"/>
                        </a:lnSpc>
                        <a:spcBef>
                          <a:spcPts val="0"/>
                        </a:spcBef>
                        <a:spcAft>
                          <a:spcPts val="600"/>
                        </a:spcAft>
                      </a:pPr>
                      <a:r>
                        <a:rPr lang="en-IN" sz="1100">
                          <a:effectLst/>
                        </a:rPr>
                        <a:t>TaxiIn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30480" marB="0"/>
                </a:tc>
                <a:tc>
                  <a:txBody>
                    <a:bodyPr/>
                    <a:lstStyle/>
                    <a:p>
                      <a:pPr marL="0" marR="0">
                        <a:lnSpc>
                          <a:spcPct val="107000"/>
                        </a:lnSpc>
                        <a:spcBef>
                          <a:spcPts val="0"/>
                        </a:spcBef>
                        <a:spcAft>
                          <a:spcPts val="600"/>
                        </a:spcAft>
                      </a:pPr>
                      <a:r>
                        <a:rPr lang="en-IN" sz="1100">
                          <a:effectLst/>
                        </a:rPr>
                        <a:t>taxi in time, in minutes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30480" marB="0"/>
                </a:tc>
                <a:extLst>
                  <a:ext uri="{0D108BD9-81ED-4DB2-BD59-A6C34878D82A}">
                    <a16:rowId xmlns:a16="http://schemas.microsoft.com/office/drawing/2014/main" val="883516970"/>
                  </a:ext>
                </a:extLst>
              </a:tr>
              <a:tr h="172338">
                <a:tc>
                  <a:txBody>
                    <a:bodyPr/>
                    <a:lstStyle/>
                    <a:p>
                      <a:pPr marL="0" marR="0">
                        <a:lnSpc>
                          <a:spcPct val="107000"/>
                        </a:lnSpc>
                        <a:spcBef>
                          <a:spcPts val="0"/>
                        </a:spcBef>
                        <a:spcAft>
                          <a:spcPts val="600"/>
                        </a:spcAft>
                      </a:pPr>
                      <a:r>
                        <a:rPr lang="en-IN" sz="1100" dirty="0" err="1">
                          <a:effectLst/>
                        </a:rPr>
                        <a:t>TaxiOut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30480" marB="0"/>
                </a:tc>
                <a:tc>
                  <a:txBody>
                    <a:bodyPr/>
                    <a:lstStyle/>
                    <a:p>
                      <a:pPr marL="0" marR="0">
                        <a:lnSpc>
                          <a:spcPct val="107000"/>
                        </a:lnSpc>
                        <a:spcBef>
                          <a:spcPts val="0"/>
                        </a:spcBef>
                        <a:spcAft>
                          <a:spcPts val="600"/>
                        </a:spcAft>
                      </a:pPr>
                      <a:r>
                        <a:rPr lang="en-IN" sz="1100">
                          <a:effectLst/>
                        </a:rPr>
                        <a:t>taxi out time in minutes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30480" marB="0"/>
                </a:tc>
                <a:extLst>
                  <a:ext uri="{0D108BD9-81ED-4DB2-BD59-A6C34878D82A}">
                    <a16:rowId xmlns:a16="http://schemas.microsoft.com/office/drawing/2014/main" val="564471533"/>
                  </a:ext>
                </a:extLst>
              </a:tr>
              <a:tr h="172338">
                <a:tc>
                  <a:txBody>
                    <a:bodyPr/>
                    <a:lstStyle/>
                    <a:p>
                      <a:pPr marL="0" marR="0">
                        <a:lnSpc>
                          <a:spcPct val="107000"/>
                        </a:lnSpc>
                        <a:spcBef>
                          <a:spcPts val="0"/>
                        </a:spcBef>
                        <a:spcAft>
                          <a:spcPts val="600"/>
                        </a:spcAft>
                      </a:pPr>
                      <a:r>
                        <a:rPr lang="en-IN" sz="1100">
                          <a:effectLst/>
                        </a:rPr>
                        <a:t>Cancelled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30480" marB="0"/>
                </a:tc>
                <a:tc>
                  <a:txBody>
                    <a:bodyPr/>
                    <a:lstStyle/>
                    <a:p>
                      <a:pPr marL="0" marR="0">
                        <a:lnSpc>
                          <a:spcPct val="107000"/>
                        </a:lnSpc>
                        <a:spcBef>
                          <a:spcPts val="0"/>
                        </a:spcBef>
                        <a:spcAft>
                          <a:spcPts val="600"/>
                        </a:spcAft>
                      </a:pPr>
                      <a:r>
                        <a:rPr lang="en-IN" sz="1100">
                          <a:effectLst/>
                        </a:rPr>
                        <a:t>was the flight cancelled?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30480" marB="0"/>
                </a:tc>
                <a:extLst>
                  <a:ext uri="{0D108BD9-81ED-4DB2-BD59-A6C34878D82A}">
                    <a16:rowId xmlns:a16="http://schemas.microsoft.com/office/drawing/2014/main" val="4082921679"/>
                  </a:ext>
                </a:extLst>
              </a:tr>
              <a:tr h="325438">
                <a:tc>
                  <a:txBody>
                    <a:bodyPr/>
                    <a:lstStyle/>
                    <a:p>
                      <a:pPr marL="0" marR="0">
                        <a:lnSpc>
                          <a:spcPct val="107000"/>
                        </a:lnSpc>
                        <a:spcBef>
                          <a:spcPts val="0"/>
                        </a:spcBef>
                        <a:spcAft>
                          <a:spcPts val="600"/>
                        </a:spcAft>
                      </a:pPr>
                      <a:r>
                        <a:rPr lang="en-IN" sz="1100">
                          <a:effectLst/>
                        </a:rPr>
                        <a:t>CancellationCode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30480" marB="0"/>
                </a:tc>
                <a:tc>
                  <a:txBody>
                    <a:bodyPr/>
                    <a:lstStyle/>
                    <a:p>
                      <a:pPr marL="0" marR="0">
                        <a:lnSpc>
                          <a:spcPct val="107000"/>
                        </a:lnSpc>
                        <a:spcBef>
                          <a:spcPts val="0"/>
                        </a:spcBef>
                        <a:spcAft>
                          <a:spcPts val="600"/>
                        </a:spcAft>
                      </a:pPr>
                      <a:r>
                        <a:rPr lang="en-IN" sz="1100">
                          <a:effectLst/>
                        </a:rPr>
                        <a:t>reason for cancellation (A = carrier, B = weather, C = NAS, D = security)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30480" marB="0"/>
                </a:tc>
                <a:extLst>
                  <a:ext uri="{0D108BD9-81ED-4DB2-BD59-A6C34878D82A}">
                    <a16:rowId xmlns:a16="http://schemas.microsoft.com/office/drawing/2014/main" val="1260535509"/>
                  </a:ext>
                </a:extLst>
              </a:tr>
              <a:tr h="172338">
                <a:tc>
                  <a:txBody>
                    <a:bodyPr/>
                    <a:lstStyle/>
                    <a:p>
                      <a:pPr marL="0" marR="0">
                        <a:lnSpc>
                          <a:spcPct val="107000"/>
                        </a:lnSpc>
                        <a:spcBef>
                          <a:spcPts val="0"/>
                        </a:spcBef>
                        <a:spcAft>
                          <a:spcPts val="600"/>
                        </a:spcAft>
                      </a:pPr>
                      <a:r>
                        <a:rPr lang="en-IN" sz="1100">
                          <a:effectLst/>
                        </a:rPr>
                        <a:t>Diverted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30480" marB="0"/>
                </a:tc>
                <a:tc>
                  <a:txBody>
                    <a:bodyPr/>
                    <a:lstStyle/>
                    <a:p>
                      <a:pPr marL="0" marR="0">
                        <a:lnSpc>
                          <a:spcPct val="107000"/>
                        </a:lnSpc>
                        <a:spcBef>
                          <a:spcPts val="0"/>
                        </a:spcBef>
                        <a:spcAft>
                          <a:spcPts val="600"/>
                        </a:spcAft>
                      </a:pPr>
                      <a:r>
                        <a:rPr lang="en-IN" sz="1100">
                          <a:effectLst/>
                        </a:rPr>
                        <a:t>1 = yes, 0 = no</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30480" marB="0"/>
                </a:tc>
                <a:extLst>
                  <a:ext uri="{0D108BD9-81ED-4DB2-BD59-A6C34878D82A}">
                    <a16:rowId xmlns:a16="http://schemas.microsoft.com/office/drawing/2014/main" val="827577515"/>
                  </a:ext>
                </a:extLst>
              </a:tr>
              <a:tr h="172338">
                <a:tc>
                  <a:txBody>
                    <a:bodyPr/>
                    <a:lstStyle/>
                    <a:p>
                      <a:pPr marL="0" marR="0">
                        <a:lnSpc>
                          <a:spcPct val="107000"/>
                        </a:lnSpc>
                        <a:spcBef>
                          <a:spcPts val="0"/>
                        </a:spcBef>
                        <a:spcAft>
                          <a:spcPts val="600"/>
                        </a:spcAft>
                      </a:pPr>
                      <a:r>
                        <a:rPr lang="en-IN" sz="1100">
                          <a:effectLst/>
                        </a:rPr>
                        <a:t>CarrierDelay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30480" marB="0"/>
                </a:tc>
                <a:tc>
                  <a:txBody>
                    <a:bodyPr/>
                    <a:lstStyle/>
                    <a:p>
                      <a:pPr marL="0" marR="0">
                        <a:lnSpc>
                          <a:spcPct val="107000"/>
                        </a:lnSpc>
                        <a:spcBef>
                          <a:spcPts val="0"/>
                        </a:spcBef>
                        <a:spcAft>
                          <a:spcPts val="600"/>
                        </a:spcAft>
                      </a:pPr>
                      <a:r>
                        <a:rPr lang="en-IN" sz="1100">
                          <a:effectLst/>
                        </a:rPr>
                        <a:t>in minutes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30480" marB="0"/>
                </a:tc>
                <a:extLst>
                  <a:ext uri="{0D108BD9-81ED-4DB2-BD59-A6C34878D82A}">
                    <a16:rowId xmlns:a16="http://schemas.microsoft.com/office/drawing/2014/main" val="3051269982"/>
                  </a:ext>
                </a:extLst>
              </a:tr>
              <a:tr h="172880">
                <a:tc>
                  <a:txBody>
                    <a:bodyPr/>
                    <a:lstStyle/>
                    <a:p>
                      <a:pPr marL="0" marR="0">
                        <a:lnSpc>
                          <a:spcPct val="107000"/>
                        </a:lnSpc>
                        <a:spcBef>
                          <a:spcPts val="0"/>
                        </a:spcBef>
                        <a:spcAft>
                          <a:spcPts val="600"/>
                        </a:spcAft>
                      </a:pPr>
                      <a:r>
                        <a:rPr lang="en-IN" sz="1100">
                          <a:effectLst/>
                        </a:rPr>
                        <a:t>WeatherDelay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31115" marB="0"/>
                </a:tc>
                <a:tc>
                  <a:txBody>
                    <a:bodyPr/>
                    <a:lstStyle/>
                    <a:p>
                      <a:pPr marL="0" marR="0">
                        <a:lnSpc>
                          <a:spcPct val="107000"/>
                        </a:lnSpc>
                        <a:spcBef>
                          <a:spcPts val="0"/>
                        </a:spcBef>
                        <a:spcAft>
                          <a:spcPts val="600"/>
                        </a:spcAft>
                      </a:pPr>
                      <a:r>
                        <a:rPr lang="en-IN" sz="1100">
                          <a:effectLst/>
                        </a:rPr>
                        <a:t>in minutes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31115" marB="0"/>
                </a:tc>
                <a:extLst>
                  <a:ext uri="{0D108BD9-81ED-4DB2-BD59-A6C34878D82A}">
                    <a16:rowId xmlns:a16="http://schemas.microsoft.com/office/drawing/2014/main" val="1385879086"/>
                  </a:ext>
                </a:extLst>
              </a:tr>
              <a:tr h="172880">
                <a:tc>
                  <a:txBody>
                    <a:bodyPr/>
                    <a:lstStyle/>
                    <a:p>
                      <a:pPr marL="0" marR="0">
                        <a:lnSpc>
                          <a:spcPct val="107000"/>
                        </a:lnSpc>
                        <a:spcBef>
                          <a:spcPts val="0"/>
                        </a:spcBef>
                        <a:spcAft>
                          <a:spcPts val="600"/>
                        </a:spcAft>
                      </a:pPr>
                      <a:r>
                        <a:rPr lang="en-IN" sz="1100">
                          <a:effectLst/>
                        </a:rPr>
                        <a:t>NASDelay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31115" marB="0"/>
                </a:tc>
                <a:tc>
                  <a:txBody>
                    <a:bodyPr/>
                    <a:lstStyle/>
                    <a:p>
                      <a:pPr marL="0" marR="0">
                        <a:lnSpc>
                          <a:spcPct val="107000"/>
                        </a:lnSpc>
                        <a:spcBef>
                          <a:spcPts val="0"/>
                        </a:spcBef>
                        <a:spcAft>
                          <a:spcPts val="600"/>
                        </a:spcAft>
                      </a:pPr>
                      <a:r>
                        <a:rPr lang="en-IN" sz="1100">
                          <a:effectLst/>
                        </a:rPr>
                        <a:t>in minutes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31115" marB="0"/>
                </a:tc>
                <a:extLst>
                  <a:ext uri="{0D108BD9-81ED-4DB2-BD59-A6C34878D82A}">
                    <a16:rowId xmlns:a16="http://schemas.microsoft.com/office/drawing/2014/main" val="3542127937"/>
                  </a:ext>
                </a:extLst>
              </a:tr>
              <a:tr h="172880">
                <a:tc>
                  <a:txBody>
                    <a:bodyPr/>
                    <a:lstStyle/>
                    <a:p>
                      <a:pPr marL="0" marR="0">
                        <a:lnSpc>
                          <a:spcPct val="107000"/>
                        </a:lnSpc>
                        <a:spcBef>
                          <a:spcPts val="0"/>
                        </a:spcBef>
                        <a:spcAft>
                          <a:spcPts val="600"/>
                        </a:spcAft>
                      </a:pPr>
                      <a:r>
                        <a:rPr lang="en-IN" sz="1100">
                          <a:effectLst/>
                        </a:rPr>
                        <a:t>SecurityDelay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31115" marB="0"/>
                </a:tc>
                <a:tc>
                  <a:txBody>
                    <a:bodyPr/>
                    <a:lstStyle/>
                    <a:p>
                      <a:pPr marL="0" marR="0">
                        <a:lnSpc>
                          <a:spcPct val="107000"/>
                        </a:lnSpc>
                        <a:spcBef>
                          <a:spcPts val="0"/>
                        </a:spcBef>
                        <a:spcAft>
                          <a:spcPts val="600"/>
                        </a:spcAft>
                      </a:pPr>
                      <a:r>
                        <a:rPr lang="en-IN" sz="1100">
                          <a:effectLst/>
                        </a:rPr>
                        <a:t>in minutes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31115" marB="0"/>
                </a:tc>
                <a:extLst>
                  <a:ext uri="{0D108BD9-81ED-4DB2-BD59-A6C34878D82A}">
                    <a16:rowId xmlns:a16="http://schemas.microsoft.com/office/drawing/2014/main" val="3919984113"/>
                  </a:ext>
                </a:extLst>
              </a:tr>
              <a:tr h="172880">
                <a:tc>
                  <a:txBody>
                    <a:bodyPr/>
                    <a:lstStyle/>
                    <a:p>
                      <a:pPr marL="0" marR="0">
                        <a:lnSpc>
                          <a:spcPct val="107000"/>
                        </a:lnSpc>
                        <a:spcBef>
                          <a:spcPts val="0"/>
                        </a:spcBef>
                        <a:spcAft>
                          <a:spcPts val="600"/>
                        </a:spcAft>
                      </a:pPr>
                      <a:r>
                        <a:rPr lang="en-IN" sz="1100">
                          <a:effectLst/>
                        </a:rPr>
                        <a:t>LateAircraftDelay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31115" marB="0"/>
                </a:tc>
                <a:tc>
                  <a:txBody>
                    <a:bodyPr/>
                    <a:lstStyle/>
                    <a:p>
                      <a:pPr marL="0" marR="0">
                        <a:lnSpc>
                          <a:spcPct val="107000"/>
                        </a:lnSpc>
                        <a:spcBef>
                          <a:spcPts val="0"/>
                        </a:spcBef>
                        <a:spcAft>
                          <a:spcPts val="600"/>
                        </a:spcAft>
                      </a:pPr>
                      <a:r>
                        <a:rPr lang="en-IN" sz="1100" dirty="0">
                          <a:effectLst/>
                        </a:rPr>
                        <a:t>in minutes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31115" marB="0"/>
                </a:tc>
                <a:extLst>
                  <a:ext uri="{0D108BD9-81ED-4DB2-BD59-A6C34878D82A}">
                    <a16:rowId xmlns:a16="http://schemas.microsoft.com/office/drawing/2014/main" val="2674679814"/>
                  </a:ext>
                </a:extLst>
              </a:tr>
            </a:tbl>
          </a:graphicData>
        </a:graphic>
      </p:graphicFrame>
      <p:sp>
        <p:nvSpPr>
          <p:cNvPr id="6" name="Rectangle 1"/>
          <p:cNvSpPr>
            <a:spLocks noChangeArrowheads="1"/>
          </p:cNvSpPr>
          <p:nvPr/>
        </p:nvSpPr>
        <p:spPr bwMode="auto">
          <a:xfrm>
            <a:off x="3000375" y="2338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56121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4.Tasks to perform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5000" lnSpcReduction="20000"/>
          </a:bodyPr>
          <a:lstStyle/>
          <a:p>
            <a:pPr lvl="0" algn="just"/>
            <a:r>
              <a:rPr lang="en-IN" dirty="0">
                <a:latin typeface="Times New Roman" panose="02020603050405020304" pitchFamily="18" charset="0"/>
                <a:cs typeface="Times New Roman" panose="02020603050405020304" pitchFamily="18" charset="0"/>
              </a:rPr>
              <a:t>Find the most Frequent tailnumber which is getting in destination by maximum</a:t>
            </a:r>
            <a:r>
              <a:rPr lang="en-I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0" algn="just"/>
            <a:r>
              <a:rPr lang="en-IN" dirty="0" smtClean="0">
                <a:latin typeface="Times New Roman" panose="02020603050405020304" pitchFamily="18" charset="0"/>
                <a:cs typeface="Times New Roman" panose="02020603050405020304" pitchFamily="18" charset="0"/>
              </a:rPr>
              <a:t>Find </a:t>
            </a:r>
            <a:r>
              <a:rPr lang="en-IN" dirty="0">
                <a:latin typeface="Times New Roman" panose="02020603050405020304" pitchFamily="18" charset="0"/>
                <a:cs typeface="Times New Roman" panose="02020603050405020304" pitchFamily="18" charset="0"/>
              </a:rPr>
              <a:t>out the cancelled flight details for the last quarter.</a:t>
            </a:r>
            <a:endParaRPr lang="en-US" dirty="0">
              <a:latin typeface="Times New Roman" panose="02020603050405020304" pitchFamily="18" charset="0"/>
              <a:cs typeface="Times New Roman" panose="02020603050405020304" pitchFamily="18" charset="0"/>
            </a:endParaRPr>
          </a:p>
          <a:p>
            <a:pPr lvl="0" algn="just"/>
            <a:r>
              <a:rPr lang="en-IN" dirty="0">
                <a:latin typeface="Times New Roman" panose="02020603050405020304" pitchFamily="18" charset="0"/>
                <a:cs typeface="Times New Roman" panose="02020603050405020304" pitchFamily="18" charset="0"/>
              </a:rPr>
              <a:t>Find out the average weather delays for a particular flight per month.</a:t>
            </a:r>
            <a:endParaRPr lang="en-US" dirty="0">
              <a:latin typeface="Times New Roman" panose="02020603050405020304" pitchFamily="18" charset="0"/>
              <a:cs typeface="Times New Roman" panose="02020603050405020304" pitchFamily="18" charset="0"/>
            </a:endParaRPr>
          </a:p>
          <a:p>
            <a:pPr lvl="0" algn="just"/>
            <a:r>
              <a:rPr lang="en-IN" dirty="0" smtClean="0">
                <a:latin typeface="Times New Roman" panose="02020603050405020304" pitchFamily="18" charset="0"/>
                <a:cs typeface="Times New Roman" panose="02020603050405020304" pitchFamily="18" charset="0"/>
              </a:rPr>
              <a:t>Monthwise </a:t>
            </a:r>
            <a:r>
              <a:rPr lang="en-IN" dirty="0">
                <a:latin typeface="Times New Roman" panose="02020603050405020304" pitchFamily="18" charset="0"/>
                <a:cs typeface="Times New Roman" panose="02020603050405020304" pitchFamily="18" charset="0"/>
              </a:rPr>
              <a:t>total distance travelled by each flight number</a:t>
            </a:r>
            <a:endParaRPr lang="en-US" dirty="0">
              <a:latin typeface="Times New Roman" panose="02020603050405020304" pitchFamily="18" charset="0"/>
              <a:cs typeface="Times New Roman" panose="02020603050405020304" pitchFamily="18" charset="0"/>
            </a:endParaRPr>
          </a:p>
          <a:p>
            <a:pPr lvl="0" algn="just"/>
            <a:r>
              <a:rPr lang="en-IN" dirty="0">
                <a:latin typeface="Times New Roman" panose="02020603050405020304" pitchFamily="18" charset="0"/>
                <a:cs typeface="Times New Roman" panose="02020603050405020304" pitchFamily="18" charset="0"/>
              </a:rPr>
              <a:t>Month wise how many get diverted (origin to destination)</a:t>
            </a:r>
            <a:endParaRPr lang="en-US" dirty="0">
              <a:latin typeface="Times New Roman" panose="02020603050405020304" pitchFamily="18" charset="0"/>
              <a:cs typeface="Times New Roman" panose="02020603050405020304" pitchFamily="18" charset="0"/>
            </a:endParaRPr>
          </a:p>
          <a:p>
            <a:pPr lvl="0" algn="just"/>
            <a:r>
              <a:rPr lang="en-IN" dirty="0">
                <a:latin typeface="Times New Roman" panose="02020603050405020304" pitchFamily="18" charset="0"/>
                <a:cs typeface="Times New Roman" panose="02020603050405020304" pitchFamily="18" charset="0"/>
              </a:rPr>
              <a:t>Week and monthwise num of trips in all the flights.</a:t>
            </a:r>
            <a:endParaRPr lang="en-US" dirty="0">
              <a:latin typeface="Times New Roman" panose="02020603050405020304" pitchFamily="18" charset="0"/>
              <a:cs typeface="Times New Roman" panose="02020603050405020304" pitchFamily="18" charset="0"/>
            </a:endParaRPr>
          </a:p>
          <a:p>
            <a:pPr lvl="0" algn="just"/>
            <a:r>
              <a:rPr lang="en-IN" dirty="0">
                <a:latin typeface="Times New Roman" panose="02020603050405020304" pitchFamily="18" charset="0"/>
                <a:cs typeface="Times New Roman" panose="02020603050405020304" pitchFamily="18" charset="0"/>
              </a:rPr>
              <a:t>Which flights covered maximum origin and destination by month wise</a:t>
            </a:r>
            <a:endParaRPr lang="en-US" dirty="0">
              <a:latin typeface="Times New Roman" panose="02020603050405020304" pitchFamily="18" charset="0"/>
              <a:cs typeface="Times New Roman" panose="02020603050405020304" pitchFamily="18" charset="0"/>
            </a:endParaRPr>
          </a:p>
          <a:p>
            <a:pPr lvl="0" algn="just"/>
            <a:r>
              <a:rPr lang="en-IN" dirty="0">
                <a:latin typeface="Times New Roman" panose="02020603050405020304" pitchFamily="18" charset="0"/>
                <a:cs typeface="Times New Roman" panose="02020603050405020304" pitchFamily="18" charset="0"/>
              </a:rPr>
              <a:t>Average monthwise arrival delay</a:t>
            </a:r>
            <a:endParaRPr lang="en-US" dirty="0">
              <a:latin typeface="Times New Roman" panose="02020603050405020304" pitchFamily="18" charset="0"/>
              <a:cs typeface="Times New Roman" panose="02020603050405020304" pitchFamily="18" charset="0"/>
            </a:endParaRPr>
          </a:p>
          <a:p>
            <a:pPr lvl="0" algn="just"/>
            <a:r>
              <a:rPr lang="en-IN" dirty="0">
                <a:latin typeface="Times New Roman" panose="02020603050405020304" pitchFamily="18" charset="0"/>
                <a:cs typeface="Times New Roman" panose="02020603050405020304" pitchFamily="18" charset="0"/>
              </a:rPr>
              <a:t>Average month wise departure delays</a:t>
            </a:r>
            <a:endParaRPr lang="en-US" dirty="0">
              <a:latin typeface="Times New Roman" panose="02020603050405020304" pitchFamily="18" charset="0"/>
              <a:cs typeface="Times New Roman" panose="02020603050405020304" pitchFamily="18" charset="0"/>
            </a:endParaRPr>
          </a:p>
          <a:p>
            <a:pPr lvl="0" algn="just"/>
            <a:r>
              <a:rPr lang="en-IN" dirty="0">
                <a:latin typeface="Times New Roman" panose="02020603050405020304" pitchFamily="18" charset="0"/>
                <a:cs typeface="Times New Roman" panose="02020603050405020304" pitchFamily="18" charset="0"/>
              </a:rPr>
              <a:t>Which carrier performs better?</a:t>
            </a:r>
            <a:endParaRPr lang="en-US" dirty="0">
              <a:latin typeface="Times New Roman" panose="02020603050405020304" pitchFamily="18" charset="0"/>
              <a:cs typeface="Times New Roman" panose="02020603050405020304" pitchFamily="18" charset="0"/>
            </a:endParaRPr>
          </a:p>
          <a:p>
            <a:pPr lvl="0" algn="just"/>
            <a:r>
              <a:rPr lang="en-IN" dirty="0">
                <a:latin typeface="Times New Roman" panose="02020603050405020304" pitchFamily="18" charset="0"/>
                <a:cs typeface="Times New Roman" panose="02020603050405020304" pitchFamily="18" charset="0"/>
              </a:rPr>
              <a:t>When is the best day of week/time of year to fly to minimise delays?</a:t>
            </a:r>
            <a:endParaRPr lang="en-US" dirty="0">
              <a:latin typeface="Times New Roman" panose="02020603050405020304" pitchFamily="18" charset="0"/>
              <a:cs typeface="Times New Roman" panose="02020603050405020304" pitchFamily="18" charset="0"/>
            </a:endParaRPr>
          </a:p>
          <a:p>
            <a:pPr lvl="0" algn="just"/>
            <a:r>
              <a:rPr lang="en-IN" dirty="0" smtClean="0">
                <a:latin typeface="Times New Roman" panose="02020603050405020304" pitchFamily="18" charset="0"/>
                <a:cs typeface="Times New Roman" panose="02020603050405020304" pitchFamily="18" charset="0"/>
              </a:rPr>
              <a:t>Can </a:t>
            </a:r>
            <a:r>
              <a:rPr lang="en-IN" dirty="0">
                <a:latin typeface="Times New Roman" panose="02020603050405020304" pitchFamily="18" charset="0"/>
                <a:cs typeface="Times New Roman" panose="02020603050405020304" pitchFamily="18" charset="0"/>
              </a:rPr>
              <a:t>you detect cascading failures as delays in one airport create delays in others? Are there critical links in the system?</a:t>
            </a:r>
            <a:endParaRPr lang="en-US"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Month-wise percentage of cancellation reason</a:t>
            </a:r>
          </a:p>
          <a:p>
            <a:pPr lvl="0" algn="just"/>
            <a:r>
              <a:rPr lang="en-IN" dirty="0">
                <a:latin typeface="Times New Roman" panose="02020603050405020304" pitchFamily="18" charset="0"/>
                <a:cs typeface="Times New Roman" panose="02020603050405020304" pitchFamily="18" charset="0"/>
              </a:rPr>
              <a:t>Do older planes suffer more delays?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8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5.Technologies </a:t>
            </a:r>
            <a:r>
              <a:rPr lang="en-US" dirty="0">
                <a:latin typeface="Times New Roman" panose="02020603050405020304" pitchFamily="18" charset="0"/>
                <a:cs typeface="Times New Roman" panose="02020603050405020304" pitchFamily="18" charset="0"/>
              </a:rPr>
              <a:t>U</a:t>
            </a:r>
            <a:r>
              <a:rPr lang="en-US" dirty="0" smtClean="0">
                <a:latin typeface="Times New Roman" panose="02020603050405020304" pitchFamily="18" charset="0"/>
                <a:cs typeface="Times New Roman" panose="02020603050405020304" pitchFamily="18" charset="0"/>
              </a:rPr>
              <a:t>sed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smtClean="0">
                <a:latin typeface="Times New Roman" panose="02020603050405020304" pitchFamily="18" charset="0"/>
                <a:cs typeface="Times New Roman" panose="02020603050405020304" pitchFamily="18" charset="0"/>
              </a:rPr>
              <a:t>5.1 Amazon S3</a:t>
            </a:r>
          </a:p>
          <a:p>
            <a:pPr algn="just"/>
            <a:r>
              <a:rPr lang="en-US" sz="2900" dirty="0" smtClean="0">
                <a:latin typeface="Times New Roman" panose="02020603050405020304" pitchFamily="18" charset="0"/>
                <a:cs typeface="Times New Roman" panose="02020603050405020304" pitchFamily="18" charset="0"/>
              </a:rPr>
              <a:t>Amazon </a:t>
            </a:r>
            <a:r>
              <a:rPr lang="en-US" sz="2900" dirty="0">
                <a:latin typeface="Times New Roman" panose="02020603050405020304" pitchFamily="18" charset="0"/>
                <a:cs typeface="Times New Roman" panose="02020603050405020304" pitchFamily="18" charset="0"/>
              </a:rPr>
              <a:t>Simple Storage Service (Amazon S3) is storage for the Internet. It is designed to make web-scale computing easier for developers.</a:t>
            </a:r>
          </a:p>
          <a:p>
            <a:pPr algn="just"/>
            <a:r>
              <a:rPr lang="en-US" sz="2900" dirty="0">
                <a:latin typeface="Times New Roman" panose="02020603050405020304" pitchFamily="18" charset="0"/>
                <a:cs typeface="Times New Roman" panose="02020603050405020304" pitchFamily="18" charset="0"/>
              </a:rPr>
              <a:t>Amazon S3 has a simple web services interface that you can use to store and retrieve any amount of data, at any time, from anywhere on the web. It gives any developer access to the same highly scalable, reliable, fast, inexpensive data storage infrastructure that Amazon uses to run its own global network of web sites</a:t>
            </a:r>
            <a:r>
              <a:rPr lang="en-US" sz="29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5.1.1 Advantages</a:t>
            </a:r>
          </a:p>
          <a:p>
            <a:pPr algn="just"/>
            <a:r>
              <a:rPr lang="en-US" dirty="0">
                <a:latin typeface="Times New Roman" panose="02020603050405020304" pitchFamily="18" charset="0"/>
                <a:cs typeface="Times New Roman" panose="02020603050405020304" pitchFamily="18" charset="0"/>
              </a:rPr>
              <a:t>Creating buckets – </a:t>
            </a:r>
            <a:r>
              <a:rPr lang="en-US" dirty="0" smtClean="0">
                <a:latin typeface="Times New Roman" panose="02020603050405020304" pitchFamily="18" charset="0"/>
                <a:cs typeface="Times New Roman" panose="02020603050405020304" pitchFamily="18" charset="0"/>
              </a:rPr>
              <a:t>Buckets </a:t>
            </a:r>
            <a:r>
              <a:rPr lang="en-US" dirty="0">
                <a:latin typeface="Times New Roman" panose="02020603050405020304" pitchFamily="18" charset="0"/>
                <a:cs typeface="Times New Roman" panose="02020603050405020304" pitchFamily="18" charset="0"/>
              </a:rPr>
              <a:t>are the fundamental containers in Amazon S3 for data storage.</a:t>
            </a:r>
          </a:p>
          <a:p>
            <a:pPr algn="just"/>
            <a:r>
              <a:rPr lang="en-US" dirty="0">
                <a:latin typeface="Times New Roman" panose="02020603050405020304" pitchFamily="18" charset="0"/>
                <a:cs typeface="Times New Roman" panose="02020603050405020304" pitchFamily="18" charset="0"/>
              </a:rPr>
              <a:t>Storing data – Store an infinite amount of data in a bucket. Upload as many objects as you like into an Amazon S3 bucket. Each object can contain up to 5 TB of data</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Downloading data – Download your data or enable others to do so</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Permissions – Grant or deny access to others who want to upload or download data into your Amazon S3 bucket. </a:t>
            </a:r>
          </a:p>
        </p:txBody>
      </p:sp>
    </p:spTree>
    <p:extLst>
      <p:ext uri="{BB962C8B-B14F-4D97-AF65-F5344CB8AC3E}">
        <p14:creationId xmlns:p14="http://schemas.microsoft.com/office/powerpoint/2010/main" val="3924245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946" y="1002665"/>
            <a:ext cx="10515600" cy="4351338"/>
          </a:xfrm>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5.2 Spark</a:t>
            </a:r>
          </a:p>
          <a:p>
            <a:pPr marL="0" indent="0" algn="just">
              <a:buNone/>
            </a:pPr>
            <a:r>
              <a:rPr lang="en-US" sz="2000" dirty="0"/>
              <a:t>Apache Spark is a data processing framework that can quickly perform processing tasks on very large data sets, and can also distribute data processing tasks across multiple computers, either on its own or in tandem with other distributed computing tools. These two qualities are key to the worlds of big data and machine learning, which require the marshalling of massive computing power to crunch through large data stores</a:t>
            </a:r>
            <a:r>
              <a:rPr lang="en-US" sz="2000" dirty="0" smtClean="0"/>
              <a:t>.</a:t>
            </a:r>
          </a:p>
          <a:p>
            <a:pPr marL="0" indent="0" algn="just">
              <a:buNone/>
            </a:pPr>
            <a:r>
              <a:rPr lang="en-US" sz="2000" dirty="0" smtClean="0">
                <a:latin typeface="Times New Roman" panose="02020603050405020304" pitchFamily="18" charset="0"/>
                <a:cs typeface="Times New Roman" panose="02020603050405020304" pitchFamily="18" charset="0"/>
              </a:rPr>
              <a:t>5.2.1 </a:t>
            </a:r>
            <a:r>
              <a:rPr lang="en-US" sz="2000" dirty="0"/>
              <a:t>Spark vs. Hadoop: Why use Apache Spark</a:t>
            </a:r>
            <a:r>
              <a:rPr lang="en-US" sz="2000" dirty="0" smtClean="0"/>
              <a:t>?</a:t>
            </a:r>
          </a:p>
          <a:p>
            <a:pPr algn="just"/>
            <a:r>
              <a:rPr lang="en-US" sz="2000" dirty="0">
                <a:latin typeface="Times New Roman" panose="02020603050405020304" pitchFamily="18" charset="0"/>
                <a:cs typeface="Times New Roman" panose="02020603050405020304" pitchFamily="18" charset="0"/>
              </a:rPr>
              <a:t>The first advantage is speed. Spark’s in-memory data engine means that it can perform tasks up to one hundred times faster than MapReduce in certain situations, particularly when compared with multi-stage jobs that require the writing of state back out to disk between stages.</a:t>
            </a:r>
          </a:p>
          <a:p>
            <a:pPr algn="just"/>
            <a:r>
              <a:rPr lang="en-US" sz="2000" dirty="0">
                <a:latin typeface="Times New Roman" panose="02020603050405020304" pitchFamily="18" charset="0"/>
                <a:cs typeface="Times New Roman" panose="02020603050405020304" pitchFamily="18" charset="0"/>
              </a:rPr>
              <a:t>The second advantage is the developer-friendly Spark API. As important as Spark’s speedup is, one could argue that the friendliness of the Spark API is even more important.</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821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399" y="528839"/>
            <a:ext cx="10515600" cy="5813771"/>
          </a:xfrm>
        </p:spPr>
        <p:txBody>
          <a:bodyPr/>
          <a:lstStyle/>
          <a:p>
            <a:pPr marL="0" indent="0">
              <a:buNone/>
            </a:pPr>
            <a:r>
              <a:rPr lang="en-US" sz="2400" dirty="0" smtClean="0">
                <a:latin typeface="Times New Roman" panose="02020603050405020304" pitchFamily="18" charset="0"/>
                <a:cs typeface="Times New Roman" panose="02020603050405020304" pitchFamily="18" charset="0"/>
              </a:rPr>
              <a:t>5.2.2 Architecture</a:t>
            </a:r>
          </a:p>
          <a:p>
            <a:r>
              <a:rPr lang="en-US" sz="2000" dirty="0"/>
              <a:t>At a fundamental level, an Apache Spark application consists of two main components: a </a:t>
            </a:r>
            <a:r>
              <a:rPr lang="en-US" sz="2000" i="1" dirty="0"/>
              <a:t>driver,</a:t>
            </a:r>
            <a:r>
              <a:rPr lang="en-US" sz="2000" dirty="0"/>
              <a:t> which converts the user's code into multiple tasks that can be distributed across worker nodes, and </a:t>
            </a:r>
            <a:r>
              <a:rPr lang="en-US" sz="2000" i="1" dirty="0"/>
              <a:t>executors,</a:t>
            </a:r>
            <a:r>
              <a:rPr lang="en-US" sz="2000" dirty="0"/>
              <a:t> which run on those nodes and execute the tasks assigned to them. Some form of cluster manager </a:t>
            </a:r>
            <a:r>
              <a:rPr lang="en-US" sz="2000" dirty="0" smtClean="0"/>
              <a:t>is </a:t>
            </a:r>
            <a:r>
              <a:rPr lang="en-US" sz="2000" dirty="0"/>
              <a:t>necessary to mediate between the two</a:t>
            </a:r>
            <a:r>
              <a:rPr lang="en-US" sz="2000" dirty="0" smtClean="0"/>
              <a:t>.</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pPr marL="0" indent="0">
              <a:buNone/>
            </a:pPr>
            <a:r>
              <a:rPr lang="en-US" sz="2000" dirty="0" smtClean="0"/>
              <a:t>                                                                             </a:t>
            </a:r>
            <a:r>
              <a:rPr lang="en-US" sz="1600" dirty="0" smtClean="0">
                <a:latin typeface="Times New Roman" panose="02020603050405020304" pitchFamily="18" charset="0"/>
                <a:cs typeface="Times New Roman" panose="02020603050405020304" pitchFamily="18" charset="0"/>
              </a:rPr>
              <a:t>Source:Edureka.co</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1428" y="2487081"/>
            <a:ext cx="5609541" cy="3132322"/>
          </a:xfrm>
          <a:prstGeom prst="rect">
            <a:avLst/>
          </a:prstGeom>
        </p:spPr>
      </p:pic>
    </p:spTree>
    <p:extLst>
      <p:ext uri="{BB962C8B-B14F-4D97-AF65-F5344CB8AC3E}">
        <p14:creationId xmlns:p14="http://schemas.microsoft.com/office/powerpoint/2010/main" val="2314917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8819" y="670156"/>
            <a:ext cx="10515600" cy="5597640"/>
          </a:xfrm>
        </p:spPr>
        <p:txBody>
          <a:bodyPr/>
          <a:lstStyle/>
          <a:p>
            <a:pPr marL="0" indent="0" algn="just">
              <a:buNone/>
            </a:pPr>
            <a:r>
              <a:rPr lang="en-US" sz="2400" dirty="0" smtClean="0">
                <a:latin typeface="Times New Roman" panose="02020603050405020304" pitchFamily="18" charset="0"/>
                <a:cs typeface="Times New Roman" panose="02020603050405020304" pitchFamily="18" charset="0"/>
              </a:rPr>
              <a:t>5.2.3 Components</a:t>
            </a:r>
          </a:p>
          <a:p>
            <a:pPr marL="0" indent="0" algn="just">
              <a:buNone/>
            </a:pPr>
            <a:r>
              <a:rPr lang="en-US" sz="2000" dirty="0">
                <a:latin typeface="Times New Roman" panose="02020603050405020304" pitchFamily="18" charset="0"/>
                <a:cs typeface="Times New Roman" panose="02020603050405020304" pitchFamily="18" charset="0"/>
              </a:rPr>
              <a:t>Spark </a:t>
            </a:r>
            <a:r>
              <a:rPr lang="en-US" sz="2000" dirty="0" smtClean="0">
                <a:latin typeface="Times New Roman" panose="02020603050405020304" pitchFamily="18" charset="0"/>
                <a:cs typeface="Times New Roman" panose="02020603050405020304" pitchFamily="18" charset="0"/>
              </a:rPr>
              <a:t>Core</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Spark </a:t>
            </a:r>
            <a:r>
              <a:rPr lang="en-US" sz="2000" dirty="0">
                <a:latin typeface="Times New Roman" panose="02020603050405020304" pitchFamily="18" charset="0"/>
                <a:cs typeface="Times New Roman" panose="02020603050405020304" pitchFamily="18" charset="0"/>
              </a:rPr>
              <a:t>Core is the heart of the Apache Spark framework. Spark Core provides the execution engine for the Spark platform which is required and used by other components which are built on top of Spark Core as per the requirement.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Spark </a:t>
            </a:r>
            <a:r>
              <a:rPr lang="en-US" sz="2000" dirty="0">
                <a:latin typeface="Times New Roman" panose="02020603050405020304" pitchFamily="18" charset="0"/>
                <a:cs typeface="Times New Roman" panose="02020603050405020304" pitchFamily="18" charset="0"/>
              </a:rPr>
              <a:t>Core uses a very special data structure called the RDD. Data sharing in distributed processing systems like MapReduce need the data in intermediate steps to be stored and then retrieved from permanent storage like HDFS or S3 </a:t>
            </a:r>
            <a:r>
              <a:rPr lang="en-US" sz="2000" dirty="0" smtClean="0">
                <a:latin typeface="Times New Roman" panose="02020603050405020304" pitchFamily="18" charset="0"/>
                <a:cs typeface="Times New Roman" panose="02020603050405020304" pitchFamily="18" charset="0"/>
              </a:rPr>
              <a:t>. RDDs </a:t>
            </a:r>
            <a:r>
              <a:rPr lang="en-US" sz="2000" dirty="0">
                <a:latin typeface="Times New Roman" panose="02020603050405020304" pitchFamily="18" charset="0"/>
                <a:cs typeface="Times New Roman" panose="02020603050405020304" pitchFamily="18" charset="0"/>
              </a:rPr>
              <a:t>overcome this as these data structures are in-memory and fault-tolerant and can be shared across different tasks within the same Spark process</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Spark SQL</a:t>
            </a:r>
          </a:p>
          <a:p>
            <a:pPr marL="0" indent="0" algn="just">
              <a:buNone/>
            </a:pPr>
            <a:r>
              <a:rPr lang="en-US" sz="2000" dirty="0">
                <a:latin typeface="Times New Roman" panose="02020603050405020304" pitchFamily="18" charset="0"/>
                <a:cs typeface="Times New Roman" panose="02020603050405020304" pitchFamily="18" charset="0"/>
              </a:rPr>
              <a:t>Spark SQL is named like this because it works with the data in a similar fashion to SQL. In fact it there is a mention that Spark SQL’s aim is to meet SQL 92 standards</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The goal is to allow the user to not have to worry about the distributed nature as much and focus on the business use </a:t>
            </a:r>
            <a:r>
              <a:rPr lang="en-US" sz="2000" dirty="0" smtClean="0">
                <a:latin typeface="Times New Roman" panose="02020603050405020304" pitchFamily="18" charset="0"/>
                <a:cs typeface="Times New Roman" panose="02020603050405020304" pitchFamily="18" charset="0"/>
              </a:rPr>
              <a:t>case.</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8271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1194</Words>
  <Application>Microsoft Office PowerPoint</Application>
  <PresentationFormat>Widescreen</PresentationFormat>
  <Paragraphs>132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Data Analysis using Spark (Airlines Data)</vt:lpstr>
      <vt:lpstr>1.Introduction</vt:lpstr>
      <vt:lpstr>2.Architecture</vt:lpstr>
      <vt:lpstr>3.Table Definitions &amp; Mappings.</vt:lpstr>
      <vt:lpstr>4.Tasks to perform</vt:lpstr>
      <vt:lpstr>5.Technologies Used</vt:lpstr>
      <vt:lpstr>PowerPoint Presentation</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using Spark (Airlines Data)</dc:title>
  <dc:creator>Khan, Ziad (Cognizant)</dc:creator>
  <cp:lastModifiedBy>Khan, Ziad (Cognizant)</cp:lastModifiedBy>
  <cp:revision>27</cp:revision>
  <dcterms:created xsi:type="dcterms:W3CDTF">2021-04-21T04:19:47Z</dcterms:created>
  <dcterms:modified xsi:type="dcterms:W3CDTF">2021-04-21T11:23:04Z</dcterms:modified>
</cp:coreProperties>
</file>