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8" r:id="rId1"/>
  </p:sldMasterIdLst>
  <p:notesMasterIdLst>
    <p:notesMasterId r:id="rId8"/>
  </p:notesMasterIdLst>
  <p:sldIdLst>
    <p:sldId id="256" r:id="rId2"/>
    <p:sldId id="258" r:id="rId3"/>
    <p:sldId id="259" r:id="rId4"/>
    <p:sldId id="261"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28A"/>
    <a:srgbClr val="2446BE"/>
    <a:srgbClr val="A6A5F7"/>
    <a:srgbClr val="B0DBFF"/>
    <a:srgbClr val="7CA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8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0E1D8-E2D3-DF4B-B75E-E3E543FA206D}" type="datetimeFigureOut">
              <a:rPr lang="en-US" smtClean="0"/>
              <a:t>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FE0C4D-F80E-734E-9B69-E3C2C0E83671}" type="slidenum">
              <a:rPr lang="en-US" smtClean="0"/>
              <a:t>‹#›</a:t>
            </a:fld>
            <a:endParaRPr lang="en-US"/>
          </a:p>
        </p:txBody>
      </p:sp>
    </p:spTree>
    <p:extLst>
      <p:ext uri="{BB962C8B-B14F-4D97-AF65-F5344CB8AC3E}">
        <p14:creationId xmlns:p14="http://schemas.microsoft.com/office/powerpoint/2010/main" val="8833309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dirty="0" smtClean="0">
                <a:solidFill>
                  <a:schemeClr val="tx1"/>
                </a:solidFill>
                <a:effectLst/>
                <a:latin typeface="+mn-lt"/>
                <a:ea typeface="+mn-ea"/>
                <a:cs typeface="+mn-cs"/>
              </a:rPr>
              <a:t>Hi my name is Kelsey Hanzlik and I teamed up with a local menswear company (Ratio Clothing) to help them better their algorithm for predicting the dimensions of the perfect fitting shirt. </a:t>
            </a:r>
          </a:p>
          <a:p>
            <a:pPr marL="228600" indent="-228600">
              <a:buAutoNum type="arabicParenR"/>
            </a:pPr>
            <a:r>
              <a:rPr lang="en-US" sz="1200" kern="1200" baseline="0" dirty="0" smtClean="0">
                <a:solidFill>
                  <a:schemeClr val="tx1"/>
                </a:solidFill>
                <a:effectLst/>
                <a:latin typeface="+mn-lt"/>
                <a:ea typeface="+mn-ea"/>
                <a:cs typeface="+mn-cs"/>
              </a:rPr>
              <a:t>Improving the predictive power of Ratio’s current model will allow us to make more accurate estimates</a:t>
            </a:r>
          </a:p>
          <a:p>
            <a:pPr marL="0" indent="0">
              <a:buNone/>
            </a:pPr>
            <a:r>
              <a:rPr lang="en-US" sz="1200" kern="1200" baseline="0" dirty="0" smtClean="0">
                <a:solidFill>
                  <a:schemeClr val="tx1"/>
                </a:solidFill>
                <a:effectLst/>
                <a:latin typeface="+mn-lt"/>
                <a:ea typeface="+mn-ea"/>
                <a:cs typeface="+mn-cs"/>
              </a:rPr>
              <a:t>	&gt;Direct business applications: will increase profit margins by decreasing the number of shirts that have to be remade</a:t>
            </a:r>
          </a:p>
        </p:txBody>
      </p:sp>
      <p:sp>
        <p:nvSpPr>
          <p:cNvPr id="4" name="Slide Number Placeholder 3"/>
          <p:cNvSpPr>
            <a:spLocks noGrp="1"/>
          </p:cNvSpPr>
          <p:nvPr>
            <p:ph type="sldNum" sz="quarter" idx="10"/>
          </p:nvPr>
        </p:nvSpPr>
        <p:spPr/>
        <p:txBody>
          <a:bodyPr/>
          <a:lstStyle/>
          <a:p>
            <a:fld id="{F1FE0C4D-F80E-734E-9B69-E3C2C0E83671}" type="slidenum">
              <a:rPr lang="en-US" smtClean="0"/>
              <a:t>1</a:t>
            </a:fld>
            <a:endParaRPr lang="en-US"/>
          </a:p>
        </p:txBody>
      </p:sp>
    </p:spTree>
    <p:extLst>
      <p:ext uri="{BB962C8B-B14F-4D97-AF65-F5344CB8AC3E}">
        <p14:creationId xmlns:p14="http://schemas.microsoft.com/office/powerpoint/2010/main" val="172134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dirty="0" smtClean="0">
                <a:solidFill>
                  <a:schemeClr val="tx1"/>
                </a:solidFill>
                <a:effectLst/>
                <a:latin typeface="+mn-lt"/>
                <a:ea typeface="+mn-ea"/>
                <a:cs typeface="+mn-cs"/>
              </a:rPr>
              <a:t>At the fundamental level, Ratio’s business model employs the use of correlations (similar to how Da Vinci’s Vitruvian man depicts ideal human proportions) to predict the dimensions of a shirt without the need for a tailor or an in-person fitting</a:t>
            </a:r>
            <a:r>
              <a:rPr lang="en-US" dirty="0" smtClean="0">
                <a:effectLst/>
              </a:rPr>
              <a:t> </a:t>
            </a:r>
          </a:p>
          <a:p>
            <a:pPr marL="0" indent="0">
              <a:buNone/>
            </a:pPr>
            <a:r>
              <a:rPr lang="en-US" dirty="0" smtClean="0">
                <a:effectLst/>
              </a:rPr>
              <a:t>	&gt;</a:t>
            </a:r>
            <a:r>
              <a:rPr lang="en-US" sz="1200" kern="1200" dirty="0" smtClean="0">
                <a:solidFill>
                  <a:schemeClr val="tx1"/>
                </a:solidFill>
                <a:effectLst/>
                <a:latin typeface="+mn-lt"/>
                <a:ea typeface="+mn-ea"/>
                <a:cs typeface="+mn-cs"/>
              </a:rPr>
              <a:t> As we can see from this correlation plot, there is a definite predictive factor between different body measurements.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F1FE0C4D-F80E-734E-9B69-E3C2C0E83671}" type="slidenum">
              <a:rPr lang="en-US" smtClean="0"/>
              <a:t>2</a:t>
            </a:fld>
            <a:endParaRPr lang="en-US"/>
          </a:p>
        </p:txBody>
      </p:sp>
    </p:spTree>
    <p:extLst>
      <p:ext uri="{BB962C8B-B14F-4D97-AF65-F5344CB8AC3E}">
        <p14:creationId xmlns:p14="http://schemas.microsoft.com/office/powerpoint/2010/main" val="294118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For</a:t>
            </a:r>
            <a:r>
              <a:rPr lang="en-US" baseline="0" dirty="0" smtClean="0"/>
              <a:t> the predictions I concentrated on 4 measurements: neck, sleeve, chest, and waist, and built a different model for each.</a:t>
            </a:r>
          </a:p>
          <a:p>
            <a:pPr marL="228600" indent="-228600">
              <a:buAutoNum type="arabicParenR"/>
            </a:pPr>
            <a:r>
              <a:rPr lang="en-US" baseline="0" dirty="0" smtClean="0"/>
              <a:t>Random Forest and Gradient Descent proved to perform most accurately and this graph depicts which features contributed most to either models’ predictive power, in particular this bar graph is for the neck value. </a:t>
            </a:r>
          </a:p>
          <a:p>
            <a:pPr marL="228600" indent="-228600">
              <a:buAutoNum type="arabicParenR"/>
            </a:pPr>
            <a:r>
              <a:rPr lang="en-US" baseline="0" dirty="0" smtClean="0"/>
              <a:t>There tends to be one major predictive feature and several weaker predictors, a scenario which is perfect for machine learning models. </a:t>
            </a:r>
            <a:endParaRPr lang="en-US" dirty="0" smtClean="0"/>
          </a:p>
        </p:txBody>
      </p:sp>
      <p:sp>
        <p:nvSpPr>
          <p:cNvPr id="4" name="Slide Number Placeholder 3"/>
          <p:cNvSpPr>
            <a:spLocks noGrp="1"/>
          </p:cNvSpPr>
          <p:nvPr>
            <p:ph type="sldNum" sz="quarter" idx="10"/>
          </p:nvPr>
        </p:nvSpPr>
        <p:spPr/>
        <p:txBody>
          <a:bodyPr/>
          <a:lstStyle/>
          <a:p>
            <a:fld id="{F1FE0C4D-F80E-734E-9B69-E3C2C0E83671}" type="slidenum">
              <a:rPr lang="en-US" smtClean="0"/>
              <a:t>3</a:t>
            </a:fld>
            <a:endParaRPr lang="en-US"/>
          </a:p>
        </p:txBody>
      </p:sp>
    </p:spTree>
    <p:extLst>
      <p:ext uri="{BB962C8B-B14F-4D97-AF65-F5344CB8AC3E}">
        <p14:creationId xmlns:p14="http://schemas.microsoft.com/office/powerpoint/2010/main" val="409823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a:t>
            </a:r>
            <a:r>
              <a:rPr lang="en-US" baseline="0" dirty="0" smtClean="0"/>
              <a:t>r looking at how features related and what was contributing most heavily to the predictions, I</a:t>
            </a:r>
            <a:r>
              <a:rPr lang="en-US" dirty="0" smtClean="0"/>
              <a:t> made 3 major changes to the model Ratio supplied me with:</a:t>
            </a:r>
          </a:p>
          <a:p>
            <a:r>
              <a:rPr lang="en-US" dirty="0" smtClean="0"/>
              <a:t>	1)</a:t>
            </a:r>
            <a:r>
              <a:rPr lang="en-US" baseline="0" dirty="0" smtClean="0"/>
              <a:t> Only predicted on customer surveys with repeat orders</a:t>
            </a:r>
          </a:p>
          <a:p>
            <a:r>
              <a:rPr lang="en-US" baseline="0" dirty="0" smtClean="0"/>
              <a:t>	2) Used all the information the customer supplied on the survey</a:t>
            </a:r>
          </a:p>
          <a:p>
            <a:r>
              <a:rPr lang="en-US" baseline="0" dirty="0" smtClean="0"/>
              <a:t>	3) Employed random forest and gradient boosted models</a:t>
            </a:r>
          </a:p>
          <a:p>
            <a:endParaRPr lang="en-US" dirty="0" smtClean="0"/>
          </a:p>
          <a:p>
            <a:r>
              <a:rPr lang="en-US" baseline="0" dirty="0" smtClean="0"/>
              <a:t>These 2 tables show how mean squared error and variance explained by the model improved for just the neck model.</a:t>
            </a:r>
          </a:p>
        </p:txBody>
      </p:sp>
      <p:sp>
        <p:nvSpPr>
          <p:cNvPr id="4" name="Slide Number Placeholder 3"/>
          <p:cNvSpPr>
            <a:spLocks noGrp="1"/>
          </p:cNvSpPr>
          <p:nvPr>
            <p:ph type="sldNum" sz="quarter" idx="10"/>
          </p:nvPr>
        </p:nvSpPr>
        <p:spPr/>
        <p:txBody>
          <a:bodyPr/>
          <a:lstStyle/>
          <a:p>
            <a:fld id="{F1FE0C4D-F80E-734E-9B69-E3C2C0E83671}" type="slidenum">
              <a:rPr lang="en-US" smtClean="0"/>
              <a:t>4</a:t>
            </a:fld>
            <a:endParaRPr lang="en-US"/>
          </a:p>
        </p:txBody>
      </p:sp>
    </p:spTree>
    <p:extLst>
      <p:ext uri="{BB962C8B-B14F-4D97-AF65-F5344CB8AC3E}">
        <p14:creationId xmlns:p14="http://schemas.microsoft.com/office/powerpoint/2010/main" val="160301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95150-4FD7-4802-B0EB-D52217513A72}" type="datetime1">
              <a:rPr lang="en-US" smtClean="0"/>
              <a:pPr/>
              <a:t>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extLst>
      <p:ext uri="{BB962C8B-B14F-4D97-AF65-F5344CB8AC3E}">
        <p14:creationId xmlns:p14="http://schemas.microsoft.com/office/powerpoint/2010/main" val="284088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364379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37943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184623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2B6C6-10FF-4510-A888-F0B9C6A788B0}" type="datetime1">
              <a:rPr lang="en-US" smtClean="0"/>
              <a:pPr/>
              <a:t>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113589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847B31-A4E1-4FCE-8661-5EC33A675437}" type="datetime1">
              <a:rPr lang="en-US" smtClean="0"/>
              <a:pPr/>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104069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AD832D-B7F8-4A85-B115-3F84BE9AC26D}" type="datetime1">
              <a:rPr lang="en-US" smtClean="0"/>
              <a:pPr/>
              <a:t>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421691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B34F3-05F7-41C1-B84E-68CE2E00C83C}" type="datetime1">
              <a:rPr lang="en-US" smtClean="0"/>
              <a:pPr/>
              <a:t>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213139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365749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57738-F4B0-48EA-9B71-E0F723F8BF6C}" type="datetime1">
              <a:rPr lang="en-US" smtClean="0"/>
              <a:pPr/>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265235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0D5EF-7D26-425F-8C45-B9312ACE18BC}" type="datetime1">
              <a:rPr lang="en-US" smtClean="0"/>
              <a:pPr/>
              <a:t>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extLst>
      <p:ext uri="{BB962C8B-B14F-4D97-AF65-F5344CB8AC3E}">
        <p14:creationId xmlns:p14="http://schemas.microsoft.com/office/powerpoint/2010/main" val="1189126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09345-DEE0-4B07-8E32-441AC9DA095E}" type="datetime1">
              <a:rPr lang="en-US" smtClean="0"/>
              <a:pPr/>
              <a:t>1/2/16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DD0FD-55B0-48C4-8AF2-8A69533EDFC3}" type="slidenum">
              <a:rPr lang="en-US" smtClean="0"/>
              <a:pPr/>
              <a:t>‹#›</a:t>
            </a:fld>
            <a:endParaRPr lang="en-US" dirty="0"/>
          </a:p>
        </p:txBody>
      </p:sp>
    </p:spTree>
    <p:extLst>
      <p:ext uri="{BB962C8B-B14F-4D97-AF65-F5344CB8AC3E}">
        <p14:creationId xmlns:p14="http://schemas.microsoft.com/office/powerpoint/2010/main" val="3675650433"/>
      </p:ext>
    </p:extLst>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localhost:8080/" TargetMode="Externa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31272" y="-5813778"/>
            <a:ext cx="18492050" cy="1799893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25" y="723700"/>
            <a:ext cx="7889781" cy="4124204"/>
          </a:xfrm>
          <a:prstGeom prst="rect">
            <a:avLst/>
          </a:prstGeom>
        </p:spPr>
      </p:pic>
      <p:sp>
        <p:nvSpPr>
          <p:cNvPr id="3" name="TextBox 2"/>
          <p:cNvSpPr txBox="1"/>
          <p:nvPr/>
        </p:nvSpPr>
        <p:spPr>
          <a:xfrm>
            <a:off x="629225" y="4994028"/>
            <a:ext cx="8109257" cy="1200328"/>
          </a:xfrm>
          <a:prstGeom prst="rect">
            <a:avLst/>
          </a:prstGeom>
          <a:noFill/>
        </p:spPr>
        <p:txBody>
          <a:bodyPr wrap="square" rtlCol="0">
            <a:spAutoFit/>
          </a:bodyPr>
          <a:lstStyle/>
          <a:p>
            <a:pPr algn="ctr"/>
            <a:r>
              <a:rPr lang="en-US" sz="2400" dirty="0" smtClean="0">
                <a:latin typeface="American Typewriter"/>
                <a:cs typeface="American Typewriter"/>
              </a:rPr>
              <a:t>Predicting Custom Shirt Sizes Using Machine Learning</a:t>
            </a:r>
          </a:p>
          <a:p>
            <a:pPr algn="ctr"/>
            <a:r>
              <a:rPr lang="en-US" sz="2400" dirty="0" smtClean="0">
                <a:latin typeface="American Typewriter"/>
                <a:cs typeface="American Typewriter"/>
              </a:rPr>
              <a:t>Kelsey N. Hanzlik</a:t>
            </a:r>
            <a:endParaRPr lang="en-US" sz="2400" dirty="0">
              <a:latin typeface="American Typewriter"/>
              <a:cs typeface="American Typewriter"/>
            </a:endParaRPr>
          </a:p>
        </p:txBody>
      </p:sp>
    </p:spTree>
    <p:extLst>
      <p:ext uri="{BB962C8B-B14F-4D97-AF65-F5344CB8AC3E}">
        <p14:creationId xmlns:p14="http://schemas.microsoft.com/office/powerpoint/2010/main" val="13864787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329" y="0"/>
            <a:ext cx="8270051" cy="6858000"/>
          </a:xfrm>
          <a:prstGeom prst="rect">
            <a:avLst/>
          </a:prstGeom>
        </p:spPr>
      </p:pic>
    </p:spTree>
    <p:extLst>
      <p:ext uri="{BB962C8B-B14F-4D97-AF65-F5344CB8AC3E}">
        <p14:creationId xmlns:p14="http://schemas.microsoft.com/office/powerpoint/2010/main" val="2353554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332" y="773120"/>
            <a:ext cx="8757654" cy="5232376"/>
          </a:xfrm>
          <a:prstGeom prst="rect">
            <a:avLst/>
          </a:prstGeom>
        </p:spPr>
      </p:pic>
      <p:sp>
        <p:nvSpPr>
          <p:cNvPr id="3" name="TextBox 2"/>
          <p:cNvSpPr txBox="1"/>
          <p:nvPr/>
        </p:nvSpPr>
        <p:spPr>
          <a:xfrm>
            <a:off x="2568686" y="311455"/>
            <a:ext cx="4019522" cy="461665"/>
          </a:xfrm>
          <a:prstGeom prst="rect">
            <a:avLst/>
          </a:prstGeom>
          <a:noFill/>
        </p:spPr>
        <p:txBody>
          <a:bodyPr wrap="none" rtlCol="0">
            <a:spAutoFit/>
          </a:bodyPr>
          <a:lstStyle/>
          <a:p>
            <a:pPr algn="ctr"/>
            <a:r>
              <a:rPr lang="en-US" sz="2400" dirty="0" smtClean="0">
                <a:latin typeface="American Typewriter"/>
                <a:cs typeface="American Typewriter"/>
              </a:rPr>
              <a:t>Feature Importance: Neck</a:t>
            </a:r>
            <a:endParaRPr lang="en-US" sz="2400" dirty="0">
              <a:latin typeface="American Typewriter"/>
              <a:cs typeface="American Typewriter"/>
            </a:endParaRPr>
          </a:p>
        </p:txBody>
      </p:sp>
      <p:sp>
        <p:nvSpPr>
          <p:cNvPr id="5" name="TextBox 4"/>
          <p:cNvSpPr txBox="1"/>
          <p:nvPr/>
        </p:nvSpPr>
        <p:spPr>
          <a:xfrm rot="16200000">
            <a:off x="-1038619" y="3067422"/>
            <a:ext cx="2446570" cy="369332"/>
          </a:xfrm>
          <a:prstGeom prst="rect">
            <a:avLst/>
          </a:prstGeom>
          <a:noFill/>
        </p:spPr>
        <p:txBody>
          <a:bodyPr wrap="none" rtlCol="0">
            <a:spAutoFit/>
          </a:bodyPr>
          <a:lstStyle/>
          <a:p>
            <a:r>
              <a:rPr lang="en-US" dirty="0" smtClean="0">
                <a:latin typeface="American Typewriter"/>
                <a:cs typeface="American Typewriter"/>
              </a:rPr>
              <a:t>Relative Importance</a:t>
            </a:r>
            <a:endParaRPr lang="en-US" dirty="0">
              <a:latin typeface="American Typewriter"/>
              <a:cs typeface="American Typewriter"/>
            </a:endParaRPr>
          </a:p>
        </p:txBody>
      </p:sp>
      <p:sp>
        <p:nvSpPr>
          <p:cNvPr id="6" name="TextBox 5"/>
          <p:cNvSpPr txBox="1"/>
          <p:nvPr/>
        </p:nvSpPr>
        <p:spPr>
          <a:xfrm>
            <a:off x="3506437" y="5820830"/>
            <a:ext cx="1820322" cy="369332"/>
          </a:xfrm>
          <a:prstGeom prst="rect">
            <a:avLst/>
          </a:prstGeom>
          <a:noFill/>
        </p:spPr>
        <p:txBody>
          <a:bodyPr wrap="none" rtlCol="0">
            <a:spAutoFit/>
          </a:bodyPr>
          <a:lstStyle/>
          <a:p>
            <a:r>
              <a:rPr lang="en-US" dirty="0" smtClean="0">
                <a:latin typeface="American Typewriter"/>
                <a:cs typeface="American Typewriter"/>
              </a:rPr>
              <a:t>Input Features</a:t>
            </a:r>
            <a:endParaRPr lang="en-US" dirty="0">
              <a:latin typeface="American Typewriter"/>
              <a:cs typeface="American Typewriter"/>
            </a:endParaRPr>
          </a:p>
        </p:txBody>
      </p:sp>
    </p:spTree>
    <p:extLst>
      <p:ext uri="{BB962C8B-B14F-4D97-AF65-F5344CB8AC3E}">
        <p14:creationId xmlns:p14="http://schemas.microsoft.com/office/powerpoint/2010/main" val="5983979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descr="Screen Shot 2015-12-26 at 5.59.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986" y="1284811"/>
            <a:ext cx="6144072" cy="1102704"/>
          </a:xfrm>
          <a:prstGeom prst="rect">
            <a:avLst/>
          </a:prstGeom>
        </p:spPr>
      </p:pic>
      <p:pic>
        <p:nvPicPr>
          <p:cNvPr id="4" name="Picture 3" descr="Screen Shot 2015-12-26 at 6.00.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917" y="3748806"/>
            <a:ext cx="6117141" cy="1635431"/>
          </a:xfrm>
          <a:prstGeom prst="rect">
            <a:avLst/>
          </a:prstGeom>
        </p:spPr>
      </p:pic>
      <p:sp>
        <p:nvSpPr>
          <p:cNvPr id="5" name="TextBox 4"/>
          <p:cNvSpPr txBox="1"/>
          <p:nvPr/>
        </p:nvSpPr>
        <p:spPr>
          <a:xfrm>
            <a:off x="2070100" y="690287"/>
            <a:ext cx="4991100" cy="461665"/>
          </a:xfrm>
          <a:prstGeom prst="rect">
            <a:avLst/>
          </a:prstGeom>
          <a:noFill/>
        </p:spPr>
        <p:txBody>
          <a:bodyPr wrap="square" rtlCol="0">
            <a:spAutoFit/>
          </a:bodyPr>
          <a:lstStyle/>
          <a:p>
            <a:pPr algn="ctr"/>
            <a:r>
              <a:rPr lang="en-US" sz="2400" dirty="0" smtClean="0">
                <a:latin typeface="American Typewriter"/>
                <a:cs typeface="American Typewriter"/>
              </a:rPr>
              <a:t>Ratio’s Linear Model</a:t>
            </a:r>
          </a:p>
        </p:txBody>
      </p:sp>
      <p:sp>
        <p:nvSpPr>
          <p:cNvPr id="6" name="TextBox 5"/>
          <p:cNvSpPr txBox="1"/>
          <p:nvPr/>
        </p:nvSpPr>
        <p:spPr>
          <a:xfrm>
            <a:off x="2070100" y="3112366"/>
            <a:ext cx="4940300" cy="461665"/>
          </a:xfrm>
          <a:prstGeom prst="rect">
            <a:avLst/>
          </a:prstGeom>
          <a:noFill/>
        </p:spPr>
        <p:txBody>
          <a:bodyPr wrap="square" rtlCol="0">
            <a:spAutoFit/>
          </a:bodyPr>
          <a:lstStyle/>
          <a:p>
            <a:pPr algn="ctr"/>
            <a:r>
              <a:rPr lang="en-US" sz="2400" dirty="0" smtClean="0">
                <a:latin typeface="American Typewriter"/>
                <a:cs typeface="American Typewriter"/>
              </a:rPr>
              <a:t>My Machine Learning Models</a:t>
            </a:r>
          </a:p>
        </p:txBody>
      </p:sp>
      <p:sp>
        <p:nvSpPr>
          <p:cNvPr id="7" name="5-Point Star 6"/>
          <p:cNvSpPr/>
          <p:nvPr/>
        </p:nvSpPr>
        <p:spPr>
          <a:xfrm>
            <a:off x="1222409" y="1520082"/>
            <a:ext cx="323469" cy="316081"/>
          </a:xfrm>
          <a:prstGeom prst="star5">
            <a:avLst/>
          </a:prstGeom>
          <a:ln/>
        </p:spPr>
        <p:style>
          <a:lnRef idx="2">
            <a:schemeClr val="accent2"/>
          </a:lnRef>
          <a:fillRef idx="1">
            <a:schemeClr val="lt1"/>
          </a:fillRef>
          <a:effectRef idx="0">
            <a:schemeClr val="accent2"/>
          </a:effectRef>
          <a:fontRef idx="minor">
            <a:schemeClr val="dk1"/>
          </a:fontRef>
        </p:style>
        <p:txBody>
          <a:bodyPr rtlCol="0" anchor="ctr">
            <a:sp3d/>
          </a:bodyP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5-Point Star 7"/>
          <p:cNvSpPr/>
          <p:nvPr/>
        </p:nvSpPr>
        <p:spPr>
          <a:xfrm>
            <a:off x="1222409" y="4792578"/>
            <a:ext cx="323469" cy="316081"/>
          </a:xfrm>
          <a:prstGeom prst="star5">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5-Point Star 8"/>
          <p:cNvSpPr/>
          <p:nvPr/>
        </p:nvSpPr>
        <p:spPr>
          <a:xfrm>
            <a:off x="1222409" y="5108660"/>
            <a:ext cx="323469" cy="316081"/>
          </a:xfrm>
          <a:prstGeom prst="star5">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9278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788584" y="579841"/>
            <a:ext cx="3754924" cy="461665"/>
          </a:xfrm>
          <a:prstGeom prst="rect">
            <a:avLst/>
          </a:prstGeom>
        </p:spPr>
        <p:txBody>
          <a:bodyPr wrap="square">
            <a:spAutoFit/>
          </a:bodyPr>
          <a:lstStyle/>
          <a:p>
            <a:pPr algn="ctr"/>
            <a:r>
              <a:rPr lang="en-US" sz="2400" dirty="0" smtClean="0">
                <a:latin typeface="American Typewriter"/>
                <a:cs typeface="American Typewriter"/>
                <a:hlinkClick r:id="rId2"/>
              </a:rPr>
              <a:t>Size Predictor</a:t>
            </a:r>
            <a:endParaRPr lang="en-US" sz="2400" dirty="0">
              <a:latin typeface="American Typewriter"/>
              <a:cs typeface="American Typewriter"/>
            </a:endParaRPr>
          </a:p>
        </p:txBody>
      </p:sp>
      <p:pic>
        <p:nvPicPr>
          <p:cNvPr id="3" name="Picture 2" descr="Screen Shot 2015-12-28 at 8.3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97" y="1290010"/>
            <a:ext cx="4241800" cy="5118100"/>
          </a:xfrm>
          <a:prstGeom prst="rect">
            <a:avLst/>
          </a:prstGeom>
        </p:spPr>
      </p:pic>
    </p:spTree>
    <p:extLst>
      <p:ext uri="{BB962C8B-B14F-4D97-AF65-F5344CB8AC3E}">
        <p14:creationId xmlns:p14="http://schemas.microsoft.com/office/powerpoint/2010/main" val="6463571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041400" y="0"/>
            <a:ext cx="7045890" cy="6858000"/>
          </a:xfrm>
          <a:prstGeom prst="rect">
            <a:avLst/>
          </a:prstGeom>
        </p:spPr>
      </p:pic>
      <p:sp>
        <p:nvSpPr>
          <p:cNvPr id="4" name="TextBox 3"/>
          <p:cNvSpPr txBox="1"/>
          <p:nvPr/>
        </p:nvSpPr>
        <p:spPr>
          <a:xfrm>
            <a:off x="2056926" y="4693950"/>
            <a:ext cx="4955948" cy="1631216"/>
          </a:xfrm>
          <a:prstGeom prst="rect">
            <a:avLst/>
          </a:prstGeom>
          <a:noFill/>
        </p:spPr>
        <p:txBody>
          <a:bodyPr wrap="square" rtlCol="0">
            <a:spAutoFit/>
          </a:bodyPr>
          <a:lstStyle/>
          <a:p>
            <a:pPr algn="ctr"/>
            <a:r>
              <a:rPr lang="en-US" sz="2400" dirty="0" smtClean="0">
                <a:latin typeface="American Typewriter"/>
                <a:cs typeface="American Typewriter"/>
              </a:rPr>
              <a:t>Email: knhanzlik@gmail.com</a:t>
            </a:r>
          </a:p>
          <a:p>
            <a:endParaRPr lang="en-US" sz="2400" dirty="0">
              <a:latin typeface="American Typewriter"/>
              <a:cs typeface="American Typewriter"/>
            </a:endParaRPr>
          </a:p>
          <a:p>
            <a:pPr algn="ctr"/>
            <a:r>
              <a:rPr lang="en-US" sz="2400" dirty="0" err="1" smtClean="0">
                <a:latin typeface="American Typewriter"/>
                <a:cs typeface="American Typewriter"/>
              </a:rPr>
              <a:t>Github</a:t>
            </a:r>
            <a:r>
              <a:rPr lang="en-US" sz="2400" dirty="0" smtClean="0">
                <a:latin typeface="American Typewriter"/>
                <a:cs typeface="American Typewriter"/>
              </a:rPr>
              <a:t>: </a:t>
            </a:r>
            <a:r>
              <a:rPr lang="en-US" sz="2400" dirty="0" err="1" smtClean="0">
                <a:latin typeface="American Typewriter"/>
                <a:cs typeface="American Typewriter"/>
              </a:rPr>
              <a:t>khanzlik</a:t>
            </a:r>
            <a:endParaRPr lang="en-US" sz="2400" dirty="0" smtClean="0">
              <a:latin typeface="American Typewriter"/>
              <a:cs typeface="American Typewriter"/>
            </a:endParaRPr>
          </a:p>
          <a:p>
            <a:endParaRPr lang="en-US" sz="2400" dirty="0">
              <a:latin typeface="American Typewriter"/>
              <a:cs typeface="American Typewriter"/>
            </a:endParaRPr>
          </a:p>
        </p:txBody>
      </p:sp>
      <p:sp>
        <p:nvSpPr>
          <p:cNvPr id="13" name="TextBox 12"/>
          <p:cNvSpPr txBox="1"/>
          <p:nvPr/>
        </p:nvSpPr>
        <p:spPr>
          <a:xfrm>
            <a:off x="2871413" y="572253"/>
            <a:ext cx="3588017" cy="830997"/>
          </a:xfrm>
          <a:prstGeom prst="rect">
            <a:avLst/>
          </a:prstGeom>
          <a:noFill/>
        </p:spPr>
        <p:txBody>
          <a:bodyPr wrap="none" rtlCol="0">
            <a:spAutoFit/>
          </a:bodyPr>
          <a:lstStyle/>
          <a:p>
            <a:r>
              <a:rPr lang="en-US" sz="4800" dirty="0" smtClean="0">
                <a:latin typeface="American Typewriter"/>
                <a:cs typeface="American Typewriter"/>
              </a:rPr>
              <a:t>Thank you!</a:t>
            </a:r>
            <a:endParaRPr lang="en-US" sz="4800" dirty="0">
              <a:latin typeface="American Typewriter"/>
              <a:cs typeface="American Typewriter"/>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315" y="1729976"/>
            <a:ext cx="2963974" cy="2963974"/>
          </a:xfrm>
          <a:prstGeom prst="rect">
            <a:avLst/>
          </a:prstGeom>
        </p:spPr>
      </p:pic>
    </p:spTree>
    <p:extLst>
      <p:ext uri="{BB962C8B-B14F-4D97-AF65-F5344CB8AC3E}">
        <p14:creationId xmlns:p14="http://schemas.microsoft.com/office/powerpoint/2010/main" val="7822652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778</TotalTime>
  <Words>255</Words>
  <Application>Microsoft Macintosh PowerPoint</Application>
  <PresentationFormat>On-screen Show (4:3)</PresentationFormat>
  <Paragraphs>30</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Kelsey Hanzlik</dc:creator>
  <cp:lastModifiedBy>Kelsey Hanzlik</cp:lastModifiedBy>
  <cp:revision>33</cp:revision>
  <dcterms:created xsi:type="dcterms:W3CDTF">2015-12-17T20:07:03Z</dcterms:created>
  <dcterms:modified xsi:type="dcterms:W3CDTF">2016-01-03T03:05:45Z</dcterms:modified>
</cp:coreProperties>
</file>