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PulseTrade KPI 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4572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PulseTrade KPI Dashboard Overview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828800"/>
            <a:ext cx="1645920" cy="228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548640" y="1920240"/>
            <a:ext cx="14630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Brand Awareness &amp; Reach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" y="2377440"/>
            <a:ext cx="14630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35K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640" y="2926080"/>
            <a:ext cx="14630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Monthly Unique Visitors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0" y="1828800"/>
            <a:ext cx="1645920" cy="228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4114800" y="1828800"/>
            <a:ext cx="1645920" cy="228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943600" y="1828800"/>
            <a:ext cx="1645920" cy="228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457200" y="4572000"/>
            <a:ext cx="7132320" cy="228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377440" y="1920240"/>
            <a:ext cx="14630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User Acquisition &amp; Engagement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77440" y="2377440"/>
            <a:ext cx="14630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11.5%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77440" y="2926080"/>
            <a:ext cx="14630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Signup-to-Trade Conversion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06240" y="1920240"/>
            <a:ext cx="14630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Retention &amp; Satisfaction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06240" y="2377440"/>
            <a:ext cx="14630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55%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06240" y="2926080"/>
            <a:ext cx="14630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90-Day Retention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35040" y="1920240"/>
            <a:ext cx="14630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Revenue &amp; Financials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35040" y="2377440"/>
            <a:ext cx="14630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+12%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35040" y="2926080"/>
            <a:ext cx="14630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ARPU Annual Growth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8640" y="4663440"/>
            <a:ext cx="69494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User Perception &amp; Feature Demand (Qualtracs Insights)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8640" y="5120640"/>
            <a:ext cx="694944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Feature Importance: Feedback (4.1/5), Insights (4.0/5)</a:t>
            </a:r>
          </a:p>
          <a:p>
            <a:r>
              <a:t>• Trial Intent Rate: 67% (34/51 "Very Likely")</a:t>
            </a:r>
          </a:p>
          <a:p>
            <a:r>
              <a:t>• WTP Metrics: Device 6.59/10, Subscription 5.21/7</a:t>
            </a:r>
          </a:p>
          <a:p>
            <a:r>
              <a:t>• Privacy/Security Concerns: 59% (Adoption Barrier)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PulseTrade KPI Targets &amp; Contingency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4572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PulseTrade KPI Targets &amp; Contingency Plans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8288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685800">
                <a:tc>
                  <a:txBody>
                    <a:bodyPr wrap="square"/>
                    <a:lstStyle/>
                    <a:p/>
                  </a:txBody>
                  <a:tcPr/>
                </a:tc>
                <a:tc>
                  <a:txBody>
                    <a:bodyPr wrap="square"/>
                    <a:lstStyle/>
                    <a:p/>
                  </a:txBody>
                  <a:tcPr/>
                </a:tc>
                <a:tc>
                  <a:txBody>
                    <a:bodyPr wrap="square"/>
                    <a:lstStyle/>
                    <a:p/>
                  </a:txBody>
                  <a:tcPr/>
                </a:tc>
                <a:tc>
                  <a:txBody>
                    <a:bodyPr wrap="square"/>
                    <a:lstStyle/>
                    <a:p/>
                  </a:txBody>
                  <a:tcPr/>
                </a:tc>
              </a:tr>
              <a:tr h="685800">
                <a:tc>
                  <a:txBody>
                    <a:bodyPr wrap="square"/>
                    <a:lstStyle/>
                    <a:p/>
                  </a:txBody>
                  <a:tcPr/>
                </a:tc>
                <a:tc>
                  <a:txBody>
                    <a:bodyPr wrap="square"/>
                    <a:lstStyle/>
                    <a:p/>
                  </a:txBody>
                  <a:tcPr/>
                </a:tc>
                <a:tc>
                  <a:txBody>
                    <a:bodyPr wrap="square"/>
                    <a:lstStyle/>
                    <a:p/>
                  </a:txBody>
                  <a:tcPr/>
                </a:tc>
                <a:tc>
                  <a:txBody>
                    <a:bodyPr wrap="square"/>
                    <a:lstStyle/>
                    <a:p/>
                  </a:txBody>
                  <a:tcPr/>
                </a:tc>
              </a:tr>
              <a:tr h="685800">
                <a:tc>
                  <a:txBody>
                    <a:bodyPr wrap="square"/>
                    <a:lstStyle/>
                    <a:p/>
                  </a:txBody>
                  <a:tcPr/>
                </a:tc>
                <a:tc>
                  <a:txBody>
                    <a:bodyPr wrap="square"/>
                    <a:lstStyle/>
                    <a:p/>
                  </a:txBody>
                  <a:tcPr/>
                </a:tc>
                <a:tc>
                  <a:txBody>
                    <a:bodyPr wrap="square"/>
                    <a:lstStyle/>
                    <a:p/>
                  </a:txBody>
                  <a:tcPr/>
                </a:tc>
                <a:tc>
                  <a:txBody>
                    <a:bodyPr wrap="square"/>
                    <a:lstStyle/>
                    <a:p/>
                  </a:txBody>
                  <a:tcPr/>
                </a:tc>
              </a:tr>
              <a:tr h="685800">
                <a:tc>
                  <a:txBody>
                    <a:bodyPr wrap="square"/>
                    <a:lstStyle/>
                    <a:p/>
                  </a:txBody>
                  <a:tcPr/>
                </a:tc>
                <a:tc>
                  <a:txBody>
                    <a:bodyPr wrap="square"/>
                    <a:lstStyle/>
                    <a:p/>
                  </a:txBody>
                  <a:tcPr/>
                </a:tc>
                <a:tc>
                  <a:txBody>
                    <a:bodyPr wrap="square"/>
                    <a:lstStyle/>
                    <a:p/>
                  </a:txBody>
                  <a:tcPr/>
                </a:tc>
                <a:tc>
                  <a:txBody>
                    <a:bodyPr wrap="square"/>
                    <a:lstStyle/>
                    <a:p/>
                  </a:txBody>
                  <a:tcPr/>
                </a:tc>
              </a:tr>
              <a:tr h="685800">
                <a:tc>
                  <a:txBody>
                    <a:bodyPr wrap="square"/>
                    <a:lstStyle/>
                    <a:p/>
                  </a:txBody>
                  <a:tcPr/>
                </a:tc>
                <a:tc>
                  <a:txBody>
                    <a:bodyPr wrap="square"/>
                    <a:lstStyle/>
                    <a:p/>
                  </a:txBody>
                  <a:tcPr/>
                </a:tc>
                <a:tc>
                  <a:txBody>
                    <a:bodyPr wrap="square"/>
                    <a:lstStyle/>
                    <a:p/>
                  </a:txBody>
                  <a:tcPr/>
                </a:tc>
                <a:tc>
                  <a:txBody>
                    <a:bodyPr wrap="square"/>
                    <a:lstStyle/>
                    <a:p/>
                  </a:txBody>
                  <a:tcPr/>
                </a:tc>
              </a:tr>
              <a:tr h="685800">
                <a:tc>
                  <a:txBody>
                    <a:bodyPr wrap="square"/>
                    <a:lstStyle/>
                    <a:p/>
                  </a:txBody>
                  <a:tcPr/>
                </a:tc>
                <a:tc>
                  <a:txBody>
                    <a:bodyPr wrap="square"/>
                    <a:lstStyle/>
                    <a:p/>
                  </a:txBody>
                  <a:tcPr/>
                </a:tc>
                <a:tc>
                  <a:txBody>
                    <a:bodyPr wrap="square"/>
                    <a:lstStyle/>
                    <a:p/>
                  </a:txBody>
                  <a:tcPr/>
                </a:tc>
                <a:tc>
                  <a:txBody>
                    <a:bodyPr wrap="square"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621792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571500">
                <a:tc>
                  <a:txBody>
                    <a:bodyPr wrap="square"/>
                    <a:lstStyle/>
                    <a:p/>
                  </a:txBody>
                  <a:tcPr/>
                </a:tc>
                <a:tc>
                  <a:txBody>
                    <a:bodyPr wrap="square"/>
                    <a:lstStyle/>
                    <a:p/>
                  </a:txBody>
                  <a:tcPr/>
                </a:tc>
                <a:tc>
                  <a:txBody>
                    <a:bodyPr wrap="square"/>
                    <a:lstStyle/>
                    <a:p/>
                  </a:txBody>
                  <a:tcPr/>
                </a:tc>
                <a:tc>
                  <a:txBody>
                    <a:bodyPr wrap="square"/>
                    <a:lstStyle/>
                    <a:p/>
                  </a:txBody>
                  <a:tcPr/>
                </a:tc>
              </a:tr>
              <a:tr h="571500">
                <a:tc>
                  <a:txBody>
                    <a:bodyPr wrap="square"/>
                    <a:lstStyle/>
                    <a:p/>
                  </a:txBody>
                  <a:tcPr/>
                </a:tc>
                <a:tc>
                  <a:txBody>
                    <a:bodyPr wrap="square"/>
                    <a:lstStyle/>
                    <a:p/>
                  </a:txBody>
                  <a:tcPr/>
                </a:tc>
                <a:tc>
                  <a:txBody>
                    <a:bodyPr wrap="square"/>
                    <a:lstStyle/>
                    <a:p/>
                  </a:txBody>
                  <a:tcPr/>
                </a:tc>
                <a:tc>
                  <a:txBody>
                    <a:bodyPr wrap="square"/>
                    <a:lstStyle/>
                    <a:p/>
                  </a:txBody>
                  <a:tcPr/>
                </a:tc>
              </a:tr>
              <a:tr h="571500">
                <a:tc>
                  <a:txBody>
                    <a:bodyPr wrap="square"/>
                    <a:lstStyle/>
                    <a:p/>
                  </a:txBody>
                  <a:tcPr/>
                </a:tc>
                <a:tc>
                  <a:txBody>
                    <a:bodyPr wrap="square"/>
                    <a:lstStyle/>
                    <a:p/>
                  </a:txBody>
                  <a:tcPr/>
                </a:tc>
                <a:tc>
                  <a:txBody>
                    <a:bodyPr wrap="square"/>
                    <a:lstStyle/>
                    <a:p/>
                  </a:txBody>
                  <a:tcPr/>
                </a:tc>
                <a:tc>
                  <a:txBody>
                    <a:bodyPr wrap="square"/>
                    <a:lstStyle/>
                    <a:p/>
                  </a:txBody>
                  <a:tcPr/>
                </a:tc>
              </a:tr>
              <a:tr h="571500">
                <a:tc>
                  <a:txBody>
                    <a:bodyPr wrap="square"/>
                    <a:lstStyle/>
                    <a:p/>
                  </a:txBody>
                  <a:tcPr/>
                </a:tc>
                <a:tc>
                  <a:txBody>
                    <a:bodyPr wrap="square"/>
                    <a:lstStyle/>
                    <a:p/>
                  </a:txBody>
                  <a:tcPr/>
                </a:tc>
                <a:tc>
                  <a:txBody>
                    <a:bodyPr wrap="square"/>
                    <a:lstStyle/>
                    <a:p/>
                  </a:txBody>
                  <a:tcPr/>
                </a:tc>
                <a:tc>
                  <a:txBody>
                    <a:bodyPr wrap="square"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PulseTrade KPI Dashboard Integration</dc:title>
  <dc:subject>KPI Dashboard and Qualtracs Integration</dc:subject>
  <dc:creator>PulseTrade Team</dc:creator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