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PulseTrade Survey Results Analysis</a:t>
            </a:r>
          </a:p>
          <a:p/>
          <a:p>
            <a:r>
              <a:t>Fall 2025 Market Research Findings</a:t>
            </a:r>
          </a:p>
          <a:p/>
          <a:p>
            <a:r>
              <a:t>• 51 Total Respondents (29 Active Traders)</a:t>
            </a:r>
          </a:p>
          <a:p>
            <a:r>
              <a:t>• 89% Purchase Intent Among Active Traders  </a:t>
            </a:r>
          </a:p>
          <a:p>
            <a:r>
              <a:t>• Strong Product-Market Fit Validation</a:t>
            </a:r>
          </a:p>
          <a:p>
            <a:r>
              <a:t>• Clear Pricing &amp; Distribution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Respondent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Demographics (Active Traders - 29 respondents)</a:t>
            </a:r>
          </a:p>
          <a:p/>
          <a:p>
            <a:r>
              <a:t>Trading Activity:</a:t>
            </a:r>
          </a:p>
          <a:p>
            <a:r>
              <a:t>• 57% Active Traders (29/51 total respondents)</a:t>
            </a:r>
          </a:p>
          <a:p/>
          <a:p>
            <a:r>
              <a:t>Age Distribution:</a:t>
            </a:r>
          </a:p>
          <a:p>
            <a:r>
              <a:t>• 35-44 years: 69% (20 respondents)</a:t>
            </a:r>
          </a:p>
          <a:p>
            <a:r>
              <a:t>• 25-34 years: 10% (3 respondents)  </a:t>
            </a:r>
          </a:p>
          <a:p>
            <a:r>
              <a:t>• 45-54 years: 10% (3 respondents)</a:t>
            </a:r>
          </a:p>
          <a:p>
            <a:r>
              <a:t>• 55+ years: 10% (3 respondents)</a:t>
            </a:r>
          </a:p>
          <a:p/>
          <a:p>
            <a:r>
              <a:t>Education Level:</a:t>
            </a:r>
          </a:p>
          <a:p>
            <a:r>
              <a:t>• 4-year degree or higher: 86% (25 respondents)</a:t>
            </a:r>
          </a:p>
          <a:p>
            <a:r>
              <a:t>• Master's degree: 31% (9 respondents)</a:t>
            </a:r>
          </a:p>
          <a:p/>
          <a:p>
            <a:r>
              <a:t>Income:</a:t>
            </a:r>
          </a:p>
          <a:p>
            <a:r>
              <a:t>• $80K+ annually: 80% (23 respondents)</a:t>
            </a:r>
          </a:p>
          <a:p>
            <a:r>
              <a:t>• $125K+ annually: 49% (14 respondents)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Trading Emotions &amp; Habits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Emotional States During Trading (Multiple selections allowed)</a:t>
            </a:r>
          </a:p>
          <a:p/>
          <a:p>
            <a:r>
              <a:t>Positive Emotions:</a:t>
            </a:r>
          </a:p>
          <a:p>
            <a:r>
              <a:t>• Optimistic: 62% (18 respondents)</a:t>
            </a:r>
          </a:p>
          <a:p>
            <a:r>
              <a:t>• Confident: 38% (11 respondents)</a:t>
            </a:r>
          </a:p>
          <a:p>
            <a:r>
              <a:t>• Excited: 34% (10 respondents)</a:t>
            </a:r>
          </a:p>
          <a:p>
            <a:r>
              <a:t>• Calm: 31% (9 respondents)</a:t>
            </a:r>
          </a:p>
          <a:p/>
          <a:p>
            <a:r>
              <a:t>Negative Emotions:</a:t>
            </a:r>
          </a:p>
          <a:p>
            <a:r>
              <a:t>• Anxious: 34% (10 respondents)</a:t>
            </a:r>
          </a:p>
          <a:p>
            <a:r>
              <a:t>• Scared: 24% (7 respondents)</a:t>
            </a:r>
          </a:p>
          <a:p>
            <a:r>
              <a:t>• Disappointed: 14% (4 respondents)</a:t>
            </a:r>
          </a:p>
          <a:p>
            <a:r>
              <a:t>• Frustrated: 10% (3 respondents)</a:t>
            </a:r>
          </a:p>
          <a:p/>
          <a:p>
            <a:r>
              <a:t>News Sources:</a:t>
            </a:r>
          </a:p>
          <a:p>
            <a:r>
              <a:t>• Bloomberg: 52% (15 respondents)</a:t>
            </a:r>
          </a:p>
          <a:p>
            <a:r>
              <a:t>• Yahoo Finance: 45% (13 respondents)</a:t>
            </a:r>
          </a:p>
          <a:p>
            <a:r>
              <a:t>• Wall Street Journal: 45% (13 respondents)</a:t>
            </a:r>
          </a:p>
          <a:p>
            <a:r>
              <a:t>• Reddit: 24% (7 respondents)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Validation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Product Validation Results</a:t>
            </a:r>
          </a:p>
          <a:p/>
          <a:p>
            <a:r>
              <a:t>Emotional Impact Recognition:</a:t>
            </a:r>
          </a:p>
          <a:p>
            <a:r>
              <a:t>• "Emotions have impacted my trades": 83% agree (24/29)</a:t>
            </a:r>
          </a:p>
          <a:p/>
          <a:p>
            <a:r>
              <a:t>Purchase Intent (Next 30 Days):</a:t>
            </a:r>
          </a:p>
          <a:p>
            <a:r>
              <a:t>• Very likely: 34% (10 respondents)</a:t>
            </a:r>
          </a:p>
          <a:p>
            <a:r>
              <a:t>• Somewhat likely: 55% (16 respondents)</a:t>
            </a:r>
          </a:p>
          <a:p>
            <a:r>
              <a:t>• Total positive intent: 89% (26 respondents)</a:t>
            </a:r>
          </a:p>
          <a:p/>
          <a:p>
            <a:r>
              <a:t>Feature Importance:</a:t>
            </a:r>
          </a:p>
          <a:p>
            <a:r>
              <a:t>• Personalized insights: 90% find important (26/29)</a:t>
            </a:r>
          </a:p>
          <a:p>
            <a:r>
              <a:t>• Real-time emotional feedback: 72% find important (21/29)</a:t>
            </a:r>
          </a:p>
          <a:p/>
          <a:p>
            <a:r>
              <a:t>Biometric Data Comfort:</a:t>
            </a:r>
          </a:p>
          <a:p>
            <a:r>
              <a:t>• Comfortable sharing biometric data: 55% (16/29)</a:t>
            </a:r>
          </a:p>
          <a:p>
            <a:r>
              <a:t>• Neutral or uncomfortable: 45% (13/29)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Adoption Barriers &amp;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Primary Adoption Barriers (Select up to 3 concerns)</a:t>
            </a:r>
          </a:p>
          <a:p/>
          <a:p>
            <a:r>
              <a:t>Top Concerns:</a:t>
            </a:r>
          </a:p>
          <a:p>
            <a:r>
              <a:t>• Data privacy &amp; security: 59% (17/29)</a:t>
            </a:r>
          </a:p>
          <a:p>
            <a:r>
              <a:t>• Doubts about accuracy: 45% (13/29)</a:t>
            </a:r>
          </a:p>
          <a:p>
            <a:r>
              <a:t>• Device comfort/wearing: 34% (10/29)</a:t>
            </a:r>
          </a:p>
          <a:p>
            <a:r>
              <a:t>• Prefer current tools: 24% (7/29)</a:t>
            </a:r>
          </a:p>
          <a:p>
            <a:r>
              <a:t>• Insufficient trading frequency: 21% (6/29)</a:t>
            </a:r>
          </a:p>
          <a:p/>
          <a:p>
            <a:r>
              <a:t>Secondary Concerns:</a:t>
            </a:r>
          </a:p>
          <a:p>
            <a:r>
              <a:t>• Complex setup: 17% (5/29)</a:t>
            </a:r>
          </a:p>
          <a:p>
            <a:r>
              <a:t>• Device cost: 17% (5/29)</a:t>
            </a:r>
          </a:p>
          <a:p>
            <a:r>
              <a:t>• No desire for monitoring: 10% (3/29)</a:t>
            </a:r>
          </a:p>
          <a:p/>
          <a:p>
            <a:r>
              <a:t>Strategic Implications:</a:t>
            </a:r>
          </a:p>
          <a:p>
            <a:r>
              <a:t>• Privacy/security is the #1 barrier</a:t>
            </a:r>
          </a:p>
          <a:p>
            <a:r>
              <a:t>• Accuracy validation critical for adoption</a:t>
            </a:r>
          </a:p>
          <a:p>
            <a:r>
              <a:t>• Device comfort improvements needed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&amp; Distribution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Pricing Expectations</a:t>
            </a:r>
          </a:p>
          <a:p/>
          <a:p>
            <a:r>
              <a:t>Device Pricing:</a:t>
            </a:r>
          </a:p>
          <a:p>
            <a:r>
              <a:t>• $75-$150 acceptable to: 62% (18/29)</a:t>
            </a:r>
          </a:p>
          <a:p>
            <a:r>
              <a:t>• $75-$100: 24% (7 respondents)</a:t>
            </a:r>
          </a:p>
          <a:p>
            <a:r>
              <a:t>• $126-$150: 21% (6 respondents)</a:t>
            </a:r>
          </a:p>
          <a:p>
            <a:r>
              <a:t>• Would not pay: 28% (8 respondents)</a:t>
            </a:r>
          </a:p>
          <a:p/>
          <a:p>
            <a:r>
              <a:t>Monthly Subscription:</a:t>
            </a:r>
          </a:p>
          <a:p>
            <a:r>
              <a:t>• $5-$10 preferred by: 62% (18/29)</a:t>
            </a:r>
          </a:p>
          <a:p>
            <a:r>
              <a:t>• $11-$20 acceptable to: 24% (7/29)</a:t>
            </a:r>
          </a:p>
          <a:p>
            <a:r>
              <a:t>• $0 only: 10% (3/29)</a:t>
            </a:r>
          </a:p>
          <a:p>
            <a:r>
              <a:t>• $21+: 3% (1/29)</a:t>
            </a:r>
          </a:p>
          <a:p/>
          <a:p>
            <a:r>
              <a:t>Distribution Preferences:</a:t>
            </a:r>
          </a:p>
          <a:p>
            <a:r>
              <a:t>• Brand website: 90% very/somewhat likely (26/29)</a:t>
            </a:r>
          </a:p>
          <a:p>
            <a:r>
              <a:t>• Amazon: 79% very/somewhat likely (23/29)</a:t>
            </a:r>
          </a:p>
          <a:p>
            <a:r>
              <a:t>• Electronics retailers: 28% very/somewhat likely (8/29)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Findings &amp; Strategic Recommendations</a:t>
            </a:r>
          </a:p>
          <a:p/>
          <a:p>
            <a:r>
              <a:t>Market Validation:</a:t>
            </a:r>
          </a:p>
          <a:p>
            <a:r>
              <a:t>✓ Strong product-market fit (89% purchase intent)</a:t>
            </a:r>
          </a:p>
          <a:p>
            <a:r>
              <a:t>✓ Clear problem recognition (83% acknowledge emotional impact)</a:t>
            </a:r>
          </a:p>
          <a:p>
            <a:r>
              <a:t>✓ Affluent, educated target demographic</a:t>
            </a:r>
          </a:p>
          <a:p/>
          <a:p>
            <a:r>
              <a:t>Product Development Priorities:</a:t>
            </a:r>
          </a:p>
          <a:p>
            <a:r>
              <a:t>1. Address privacy/security concerns (59% barrier)</a:t>
            </a:r>
          </a:p>
          <a:p>
            <a:r>
              <a:t>2. Validate emotional monitoring accuracy (45% barrier)</a:t>
            </a:r>
          </a:p>
          <a:p>
            <a:r>
              <a:t>3. Improve device comfort (34% barrier)</a:t>
            </a:r>
          </a:p>
          <a:p/>
          <a:p>
            <a:r>
              <a:t>Pricing Strategy:</a:t>
            </a:r>
          </a:p>
          <a:p>
            <a:r>
              <a:t>• Device: $75-$150 range optimal</a:t>
            </a:r>
          </a:p>
          <a:p>
            <a:r>
              <a:t>• Subscription: $5-$10 monthly preferred</a:t>
            </a:r>
          </a:p>
          <a:p>
            <a:r>
              <a:t>• Direct-to-consumer focus (brand website + Amazon)</a:t>
            </a:r>
          </a:p>
          <a:p/>
          <a:p>
            <a:r>
              <a:t>Next Steps:</a:t>
            </a:r>
          </a:p>
          <a:p>
            <a:r>
              <a:t>• Develop privacy/security framework</a:t>
            </a:r>
          </a:p>
          <a:p>
            <a:r>
              <a:t>• Conduct accuracy validation studies</a:t>
            </a:r>
          </a:p>
          <a:p>
            <a:r>
              <a:t>• Prototype comfort improvements</a:t>
            </a:r>
          </a:p>
          <a:p>
            <a:r>
              <a:t>• Prepare direct-to-consumer launch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PulseTrade Survey Results Analysis</dc:title>
  <dc:subject>Market Research &amp; Survey Data Compilation</dc:subject>
  <dc:creator>PulseTrade Research Team</dc:creator>
  <cp:keywords>PulseTrade, Survey, Market Research, Trading, Emotions, Biometric</cp:keywords>
  <dc:description>Comprehensive analysis of PulseTrade product validation survey results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