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4" r:id="rId17"/>
    <p:sldId id="287" r:id="rId18"/>
    <p:sldId id="296" r:id="rId19"/>
    <p:sldId id="277" r:id="rId20"/>
    <p:sldId id="279" r:id="rId21"/>
    <p:sldId id="286" r:id="rId22"/>
    <p:sldId id="290" r:id="rId23"/>
    <p:sldId id="291" r:id="rId24"/>
    <p:sldId id="297" r:id="rId25"/>
    <p:sldId id="292" r:id="rId26"/>
    <p:sldId id="295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72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5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90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4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6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425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394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114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578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64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68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53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3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61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03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7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8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2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BA30F6-B5D4-4A40-B8F1-CCCB919361D4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BB7C-6A59-4C52-9D7E-E82966866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452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data-factory/continuous-integration-delivery-improvemen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azpipelines-parallelism-reques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1160-D5DB-CEA0-8540-000821ACE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Phase 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07051-F035-6F3B-A340-4D0A025E5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46437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CA" sz="3600" dirty="0"/>
              <a:t>Big data engineering project on azure</a:t>
            </a:r>
          </a:p>
          <a:p>
            <a:pPr algn="ctr"/>
            <a:r>
              <a:rPr lang="en-CA" dirty="0"/>
              <a:t>Kha </a:t>
            </a:r>
            <a:r>
              <a:rPr lang="en-CA" dirty="0" err="1"/>
              <a:t>pham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4A7FC-5780-4BDA-897B-D0454349E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1" r="35168" b="-1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>
                <a:solidFill>
                  <a:srgbClr val="EBEBEB"/>
                </a:solidFill>
              </a:rPr>
              <a:t>Stage 3 – Data Visualization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</a:rPr>
              <a:t>Connect Power BI to Azure SQL Database</a:t>
            </a:r>
            <a:endParaRPr lang="en-CA" sz="15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/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25F69E7-361F-2732-C178-0AA453CA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374" y="1447799"/>
            <a:ext cx="4572001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9623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>
                <a:solidFill>
                  <a:srgbClr val="EBEBEB"/>
                </a:solidFill>
              </a:rPr>
              <a:t>Stage 3 – Data Visualization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CA" sz="1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server name, please make sure to add  server name, and the string in red as follows: </a:t>
            </a:r>
            <a:r>
              <a:rPr lang="en-CA" sz="1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.database.windows.net</a:t>
            </a:r>
          </a:p>
          <a:p>
            <a:pPr lvl="2"/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CC0614-3D98-84D3-7D48-99A9C37F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96161"/>
            <a:ext cx="6495847" cy="34752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3542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>
                <a:solidFill>
                  <a:srgbClr val="EBEBEB"/>
                </a:solidFill>
              </a:rPr>
              <a:t>Stage 3 – Data Visualization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lvl="1">
              <a:spcAft>
                <a:spcPts val="800"/>
              </a:spcAft>
            </a:pPr>
            <a:endParaRPr lang="en-CA" sz="1400" kern="10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400" kern="10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09FBE-A1BD-9493-9EDA-C792D8C95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47442"/>
            <a:ext cx="6495847" cy="35727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3416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Stage 3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CA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CA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F50072-646E-4E91-954B-7314D50F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3" y="1786254"/>
            <a:ext cx="9782354" cy="45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2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B3E5-4582-DBB7-A7F6-FCF558CC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 dirty="0">
                <a:solidFill>
                  <a:srgbClr val="EBEBEB"/>
                </a:solidFill>
              </a:rPr>
              <a:t>Problems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24A3-A833-BFD7-05B0-5F421BB2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</a:rPr>
              <a:t>Lazy Execution of Databricks</a:t>
            </a:r>
          </a:p>
          <a:p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</a:rPr>
              <a:t>Connecting Power Bi to Azure SQL Database: </a:t>
            </a:r>
            <a:r>
              <a:rPr lang="en-CA" sz="1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server name, please make sure to add  server name, and the string in red as follows: </a:t>
            </a:r>
            <a:r>
              <a:rPr lang="en-CA" sz="15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.database.windows.net</a:t>
            </a:r>
          </a:p>
          <a:p>
            <a:endParaRPr lang="en-CA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sz="1400" dirty="0">
              <a:solidFill>
                <a:srgbClr val="FFFFFF"/>
              </a:solidFill>
            </a:endParaRPr>
          </a:p>
          <a:p>
            <a:endParaRPr lang="en-CA" sz="1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7F798-664F-7551-B0D2-6FB13B65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296593"/>
            <a:ext cx="6495847" cy="28744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7533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3E5-4582-DBB7-A7F6-FCF558CC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CA" dirty="0"/>
              <a:t>If I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24A3-A833-BFD7-05B0-5F421BB2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CA" dirty="0"/>
              <a:t>Complete the option 2 for  deployment of CI/CD for the project using Azure Dev Ops. </a:t>
            </a:r>
          </a:p>
          <a:p>
            <a:r>
              <a:rPr lang="en-US" sz="2000" dirty="0">
                <a:hlinkClick r:id="rId3"/>
              </a:rPr>
              <a:t>Automated publishing for continuous integration and delivery - Azure Data Factory | Microsoft Learn</a:t>
            </a:r>
            <a:endParaRPr lang="en-CA" sz="2000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CA5B121-344E-1623-7E56-301CE736E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11" r="45684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533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3E5-4582-DBB7-A7F6-FCF558CC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CI/CD with Azure Dev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24A3-A833-BFD7-05B0-5F421BB2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DE483-D4BA-09A7-3EB7-9E3D2569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825625"/>
            <a:ext cx="10270836" cy="45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3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3E5-4582-DBB7-A7F6-FCF558CC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CI/CD with Azure Dev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24A3-A833-BFD7-05B0-5F421BB2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C0348-9D6C-93AF-88C7-2244CE21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92826"/>
            <a:ext cx="11484077" cy="51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1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1AF-9C3C-3E08-4AC7-AB5EF06F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CI/CD Flow</a:t>
            </a:r>
            <a:br>
              <a:rPr lang="en-CA" dirty="0"/>
            </a:br>
            <a:r>
              <a:rPr lang="en-CA" dirty="0"/>
              <a:t>Option 1</a:t>
            </a:r>
          </a:p>
        </p:txBody>
      </p:sp>
      <p:pic>
        <p:nvPicPr>
          <p:cNvPr id="10" name="Content Placeholder 9" descr="A diagram of a software flow&#10;&#10;Description automatically generated">
            <a:extLst>
              <a:ext uri="{FF2B5EF4-FFF2-40B4-BE49-F238E27FC236}">
                <a16:creationId xmlns:a16="http://schemas.microsoft.com/office/drawing/2014/main" id="{5146C138-3C85-5BD1-A1DC-EAC14B99A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652" y="2052638"/>
            <a:ext cx="848523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9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1AF-9C3C-3E08-4AC7-AB5EF06F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CI/CD Flow</a:t>
            </a:r>
            <a:br>
              <a:rPr lang="en-CA" dirty="0"/>
            </a:br>
            <a:r>
              <a:rPr lang="en-CA" dirty="0"/>
              <a:t>Option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1C18F-C2BF-3DA4-B1FB-31F3C6841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655" y="1878940"/>
            <a:ext cx="8793017" cy="4244708"/>
          </a:xfrm>
        </p:spPr>
      </p:pic>
    </p:spTree>
    <p:extLst>
      <p:ext uri="{BB962C8B-B14F-4D97-AF65-F5344CB8AC3E}">
        <p14:creationId xmlns:p14="http://schemas.microsoft.com/office/powerpoint/2010/main" val="373923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15DBF-F346-D2F6-4F72-64C196EE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E6CD-4123-16DC-020C-37D7BB9A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CA" sz="1400">
              <a:solidFill>
                <a:srgbClr val="FFFFFF"/>
              </a:solidFill>
            </a:endParaRPr>
          </a:p>
        </p:txBody>
      </p:sp>
      <p:pic>
        <p:nvPicPr>
          <p:cNvPr id="5" name="Picture 4" descr="A diagram of data bricks&#10;&#10;Description automatically generated">
            <a:extLst>
              <a:ext uri="{FF2B5EF4-FFF2-40B4-BE49-F238E27FC236}">
                <a16:creationId xmlns:a16="http://schemas.microsoft.com/office/drawing/2014/main" id="{F128659B-252D-9F0E-4537-AFD4121A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307690"/>
            <a:ext cx="7045226" cy="48964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159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91AF-9C3C-3E08-4AC7-AB5EF06F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CA" sz="2900" dirty="0"/>
              <a:t>CI/CD Set up</a:t>
            </a:r>
            <a:br>
              <a:rPr lang="en-CA" sz="2900" dirty="0"/>
            </a:br>
            <a:r>
              <a:rPr lang="en-CA" sz="2900" dirty="0"/>
              <a:t>Step 1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xclamation mark on a yellow background">
            <a:extLst>
              <a:ext uri="{FF2B5EF4-FFF2-40B4-BE49-F238E27FC236}">
                <a16:creationId xmlns:a16="http://schemas.microsoft.com/office/drawing/2014/main" id="{02754F19-E7A9-9816-28B6-920EF96E0E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65" r="16348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417B-C3A6-2A33-D817-1993632C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CA" sz="1500" dirty="0">
                <a:latin typeface="Aptos" panose="020B0004020202020204" pitchFamily="34" charset="0"/>
              </a:rPr>
              <a:t>As we need </a:t>
            </a:r>
            <a:r>
              <a:rPr lang="en-US" sz="1500" dirty="0">
                <a:latin typeface="Aptos" panose="020B0004020202020204" pitchFamily="34" charset="0"/>
              </a:rPr>
              <a:t>H</a:t>
            </a:r>
            <a:r>
              <a:rPr lang="en-US" sz="1500" b="0" i="0" dirty="0">
                <a:effectLst/>
                <a:latin typeface="Aptos" panose="020B0004020202020204" pitchFamily="34" charset="0"/>
              </a:rPr>
              <a:t>osted </a:t>
            </a:r>
            <a:r>
              <a:rPr lang="en-US" sz="1500" dirty="0">
                <a:latin typeface="Aptos" panose="020B0004020202020204" pitchFamily="34" charset="0"/>
              </a:rPr>
              <a:t>P</a:t>
            </a:r>
            <a:r>
              <a:rPr lang="en-US" sz="1500" b="0" i="0" dirty="0">
                <a:effectLst/>
                <a:latin typeface="Aptos" panose="020B0004020202020204" pitchFamily="34" charset="0"/>
              </a:rPr>
              <a:t>arallelism to run pipeline in step 2, this can be requested for free by filling out the form at below link, then submit, and await for approval. Usually, it takes 2-3 working days to obtain the approval. </a:t>
            </a:r>
          </a:p>
          <a:p>
            <a:r>
              <a:rPr lang="en-CA" b="0" i="0" u="none" strike="noStrike" dirty="0">
                <a:effectLst/>
                <a:latin typeface="Söhne"/>
                <a:hlinkClick r:id="rId4"/>
              </a:rPr>
              <a:t>https://aka.ms/azpipelines-parallelism-request</a:t>
            </a:r>
            <a:r>
              <a:rPr lang="en-CA" b="0" i="0" dirty="0">
                <a:effectLst/>
                <a:latin typeface="Söhne"/>
              </a:rPr>
              <a:t>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94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1AF-9C3C-3E08-4AC7-AB5EF06F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CI/CD Set up</a:t>
            </a:r>
            <a:br>
              <a:rPr lang="en-CA" dirty="0"/>
            </a:br>
            <a:r>
              <a:rPr lang="en-CA" dirty="0"/>
              <a:t>Step 1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417B-C3A6-2A33-D817-1993632C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5BC50-DDE9-A394-80DE-246ACB4B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4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6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AE1-9E54-2CA8-8C4E-32760850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CI/CD Set up</a:t>
            </a:r>
            <a:br>
              <a:rPr lang="en-CA" dirty="0"/>
            </a:br>
            <a:r>
              <a:rPr lang="en-CA" dirty="0"/>
              <a:t>Step 2 – Git Configuration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906E-9EA2-0FAD-79F2-E8643EB4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Git depository using Dev Ops portal: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C2E06-525C-D358-5888-A2A6BFD2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566219"/>
            <a:ext cx="11044444" cy="39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3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AE1-9E54-2CA8-8C4E-32760850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CI/CD Set up</a:t>
            </a:r>
            <a:br>
              <a:rPr lang="en-CA" dirty="0"/>
            </a:br>
            <a:r>
              <a:rPr lang="en-CA" dirty="0"/>
              <a:t>Step 2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906E-9EA2-0FAD-79F2-E8643EB4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Branch Policy: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E5EB0-976E-0DB0-E1C1-ECBECF94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2585884"/>
            <a:ext cx="11149781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62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AE1-9E54-2CA8-8C4E-32760850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CI/CD Set up</a:t>
            </a:r>
            <a:br>
              <a:rPr lang="en-CA" dirty="0"/>
            </a:br>
            <a:r>
              <a:rPr lang="en-CA" dirty="0"/>
              <a:t>Step 3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906E-9EA2-0FAD-79F2-E8643EB4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54856" cy="4195481"/>
          </a:xfrm>
        </p:spPr>
        <p:txBody>
          <a:bodyPr/>
          <a:lstStyle/>
          <a:p>
            <a:r>
              <a:rPr lang="en-CA" dirty="0"/>
              <a:t>Create 2 resource group with 2 data factory for each on Azure portal:</a:t>
            </a:r>
          </a:p>
          <a:p>
            <a:pPr lvl="1"/>
            <a:r>
              <a:rPr lang="en-CA" dirty="0"/>
              <a:t>Development (dev)</a:t>
            </a:r>
          </a:p>
          <a:p>
            <a:pPr lvl="1"/>
            <a:r>
              <a:rPr lang="en-CA" dirty="0"/>
              <a:t>Production (prod)</a:t>
            </a:r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995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AE1-9E54-2CA8-8C4E-32760850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CI/CD Set up</a:t>
            </a:r>
            <a:br>
              <a:rPr lang="en-CA" dirty="0"/>
            </a:br>
            <a:r>
              <a:rPr lang="en-CA" dirty="0"/>
              <a:t>Step 4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906E-9EA2-0FAD-79F2-E8643EB4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Configure repository on Development Data Factory: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A1434-C77F-7906-B64D-853CBDEB1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1" y="2487560"/>
            <a:ext cx="10569678" cy="43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49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1AF-9C3C-3E08-4AC7-AB5EF06F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CA" sz="2800" b="1" dirty="0">
                <a:solidFill>
                  <a:srgbClr val="EBEBEB"/>
                </a:solidFill>
              </a:rPr>
              <a:t>CI – CD Option 1</a:t>
            </a:r>
            <a:br>
              <a:rPr lang="en-CA" sz="2800" b="1" dirty="0">
                <a:solidFill>
                  <a:srgbClr val="EBEBEB"/>
                </a:solidFill>
              </a:rPr>
            </a:br>
            <a:endParaRPr lang="en-CA" sz="2800" b="1" dirty="0">
              <a:solidFill>
                <a:srgbClr val="EBEBEB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3F8028E-5FFC-9419-5CB0-2890DEF11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834" y="2052638"/>
            <a:ext cx="5070108" cy="4195762"/>
          </a:xfrm>
        </p:spPr>
      </p:pic>
    </p:spTree>
    <p:extLst>
      <p:ext uri="{BB962C8B-B14F-4D97-AF65-F5344CB8AC3E}">
        <p14:creationId xmlns:p14="http://schemas.microsoft.com/office/powerpoint/2010/main" val="53570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B3E5-4582-DBB7-A7F6-FCF558CC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2" y="1454964"/>
            <a:ext cx="6261917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 you! </a:t>
            </a:r>
          </a:p>
        </p:txBody>
      </p:sp>
      <p:pic>
        <p:nvPicPr>
          <p:cNvPr id="13" name="Picture 12" descr="Magnifying glass on clear background">
            <a:extLst>
              <a:ext uri="{FF2B5EF4-FFF2-40B4-BE49-F238E27FC236}">
                <a16:creationId xmlns:a16="http://schemas.microsoft.com/office/drawing/2014/main" id="{D39BEF00-78E6-7B8E-8513-9967AE98D1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057" r="14832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0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7D12-45AA-5A76-B6BD-4E5EE152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Stage 1: 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C7F8-FB9F-4B68-BA4B-3B7561C6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5510"/>
            <a:ext cx="8946541" cy="4812889"/>
          </a:xfrm>
        </p:spPr>
        <p:txBody>
          <a:bodyPr>
            <a:normAutofit fontScale="85000" lnSpcReduction="10000"/>
          </a:bodyPr>
          <a:lstStyle/>
          <a:p>
            <a:r>
              <a:rPr lang="en-CA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reated separate resource group for the project so that we can delete the resource group after completing the project to avoid being further charged. </a:t>
            </a:r>
          </a:p>
          <a:p>
            <a:r>
              <a:rPr lang="en-C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reated a storage account, a container, and folders to accept the files from the data sources. It’s noted to create a data lake instead of a simple blob storage by ticking on the </a:t>
            </a:r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 hierarchical namespace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 folder </a:t>
            </a:r>
            <a:r>
              <a:rPr lang="en-CA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postTypes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accept the table </a:t>
            </a:r>
            <a:r>
              <a:rPr lang="en-CA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postTypes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on PostgreSQL; The folder </a:t>
            </a:r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accepts the table </a:t>
            </a:r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on PostgreSQL;  The folder </a:t>
            </a:r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Posts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accepts today's Parquet files. In addition, we need to empty the folders prior to copy the data in these folders. </a:t>
            </a:r>
          </a:p>
          <a:p>
            <a:r>
              <a:rPr lang="en-CA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reated 3 linked services: </a:t>
            </a:r>
          </a:p>
          <a:p>
            <a:pPr lvl="1"/>
            <a:r>
              <a:rPr lang="en-CA" sz="18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Service 1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link the RDS PostgreSQL database</a:t>
            </a:r>
            <a:endParaRPr lang="en-CA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CA" sz="18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Service 2: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link </a:t>
            </a:r>
            <a:r>
              <a:rPr lang="en-CA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WeCloudData's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public storage blob</a:t>
            </a:r>
          </a:p>
          <a:p>
            <a:pPr lvl="1"/>
            <a:r>
              <a:rPr lang="en-CA" sz="18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Service 3: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link my storage blob</a:t>
            </a:r>
            <a:endParaRPr lang="en-CA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reated 6 datasets:</a:t>
            </a:r>
          </a:p>
          <a:p>
            <a:pPr lvl="1"/>
            <a:r>
              <a:rPr lang="en-CA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 source dataset - from </a:t>
            </a:r>
            <a:r>
              <a:rPr lang="en-CA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postType</a:t>
            </a:r>
            <a:r>
              <a:rPr lang="en-CA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User</a:t>
            </a:r>
          </a:p>
          <a:p>
            <a:pPr lvl="1"/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 sink dataset represent the sink at my blob storage</a:t>
            </a:r>
          </a:p>
          <a:p>
            <a:pPr lvl="1"/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source dataset - from </a:t>
            </a:r>
            <a:r>
              <a:rPr lang="en-CA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wecloud</a:t>
            </a:r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public storage</a:t>
            </a:r>
          </a:p>
          <a:p>
            <a:pPr lvl="1"/>
            <a:r>
              <a:rPr lang="en-CA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sink dataset connected to the Posts folder on my blob storage. </a:t>
            </a:r>
            <a:endParaRPr lang="en-CA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922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600CA-0B1C-3756-A4C7-BA0BB616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 dirty="0">
                <a:solidFill>
                  <a:srgbClr val="EBEBEB"/>
                </a:solidFill>
              </a:rPr>
              <a:t>Stage 1: Data Ingestion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FED5-18A5-367C-1F20-FAB1BF39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CA" sz="15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reated a Data Factory Resource with 2 pipelines: </a:t>
            </a:r>
            <a:r>
              <a:rPr lang="en-CA" sz="15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copyOnceWeek</a:t>
            </a:r>
            <a:r>
              <a:rPr lang="en-CA" sz="15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CA" sz="15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copyPostsEveryday</a:t>
            </a:r>
            <a:endParaRPr lang="en-CA" sz="15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CA" sz="15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pipeline 1: </a:t>
            </a:r>
            <a:r>
              <a:rPr lang="en-CA" sz="15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copyOnceWeek</a:t>
            </a:r>
            <a:r>
              <a:rPr lang="en-CA" sz="15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 trigger is set to run the pipeline once per week. </a:t>
            </a:r>
          </a:p>
          <a:p>
            <a:pPr lvl="1"/>
            <a:endParaRPr lang="en-CA" sz="1500" kern="100" dirty="0">
              <a:solidFill>
                <a:srgbClr val="FFFFF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14FE16-6749-6C02-4CAB-8B034177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27123"/>
            <a:ext cx="6495847" cy="2740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87248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600CA-0B1C-3756-A4C7-BA0BB616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>
                <a:solidFill>
                  <a:srgbClr val="EBEBEB"/>
                </a:solidFill>
              </a:rPr>
              <a:t>Stage 1: Data Ingestion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FED5-18A5-367C-1F20-FAB1BF39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lvl="1"/>
            <a:r>
              <a:rPr lang="en-CA" sz="14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pipeline </a:t>
            </a:r>
            <a:r>
              <a:rPr lang="en-CA" sz="14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CA" sz="14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: </a:t>
            </a:r>
            <a:r>
              <a:rPr lang="en-CA" sz="14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copyPostsEveryday</a:t>
            </a:r>
            <a:r>
              <a:rPr lang="en-CA" sz="14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 trigger is set to run the pipeline daily. </a:t>
            </a:r>
          </a:p>
          <a:p>
            <a:pPr lvl="1"/>
            <a:endParaRPr lang="en-CA" sz="1400" dirty="0">
              <a:solidFill>
                <a:srgbClr val="FFFFF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kern="100" dirty="0">
              <a:solidFill>
                <a:srgbClr val="FFFFF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8A8E20-117E-1781-8F23-31FB7DEE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588907"/>
            <a:ext cx="6495847" cy="22897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062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 dirty="0">
                <a:solidFill>
                  <a:srgbClr val="EBEBEB"/>
                </a:solidFill>
              </a:rPr>
              <a:t>Stage 2 – Data Transformation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</a:rPr>
              <a:t>Step 1: </a:t>
            </a:r>
            <a:r>
              <a:rPr lang="en-CA" sz="15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mount Azure storage to Azure </a:t>
            </a:r>
            <a:r>
              <a:rPr lang="en-CA" sz="1500" dirty="0">
                <a:solidFill>
                  <a:srgbClr val="FFFFFF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Databricks</a:t>
            </a:r>
          </a:p>
          <a:p>
            <a:pPr lvl="1">
              <a:spcAft>
                <a:spcPts val="800"/>
              </a:spcAft>
            </a:pPr>
            <a:r>
              <a:rPr lang="en-CA" sz="1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Databricks workspace, then compute, and notebook</a:t>
            </a:r>
          </a:p>
          <a:p>
            <a:pPr lvl="1">
              <a:spcAft>
                <a:spcPts val="800"/>
              </a:spcAft>
            </a:pPr>
            <a:r>
              <a:rPr lang="en-CA" sz="1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Azure, allow the Azure Databricks to access the storage container.</a:t>
            </a:r>
          </a:p>
          <a:p>
            <a:pPr lvl="1">
              <a:spcAft>
                <a:spcPts val="800"/>
              </a:spcAft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4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693CE-80B6-B5FB-2564-44C5326F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215396"/>
            <a:ext cx="6495847" cy="30368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5796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CA" dirty="0"/>
              <a:t>Stage 2 – Data Transformation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500" dirty="0">
                <a:latin typeface="Aptos" panose="020B0004020202020204" pitchFamily="34" charset="0"/>
              </a:rPr>
              <a:t>Step 2: </a:t>
            </a:r>
            <a:r>
              <a:rPr lang="en-CA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train a machine learning model. The model will use data copied from the </a:t>
            </a:r>
            <a:r>
              <a:rPr lang="en-CA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everydayCopy</a:t>
            </a:r>
            <a:r>
              <a:rPr lang="en-CA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Posts pipeline and </a:t>
            </a:r>
            <a:r>
              <a:rPr lang="en-CA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copyonceWeek</a:t>
            </a:r>
            <a:r>
              <a:rPr lang="en-CA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pipeline to tell us what each post is about (the topic of the post).</a:t>
            </a: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Joined the Posts and </a:t>
            </a:r>
            <a:r>
              <a:rPr lang="en-CA" sz="15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posttypes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tables, because we need to use the 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column in the </a:t>
            </a:r>
            <a:r>
              <a:rPr lang="en-CA" sz="15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posttypes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to filter out the posts in 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Posts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table we want. </a:t>
            </a: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Cleaned data for the model training;</a:t>
            </a:r>
            <a:endParaRPr lang="en-CA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 the machine learning model;</a:t>
            </a:r>
            <a:endParaRPr lang="en-CA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500" kern="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A" sz="15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aved the model to an Azure storage folder so that we can use it in Step 3.</a:t>
            </a:r>
            <a:endParaRPr lang="en-CA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15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</a:pPr>
            <a:endParaRPr lang="en-CA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</a:pPr>
            <a:endParaRPr lang="en-CA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CA" sz="15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odels if molecules in science classroom">
            <a:extLst>
              <a:ext uri="{FF2B5EF4-FFF2-40B4-BE49-F238E27FC236}">
                <a16:creationId xmlns:a16="http://schemas.microsoft.com/office/drawing/2014/main" id="{45C41844-1192-B5D3-735A-5C0979D16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1" r="22494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146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CA" sz="3200"/>
              <a:t>Stage 2 – 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CA" sz="1500" dirty="0">
                <a:latin typeface="Aptos" panose="020B0004020202020204" pitchFamily="34" charset="0"/>
              </a:rPr>
              <a:t>Step 3: </a:t>
            </a:r>
            <a:r>
              <a:rPr lang="en-CA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sentiment analysis</a:t>
            </a:r>
          </a:p>
          <a:p>
            <a:endParaRPr lang="en-CA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16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CA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CA" sz="16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E12CD-85F1-7B08-4209-87ABBD2A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39" y="1447799"/>
            <a:ext cx="1488247" cy="4572001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C6E0B1-9C29-6B0A-1991-15599F3BB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091" y="2576052"/>
            <a:ext cx="3148022" cy="14253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969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6E1C6-E375-BE02-A90B-9615EAF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 dirty="0">
                <a:solidFill>
                  <a:srgbClr val="EBEBEB"/>
                </a:solidFill>
              </a:rPr>
              <a:t>Stage 3 – Data Visualization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B5-6B7E-E83B-BADF-AA216C9E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315143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CA" sz="6000" dirty="0">
                <a:solidFill>
                  <a:srgbClr val="FFFFFF"/>
                </a:solidFill>
                <a:latin typeface="Aptos" panose="020B0004020202020204" pitchFamily="34" charset="0"/>
              </a:rPr>
              <a:t>Copied result to Azure SQL Database, and then connect this data base to Power BI Desktop for data visualization. </a:t>
            </a:r>
            <a:endParaRPr lang="en-CA" sz="60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CA" sz="60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created pipeline #3 to copy data from the blob storage to Azure SQL Database.</a:t>
            </a:r>
          </a:p>
          <a:p>
            <a:pPr lvl="1">
              <a:lnSpc>
                <a:spcPct val="90000"/>
              </a:lnSpc>
            </a:pPr>
            <a:r>
              <a:rPr lang="en-CA" sz="6000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 to doing so, I created a table in </a:t>
            </a:r>
            <a:r>
              <a:rPr lang="en-CA" sz="6000" dirty="0">
                <a:solidFill>
                  <a:srgbClr val="FFFFFF"/>
                </a:solidFill>
                <a:latin typeface="Aptos" panose="020B0004020202020204" pitchFamily="34" charset="0"/>
              </a:rPr>
              <a:t>Azure SQL Database: </a:t>
            </a:r>
          </a:p>
          <a:p>
            <a:pPr lvl="1">
              <a:lnSpc>
                <a:spcPct val="90000"/>
              </a:lnSpc>
            </a:pPr>
            <a:r>
              <a:rPr lang="en-CA" sz="6000" i="1" kern="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CREATE TABLE </a:t>
            </a:r>
            <a:r>
              <a:rPr lang="en-CA" sz="6000" i="1" kern="0" dirty="0" err="1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ML_result</a:t>
            </a:r>
            <a:r>
              <a:rPr lang="en-CA" sz="6000" i="1" kern="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(t</a:t>
            </a:r>
            <a:r>
              <a:rPr lang="en-CA" sz="6000" i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opic VARCHAR(MAX), 		qty INT);</a:t>
            </a:r>
            <a:endParaRPr lang="en-CA" sz="6000" i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endParaRPr lang="en-CA" sz="32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en-CA" sz="32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CA" sz="3200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copy activity, to set </a:t>
            </a:r>
          </a:p>
          <a:p>
            <a:pPr lvl="2">
              <a:lnSpc>
                <a:spcPct val="90000"/>
              </a:lnSpc>
            </a:pPr>
            <a:r>
              <a:rPr lang="en-CA" sz="32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row as header</a:t>
            </a:r>
          </a:p>
          <a:p>
            <a:pPr lvl="2">
              <a:lnSpc>
                <a:spcPct val="90000"/>
              </a:lnSpc>
            </a:pPr>
            <a:r>
              <a:rPr lang="en-CA" sz="3200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Truncate the table in </a:t>
            </a:r>
            <a:r>
              <a:rPr lang="en-CA" sz="3200" dirty="0">
                <a:solidFill>
                  <a:srgbClr val="FFFFFF"/>
                </a:solidFill>
                <a:latin typeface="Aptos" panose="020B0004020202020204" pitchFamily="34" charset="0"/>
              </a:rPr>
              <a:t>Azure SQL Database</a:t>
            </a:r>
            <a:endParaRPr lang="en-CA" sz="3200" kern="1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en-CA" sz="6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en-CA" sz="6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6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</a:pPr>
            <a:endParaRPr lang="en-CA" sz="6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</a:pPr>
            <a:endParaRPr lang="en-CA" sz="6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CA" sz="600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9E668-91F0-3566-4043-FC253321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588907"/>
            <a:ext cx="6495847" cy="22897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81619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4622</TotalTime>
  <Words>820</Words>
  <Application>Microsoft Office PowerPoint</Application>
  <PresentationFormat>Widescreen</PresentationFormat>
  <Paragraphs>105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Century Gothic</vt:lpstr>
      <vt:lpstr>Söhne</vt:lpstr>
      <vt:lpstr>Symbol</vt:lpstr>
      <vt:lpstr>Wingdings 3</vt:lpstr>
      <vt:lpstr>Ion</vt:lpstr>
      <vt:lpstr>Phase 2 Presentation</vt:lpstr>
      <vt:lpstr>Project Overview</vt:lpstr>
      <vt:lpstr>Stage 1: Data Ingestion</vt:lpstr>
      <vt:lpstr>Stage 1: Data Ingestion</vt:lpstr>
      <vt:lpstr>Stage 1: Data Ingestion</vt:lpstr>
      <vt:lpstr>Stage 2 – Data Transformation</vt:lpstr>
      <vt:lpstr>Stage 2 – Data Transformation</vt:lpstr>
      <vt:lpstr>Stage 2 – Data Transformation</vt:lpstr>
      <vt:lpstr>Stage 3 – Data Visualization</vt:lpstr>
      <vt:lpstr>Stage 3 – Data Visualization</vt:lpstr>
      <vt:lpstr>Stage 3 – Data Visualization</vt:lpstr>
      <vt:lpstr>Stage 3 – Data Visualization</vt:lpstr>
      <vt:lpstr>Stage 3 – Data Visualization</vt:lpstr>
      <vt:lpstr>Problems</vt:lpstr>
      <vt:lpstr>If I had more time</vt:lpstr>
      <vt:lpstr>CI/CD with Azure Dev Ops</vt:lpstr>
      <vt:lpstr>CI/CD with Azure Dev Ops</vt:lpstr>
      <vt:lpstr>CI/CD Flow Option 1</vt:lpstr>
      <vt:lpstr>CI/CD Flow Option 2</vt:lpstr>
      <vt:lpstr>CI/CD Set up Step 1</vt:lpstr>
      <vt:lpstr>CI/CD Set up Step 1 </vt:lpstr>
      <vt:lpstr>CI/CD Set up Step 2 – Git Configuration </vt:lpstr>
      <vt:lpstr>CI/CD Set up Step 2 </vt:lpstr>
      <vt:lpstr>CI/CD Set up Step 3 </vt:lpstr>
      <vt:lpstr>CI/CD Set up Step 4 </vt:lpstr>
      <vt:lpstr>CI – CD Option 1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2 - Project</dc:title>
  <dc:creator>Kha Pham</dc:creator>
  <cp:lastModifiedBy>Kha Pham</cp:lastModifiedBy>
  <cp:revision>68</cp:revision>
  <dcterms:created xsi:type="dcterms:W3CDTF">2024-03-04T15:09:44Z</dcterms:created>
  <dcterms:modified xsi:type="dcterms:W3CDTF">2024-03-16T00:39:49Z</dcterms:modified>
</cp:coreProperties>
</file>