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4" r:id="rId17"/>
    <p:sldId id="287" r:id="rId18"/>
    <p:sldId id="277" r:id="rId19"/>
    <p:sldId id="276" r:id="rId20"/>
    <p:sldId id="279" r:id="rId21"/>
    <p:sldId id="286" r:id="rId22"/>
    <p:sldId id="288" r:id="rId23"/>
    <p:sldId id="290" r:id="rId24"/>
    <p:sldId id="291" r:id="rId25"/>
    <p:sldId id="292" r:id="rId26"/>
    <p:sldId id="293" r:id="rId27"/>
    <p:sldId id="283" r:id="rId28"/>
    <p:sldId id="282" r:id="rId29"/>
    <p:sldId id="281" r:id="rId30"/>
    <p:sldId id="294" r:id="rId31"/>
    <p:sldId id="280" r:id="rId32"/>
    <p:sldId id="27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726" autoAdjust="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outlineViewPr>
    <p:cViewPr>
      <p:scale>
        <a:sx n="33" d="100"/>
        <a:sy n="33" d="100"/>
      </p:scale>
      <p:origin x="0" y="-42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AE2613-EBE6-4515-8FCC-18A8378D3F0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9B4326-ED92-45CB-93A2-AACD631EF563}">
      <dgm:prSet/>
      <dgm:spPr/>
      <dgm:t>
        <a:bodyPr/>
        <a:lstStyle/>
        <a:p>
          <a:r>
            <a:rPr lang="en-CA"/>
            <a:t>Create Release Pipeline</a:t>
          </a:r>
          <a:endParaRPr lang="en-US"/>
        </a:p>
      </dgm:t>
    </dgm:pt>
    <dgm:pt modelId="{EA5507FC-19B6-46E7-B566-4030C3027F30}" type="parTrans" cxnId="{9C480634-71B5-4600-B394-7162B97E6263}">
      <dgm:prSet/>
      <dgm:spPr/>
      <dgm:t>
        <a:bodyPr/>
        <a:lstStyle/>
        <a:p>
          <a:endParaRPr lang="en-US"/>
        </a:p>
      </dgm:t>
    </dgm:pt>
    <dgm:pt modelId="{C1CCCD6D-A4F1-4549-86A8-F54CAE557D23}" type="sibTrans" cxnId="{9C480634-71B5-4600-B394-7162B97E6263}">
      <dgm:prSet/>
      <dgm:spPr/>
      <dgm:t>
        <a:bodyPr/>
        <a:lstStyle/>
        <a:p>
          <a:endParaRPr lang="en-US"/>
        </a:p>
      </dgm:t>
    </dgm:pt>
    <dgm:pt modelId="{069BD9D0-E373-463D-B4C3-59E3E71C213D}">
      <dgm:prSet/>
      <dgm:spPr/>
      <dgm:t>
        <a:bodyPr/>
        <a:lstStyle/>
        <a:p>
          <a:r>
            <a:rPr lang="en-CA"/>
            <a:t>Add an artifact in which the source will come from build pipeline</a:t>
          </a:r>
          <a:endParaRPr lang="en-US"/>
        </a:p>
      </dgm:t>
    </dgm:pt>
    <dgm:pt modelId="{77DC32BE-1B6A-4AC7-9184-98C6AC97277A}" type="parTrans" cxnId="{631D92B8-D512-444B-A24B-200D4D34DD49}">
      <dgm:prSet/>
      <dgm:spPr/>
      <dgm:t>
        <a:bodyPr/>
        <a:lstStyle/>
        <a:p>
          <a:endParaRPr lang="en-US"/>
        </a:p>
      </dgm:t>
    </dgm:pt>
    <dgm:pt modelId="{80FE15F1-78C0-4CCC-BE4D-AB7FD502902B}" type="sibTrans" cxnId="{631D92B8-D512-444B-A24B-200D4D34DD49}">
      <dgm:prSet/>
      <dgm:spPr/>
      <dgm:t>
        <a:bodyPr/>
        <a:lstStyle/>
        <a:p>
          <a:endParaRPr lang="en-US"/>
        </a:p>
      </dgm:t>
    </dgm:pt>
    <dgm:pt modelId="{0B465677-3900-4DCB-B19A-8B12D81731A0}">
      <dgm:prSet/>
      <dgm:spPr/>
      <dgm:t>
        <a:bodyPr/>
        <a:lstStyle/>
        <a:p>
          <a:r>
            <a:rPr lang="en-CA"/>
            <a:t>In the Test task, change the ARM template from the repository to the ARM template created by the build pipeline -&gt; select the ARM templateFor Factory.json, and the same for the parameter as well.</a:t>
          </a:r>
          <a:endParaRPr lang="en-US"/>
        </a:p>
      </dgm:t>
    </dgm:pt>
    <dgm:pt modelId="{47FD537B-BAEC-4A10-91DE-DA0ECAB33A44}" type="parTrans" cxnId="{3DB78A4A-AA47-4622-B423-F3EEC0E333C3}">
      <dgm:prSet/>
      <dgm:spPr/>
      <dgm:t>
        <a:bodyPr/>
        <a:lstStyle/>
        <a:p>
          <a:endParaRPr lang="en-US"/>
        </a:p>
      </dgm:t>
    </dgm:pt>
    <dgm:pt modelId="{82ED4D4D-BC22-4931-8645-599B46CB0A22}" type="sibTrans" cxnId="{3DB78A4A-AA47-4622-B423-F3EEC0E333C3}">
      <dgm:prSet/>
      <dgm:spPr/>
      <dgm:t>
        <a:bodyPr/>
        <a:lstStyle/>
        <a:p>
          <a:endParaRPr lang="en-US"/>
        </a:p>
      </dgm:t>
    </dgm:pt>
    <dgm:pt modelId="{69029D53-72D6-47C7-80A4-7041E6764553}">
      <dgm:prSet/>
      <dgm:spPr/>
      <dgm:t>
        <a:bodyPr/>
        <a:lstStyle/>
        <a:p>
          <a:r>
            <a:rPr lang="en-CA"/>
            <a:t>Enable the trigger for the Release Pipeline (upon completion of the build pipeline) -&gt; click on trigger for the artifact under the release pipeline.  </a:t>
          </a:r>
          <a:endParaRPr lang="en-US"/>
        </a:p>
      </dgm:t>
    </dgm:pt>
    <dgm:pt modelId="{ADC87BEA-5C8E-4596-A0A9-853B1E0E861B}" type="parTrans" cxnId="{7BB3FFAF-77F6-47A6-8A07-AFCD33151531}">
      <dgm:prSet/>
      <dgm:spPr/>
      <dgm:t>
        <a:bodyPr/>
        <a:lstStyle/>
        <a:p>
          <a:endParaRPr lang="en-US"/>
        </a:p>
      </dgm:t>
    </dgm:pt>
    <dgm:pt modelId="{FF799814-0053-4AFC-961E-E62F9A9EAB98}" type="sibTrans" cxnId="{7BB3FFAF-77F6-47A6-8A07-AFCD33151531}">
      <dgm:prSet/>
      <dgm:spPr/>
      <dgm:t>
        <a:bodyPr/>
        <a:lstStyle/>
        <a:p>
          <a:endParaRPr lang="en-US"/>
        </a:p>
      </dgm:t>
    </dgm:pt>
    <dgm:pt modelId="{D92A7ADA-2AEE-45F7-B85E-5DDC70EC94B4}" type="pres">
      <dgm:prSet presAssocID="{61AE2613-EBE6-4515-8FCC-18A8378D3F09}" presName="root" presStyleCnt="0">
        <dgm:presLayoutVars>
          <dgm:dir/>
          <dgm:resizeHandles val="exact"/>
        </dgm:presLayoutVars>
      </dgm:prSet>
      <dgm:spPr/>
    </dgm:pt>
    <dgm:pt modelId="{AE8DA4E2-B735-4D42-8E8F-7E538B9EA0A1}" type="pres">
      <dgm:prSet presAssocID="{A69B4326-ED92-45CB-93A2-AACD631EF563}" presName="compNode" presStyleCnt="0"/>
      <dgm:spPr/>
    </dgm:pt>
    <dgm:pt modelId="{C899587B-2ACB-4182-9C39-A238F8D1BB36}" type="pres">
      <dgm:prSet presAssocID="{A69B4326-ED92-45CB-93A2-AACD631EF5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6552C40-AE8D-4543-807F-81E330867340}" type="pres">
      <dgm:prSet presAssocID="{A69B4326-ED92-45CB-93A2-AACD631EF563}" presName="spaceRect" presStyleCnt="0"/>
      <dgm:spPr/>
    </dgm:pt>
    <dgm:pt modelId="{3CE7D7B3-DD70-4750-BC78-012EB85932A7}" type="pres">
      <dgm:prSet presAssocID="{A69B4326-ED92-45CB-93A2-AACD631EF563}" presName="textRect" presStyleLbl="revTx" presStyleIdx="0" presStyleCnt="4">
        <dgm:presLayoutVars>
          <dgm:chMax val="1"/>
          <dgm:chPref val="1"/>
        </dgm:presLayoutVars>
      </dgm:prSet>
      <dgm:spPr/>
    </dgm:pt>
    <dgm:pt modelId="{B21C8EE9-B89D-4124-BA72-2654749FD0F7}" type="pres">
      <dgm:prSet presAssocID="{C1CCCD6D-A4F1-4549-86A8-F54CAE557D23}" presName="sibTrans" presStyleCnt="0"/>
      <dgm:spPr/>
    </dgm:pt>
    <dgm:pt modelId="{BABCB9E4-9E90-483A-A315-59CD50A430B6}" type="pres">
      <dgm:prSet presAssocID="{069BD9D0-E373-463D-B4C3-59E3E71C213D}" presName="compNode" presStyleCnt="0"/>
      <dgm:spPr/>
    </dgm:pt>
    <dgm:pt modelId="{C6B83CD8-D841-45FF-AA8F-3B43FA5F54F1}" type="pres">
      <dgm:prSet presAssocID="{069BD9D0-E373-463D-B4C3-59E3E71C21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553A2B1-C1ED-4A34-B213-ED0AF1479089}" type="pres">
      <dgm:prSet presAssocID="{069BD9D0-E373-463D-B4C3-59E3E71C213D}" presName="spaceRect" presStyleCnt="0"/>
      <dgm:spPr/>
    </dgm:pt>
    <dgm:pt modelId="{CA0784EB-DF2D-48FF-B4F9-204199F039C8}" type="pres">
      <dgm:prSet presAssocID="{069BD9D0-E373-463D-B4C3-59E3E71C213D}" presName="textRect" presStyleLbl="revTx" presStyleIdx="1" presStyleCnt="4">
        <dgm:presLayoutVars>
          <dgm:chMax val="1"/>
          <dgm:chPref val="1"/>
        </dgm:presLayoutVars>
      </dgm:prSet>
      <dgm:spPr/>
    </dgm:pt>
    <dgm:pt modelId="{62F7F184-C1C5-46B3-9108-439887DB6B1A}" type="pres">
      <dgm:prSet presAssocID="{80FE15F1-78C0-4CCC-BE4D-AB7FD502902B}" presName="sibTrans" presStyleCnt="0"/>
      <dgm:spPr/>
    </dgm:pt>
    <dgm:pt modelId="{8C88C913-CA32-48CF-AE1A-B423578933CC}" type="pres">
      <dgm:prSet presAssocID="{0B465677-3900-4DCB-B19A-8B12D81731A0}" presName="compNode" presStyleCnt="0"/>
      <dgm:spPr/>
    </dgm:pt>
    <dgm:pt modelId="{0BAFD935-42A5-41E9-B2C1-0692E741A20E}" type="pres">
      <dgm:prSet presAssocID="{0B465677-3900-4DCB-B19A-8B12D81731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E07A0BCC-5BE9-4614-9892-AFE2AE5CDFF4}" type="pres">
      <dgm:prSet presAssocID="{0B465677-3900-4DCB-B19A-8B12D81731A0}" presName="spaceRect" presStyleCnt="0"/>
      <dgm:spPr/>
    </dgm:pt>
    <dgm:pt modelId="{36E68843-68E0-4628-AE34-67EFA461E830}" type="pres">
      <dgm:prSet presAssocID="{0B465677-3900-4DCB-B19A-8B12D81731A0}" presName="textRect" presStyleLbl="revTx" presStyleIdx="2" presStyleCnt="4">
        <dgm:presLayoutVars>
          <dgm:chMax val="1"/>
          <dgm:chPref val="1"/>
        </dgm:presLayoutVars>
      </dgm:prSet>
      <dgm:spPr/>
    </dgm:pt>
    <dgm:pt modelId="{D09CC5D1-DF95-4B19-964C-571BAE96B33D}" type="pres">
      <dgm:prSet presAssocID="{82ED4D4D-BC22-4931-8645-599B46CB0A22}" presName="sibTrans" presStyleCnt="0"/>
      <dgm:spPr/>
    </dgm:pt>
    <dgm:pt modelId="{38B12F78-5F82-42ED-90AC-10A1EE749FF4}" type="pres">
      <dgm:prSet presAssocID="{69029D53-72D6-47C7-80A4-7041E6764553}" presName="compNode" presStyleCnt="0"/>
      <dgm:spPr/>
    </dgm:pt>
    <dgm:pt modelId="{1B1348FA-9B95-411F-B437-554B9C2E6D0A}" type="pres">
      <dgm:prSet presAssocID="{69029D53-72D6-47C7-80A4-7041E676455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16AABF81-1615-4D3C-8CC9-6B6CF757F1DB}" type="pres">
      <dgm:prSet presAssocID="{69029D53-72D6-47C7-80A4-7041E6764553}" presName="spaceRect" presStyleCnt="0"/>
      <dgm:spPr/>
    </dgm:pt>
    <dgm:pt modelId="{70560C23-DCFD-4308-908C-F96A5E92424C}" type="pres">
      <dgm:prSet presAssocID="{69029D53-72D6-47C7-80A4-7041E676455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7D93101-3251-4D49-8EA1-5000D3105C49}" type="presOf" srcId="{69029D53-72D6-47C7-80A4-7041E6764553}" destId="{70560C23-DCFD-4308-908C-F96A5E92424C}" srcOrd="0" destOrd="0" presId="urn:microsoft.com/office/officeart/2018/2/layout/IconLabelList"/>
    <dgm:cxn modelId="{9C480634-71B5-4600-B394-7162B97E6263}" srcId="{61AE2613-EBE6-4515-8FCC-18A8378D3F09}" destId="{A69B4326-ED92-45CB-93A2-AACD631EF563}" srcOrd="0" destOrd="0" parTransId="{EA5507FC-19B6-46E7-B566-4030C3027F30}" sibTransId="{C1CCCD6D-A4F1-4549-86A8-F54CAE557D23}"/>
    <dgm:cxn modelId="{4916A262-18F4-4F04-8ACF-361F8F0BEF7C}" type="presOf" srcId="{A69B4326-ED92-45CB-93A2-AACD631EF563}" destId="{3CE7D7B3-DD70-4750-BC78-012EB85932A7}" srcOrd="0" destOrd="0" presId="urn:microsoft.com/office/officeart/2018/2/layout/IconLabelList"/>
    <dgm:cxn modelId="{B6AAF569-5049-4912-ACA2-E0D4E9CB3DF2}" type="presOf" srcId="{61AE2613-EBE6-4515-8FCC-18A8378D3F09}" destId="{D92A7ADA-2AEE-45F7-B85E-5DDC70EC94B4}" srcOrd="0" destOrd="0" presId="urn:microsoft.com/office/officeart/2018/2/layout/IconLabelList"/>
    <dgm:cxn modelId="{3DB78A4A-AA47-4622-B423-F3EEC0E333C3}" srcId="{61AE2613-EBE6-4515-8FCC-18A8378D3F09}" destId="{0B465677-3900-4DCB-B19A-8B12D81731A0}" srcOrd="2" destOrd="0" parTransId="{47FD537B-BAEC-4A10-91DE-DA0ECAB33A44}" sibTransId="{82ED4D4D-BC22-4931-8645-599B46CB0A22}"/>
    <dgm:cxn modelId="{30483996-1C5C-493B-B68A-1CA5C80F9747}" type="presOf" srcId="{069BD9D0-E373-463D-B4C3-59E3E71C213D}" destId="{CA0784EB-DF2D-48FF-B4F9-204199F039C8}" srcOrd="0" destOrd="0" presId="urn:microsoft.com/office/officeart/2018/2/layout/IconLabelList"/>
    <dgm:cxn modelId="{7BB3FFAF-77F6-47A6-8A07-AFCD33151531}" srcId="{61AE2613-EBE6-4515-8FCC-18A8378D3F09}" destId="{69029D53-72D6-47C7-80A4-7041E6764553}" srcOrd="3" destOrd="0" parTransId="{ADC87BEA-5C8E-4596-A0A9-853B1E0E861B}" sibTransId="{FF799814-0053-4AFC-961E-E62F9A9EAB98}"/>
    <dgm:cxn modelId="{631D92B8-D512-444B-A24B-200D4D34DD49}" srcId="{61AE2613-EBE6-4515-8FCC-18A8378D3F09}" destId="{069BD9D0-E373-463D-B4C3-59E3E71C213D}" srcOrd="1" destOrd="0" parTransId="{77DC32BE-1B6A-4AC7-9184-98C6AC97277A}" sibTransId="{80FE15F1-78C0-4CCC-BE4D-AB7FD502902B}"/>
    <dgm:cxn modelId="{6D3B73E0-FFF9-45E9-B9D8-CFB1F3A61108}" type="presOf" srcId="{0B465677-3900-4DCB-B19A-8B12D81731A0}" destId="{36E68843-68E0-4628-AE34-67EFA461E830}" srcOrd="0" destOrd="0" presId="urn:microsoft.com/office/officeart/2018/2/layout/IconLabelList"/>
    <dgm:cxn modelId="{2E9D5596-0DAC-4F3A-A248-7E93F0426B11}" type="presParOf" srcId="{D92A7ADA-2AEE-45F7-B85E-5DDC70EC94B4}" destId="{AE8DA4E2-B735-4D42-8E8F-7E538B9EA0A1}" srcOrd="0" destOrd="0" presId="urn:microsoft.com/office/officeart/2018/2/layout/IconLabelList"/>
    <dgm:cxn modelId="{19D71E84-9039-4DA2-87EF-0ED4ACAE785D}" type="presParOf" srcId="{AE8DA4E2-B735-4D42-8E8F-7E538B9EA0A1}" destId="{C899587B-2ACB-4182-9C39-A238F8D1BB36}" srcOrd="0" destOrd="0" presId="urn:microsoft.com/office/officeart/2018/2/layout/IconLabelList"/>
    <dgm:cxn modelId="{1EA39DEC-1BB1-4E1B-AB78-88EEF099686F}" type="presParOf" srcId="{AE8DA4E2-B735-4D42-8E8F-7E538B9EA0A1}" destId="{26552C40-AE8D-4543-807F-81E330867340}" srcOrd="1" destOrd="0" presId="urn:microsoft.com/office/officeart/2018/2/layout/IconLabelList"/>
    <dgm:cxn modelId="{FB47BA7A-E16C-41C8-B529-1D78A42F304D}" type="presParOf" srcId="{AE8DA4E2-B735-4D42-8E8F-7E538B9EA0A1}" destId="{3CE7D7B3-DD70-4750-BC78-012EB85932A7}" srcOrd="2" destOrd="0" presId="urn:microsoft.com/office/officeart/2018/2/layout/IconLabelList"/>
    <dgm:cxn modelId="{E15F8DEB-9896-4C70-99EE-6F00D1A89F6B}" type="presParOf" srcId="{D92A7ADA-2AEE-45F7-B85E-5DDC70EC94B4}" destId="{B21C8EE9-B89D-4124-BA72-2654749FD0F7}" srcOrd="1" destOrd="0" presId="urn:microsoft.com/office/officeart/2018/2/layout/IconLabelList"/>
    <dgm:cxn modelId="{B674D9B1-4A11-4716-8BD6-193100CFAEE9}" type="presParOf" srcId="{D92A7ADA-2AEE-45F7-B85E-5DDC70EC94B4}" destId="{BABCB9E4-9E90-483A-A315-59CD50A430B6}" srcOrd="2" destOrd="0" presId="urn:microsoft.com/office/officeart/2018/2/layout/IconLabelList"/>
    <dgm:cxn modelId="{17D669EA-DAE3-4412-AA85-3C8F52BA8681}" type="presParOf" srcId="{BABCB9E4-9E90-483A-A315-59CD50A430B6}" destId="{C6B83CD8-D841-45FF-AA8F-3B43FA5F54F1}" srcOrd="0" destOrd="0" presId="urn:microsoft.com/office/officeart/2018/2/layout/IconLabelList"/>
    <dgm:cxn modelId="{757A1A6A-C96E-42D6-9B35-92CEE8F41DFE}" type="presParOf" srcId="{BABCB9E4-9E90-483A-A315-59CD50A430B6}" destId="{C553A2B1-C1ED-4A34-B213-ED0AF1479089}" srcOrd="1" destOrd="0" presId="urn:microsoft.com/office/officeart/2018/2/layout/IconLabelList"/>
    <dgm:cxn modelId="{77F6A9F2-80F8-495B-8620-909F6ED7DCA7}" type="presParOf" srcId="{BABCB9E4-9E90-483A-A315-59CD50A430B6}" destId="{CA0784EB-DF2D-48FF-B4F9-204199F039C8}" srcOrd="2" destOrd="0" presId="urn:microsoft.com/office/officeart/2018/2/layout/IconLabelList"/>
    <dgm:cxn modelId="{3C8A34DF-7966-4B06-B56E-13993165ABE6}" type="presParOf" srcId="{D92A7ADA-2AEE-45F7-B85E-5DDC70EC94B4}" destId="{62F7F184-C1C5-46B3-9108-439887DB6B1A}" srcOrd="3" destOrd="0" presId="urn:microsoft.com/office/officeart/2018/2/layout/IconLabelList"/>
    <dgm:cxn modelId="{BD614D6A-846D-4323-ADB0-25BD6C7BF4E6}" type="presParOf" srcId="{D92A7ADA-2AEE-45F7-B85E-5DDC70EC94B4}" destId="{8C88C913-CA32-48CF-AE1A-B423578933CC}" srcOrd="4" destOrd="0" presId="urn:microsoft.com/office/officeart/2018/2/layout/IconLabelList"/>
    <dgm:cxn modelId="{D3BE9ECE-B035-4EA8-A502-6DD63C592C0A}" type="presParOf" srcId="{8C88C913-CA32-48CF-AE1A-B423578933CC}" destId="{0BAFD935-42A5-41E9-B2C1-0692E741A20E}" srcOrd="0" destOrd="0" presId="urn:microsoft.com/office/officeart/2018/2/layout/IconLabelList"/>
    <dgm:cxn modelId="{636ABC54-B28D-4F14-B23A-6297A7D3CA9E}" type="presParOf" srcId="{8C88C913-CA32-48CF-AE1A-B423578933CC}" destId="{E07A0BCC-5BE9-4614-9892-AFE2AE5CDFF4}" srcOrd="1" destOrd="0" presId="urn:microsoft.com/office/officeart/2018/2/layout/IconLabelList"/>
    <dgm:cxn modelId="{D283F6FB-38E0-49BF-BF23-5B98BC84EAE4}" type="presParOf" srcId="{8C88C913-CA32-48CF-AE1A-B423578933CC}" destId="{36E68843-68E0-4628-AE34-67EFA461E830}" srcOrd="2" destOrd="0" presId="urn:microsoft.com/office/officeart/2018/2/layout/IconLabelList"/>
    <dgm:cxn modelId="{4B2600F2-1361-4E63-B744-6E90791C855C}" type="presParOf" srcId="{D92A7ADA-2AEE-45F7-B85E-5DDC70EC94B4}" destId="{D09CC5D1-DF95-4B19-964C-571BAE96B33D}" srcOrd="5" destOrd="0" presId="urn:microsoft.com/office/officeart/2018/2/layout/IconLabelList"/>
    <dgm:cxn modelId="{58294257-FDF7-4CF8-987C-307E8516FE38}" type="presParOf" srcId="{D92A7ADA-2AEE-45F7-B85E-5DDC70EC94B4}" destId="{38B12F78-5F82-42ED-90AC-10A1EE749FF4}" srcOrd="6" destOrd="0" presId="urn:microsoft.com/office/officeart/2018/2/layout/IconLabelList"/>
    <dgm:cxn modelId="{1D426BE8-89B4-4B4B-B172-709BB41ED5A4}" type="presParOf" srcId="{38B12F78-5F82-42ED-90AC-10A1EE749FF4}" destId="{1B1348FA-9B95-411F-B437-554B9C2E6D0A}" srcOrd="0" destOrd="0" presId="urn:microsoft.com/office/officeart/2018/2/layout/IconLabelList"/>
    <dgm:cxn modelId="{0DB62D60-EA6A-4481-A77B-9431772FA8A4}" type="presParOf" srcId="{38B12F78-5F82-42ED-90AC-10A1EE749FF4}" destId="{16AABF81-1615-4D3C-8CC9-6B6CF757F1DB}" srcOrd="1" destOrd="0" presId="urn:microsoft.com/office/officeart/2018/2/layout/IconLabelList"/>
    <dgm:cxn modelId="{AF0A699E-B1DC-4119-BB9E-74237F88C67D}" type="presParOf" srcId="{38B12F78-5F82-42ED-90AC-10A1EE749FF4}" destId="{70560C23-DCFD-4308-908C-F96A5E9242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9587B-2ACB-4182-9C39-A238F8D1BB36}">
      <dsp:nvSpPr>
        <dsp:cNvPr id="0" name=""/>
        <dsp:cNvSpPr/>
      </dsp:nvSpPr>
      <dsp:spPr>
        <a:xfrm>
          <a:off x="740369" y="519308"/>
          <a:ext cx="1065807" cy="1065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7D7B3-DD70-4750-BC78-012EB85932A7}">
      <dsp:nvSpPr>
        <dsp:cNvPr id="0" name=""/>
        <dsp:cNvSpPr/>
      </dsp:nvSpPr>
      <dsp:spPr>
        <a:xfrm>
          <a:off x="89042" y="1939968"/>
          <a:ext cx="236846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Create Release Pipeline</a:t>
          </a:r>
          <a:endParaRPr lang="en-US" sz="1100" kern="1200"/>
        </a:p>
      </dsp:txBody>
      <dsp:txXfrm>
        <a:off x="89042" y="1939968"/>
        <a:ext cx="2368460" cy="945000"/>
      </dsp:txXfrm>
    </dsp:sp>
    <dsp:sp modelId="{C6B83CD8-D841-45FF-AA8F-3B43FA5F54F1}">
      <dsp:nvSpPr>
        <dsp:cNvPr id="0" name=""/>
        <dsp:cNvSpPr/>
      </dsp:nvSpPr>
      <dsp:spPr>
        <a:xfrm>
          <a:off x="3523310" y="519308"/>
          <a:ext cx="1065807" cy="1065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784EB-DF2D-48FF-B4F9-204199F039C8}">
      <dsp:nvSpPr>
        <dsp:cNvPr id="0" name=""/>
        <dsp:cNvSpPr/>
      </dsp:nvSpPr>
      <dsp:spPr>
        <a:xfrm>
          <a:off x="2871984" y="1939968"/>
          <a:ext cx="236846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Add an artifact in which the source will come from build pipeline</a:t>
          </a:r>
          <a:endParaRPr lang="en-US" sz="1100" kern="1200"/>
        </a:p>
      </dsp:txBody>
      <dsp:txXfrm>
        <a:off x="2871984" y="1939968"/>
        <a:ext cx="2368460" cy="945000"/>
      </dsp:txXfrm>
    </dsp:sp>
    <dsp:sp modelId="{0BAFD935-42A5-41E9-B2C1-0692E741A20E}">
      <dsp:nvSpPr>
        <dsp:cNvPr id="0" name=""/>
        <dsp:cNvSpPr/>
      </dsp:nvSpPr>
      <dsp:spPr>
        <a:xfrm>
          <a:off x="6306251" y="519308"/>
          <a:ext cx="1065807" cy="1065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68843-68E0-4628-AE34-67EFA461E830}">
      <dsp:nvSpPr>
        <dsp:cNvPr id="0" name=""/>
        <dsp:cNvSpPr/>
      </dsp:nvSpPr>
      <dsp:spPr>
        <a:xfrm>
          <a:off x="5654925" y="1939968"/>
          <a:ext cx="236846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In the Test task, change the ARM template from the repository to the ARM template created by the build pipeline -&gt; select the ARM templateFor Factory.json, and the same for the parameter as well.</a:t>
          </a:r>
          <a:endParaRPr lang="en-US" sz="1100" kern="1200"/>
        </a:p>
      </dsp:txBody>
      <dsp:txXfrm>
        <a:off x="5654925" y="1939968"/>
        <a:ext cx="2368460" cy="945000"/>
      </dsp:txXfrm>
    </dsp:sp>
    <dsp:sp modelId="{1B1348FA-9B95-411F-B437-554B9C2E6D0A}">
      <dsp:nvSpPr>
        <dsp:cNvPr id="0" name=""/>
        <dsp:cNvSpPr/>
      </dsp:nvSpPr>
      <dsp:spPr>
        <a:xfrm>
          <a:off x="9089193" y="519308"/>
          <a:ext cx="1065807" cy="1065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60C23-DCFD-4308-908C-F96A5E92424C}">
      <dsp:nvSpPr>
        <dsp:cNvPr id="0" name=""/>
        <dsp:cNvSpPr/>
      </dsp:nvSpPr>
      <dsp:spPr>
        <a:xfrm>
          <a:off x="8437866" y="1939968"/>
          <a:ext cx="236846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Enable the trigger for the Release Pipeline (upon completion of the build pipeline) -&gt; click on trigger for the artifact under the release pipeline.  </a:t>
          </a:r>
          <a:endParaRPr lang="en-US" sz="1100" kern="1200"/>
        </a:p>
      </dsp:txBody>
      <dsp:txXfrm>
        <a:off x="8437866" y="1939968"/>
        <a:ext cx="2368460" cy="94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58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90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45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66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425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394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114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578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64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68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53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3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61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03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70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80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2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BA30F6-B5D4-4A40-B8F1-CCCB919361D4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452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azure/data-factory/continuous-integration-delivery-improvemen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ka.ms/azpipelines-parallelism-reques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1160-D5DB-CEA0-8540-000821ACE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382" y="1454964"/>
            <a:ext cx="6261917" cy="330884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Phase 2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07051-F035-6F3B-A340-4D0A025E5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2382" y="4763803"/>
            <a:ext cx="6261917" cy="1464378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Azure Data Engineering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4A7FC-5780-4BDA-897B-D0454349ED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21" r="35168" b="-1"/>
          <a:stretch/>
        </p:blipFill>
        <p:spPr>
          <a:xfrm>
            <a:off x="-1" y="10"/>
            <a:ext cx="46346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1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6E1C6-E375-BE02-A90B-9615EAFF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CA" sz="3200">
                <a:solidFill>
                  <a:srgbClr val="EBEBEB"/>
                </a:solidFill>
              </a:rPr>
              <a:t>Stage 3 – Data Visualization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8BB5-6B7E-E83B-BADF-AA216C9E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CA" sz="1500" dirty="0">
                <a:solidFill>
                  <a:srgbClr val="FFFFFF"/>
                </a:solidFill>
                <a:latin typeface="Aptos" panose="020B0004020202020204" pitchFamily="34" charset="0"/>
              </a:rPr>
              <a:t>Connect Power BI to Azure SQL Database</a:t>
            </a:r>
            <a:endParaRPr lang="en-CA" sz="15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2"/>
            <a:endParaRPr lang="en-CA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CA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sz="1400" dirty="0">
              <a:solidFill>
                <a:srgbClr val="FFFFFF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endParaRPr lang="en-CA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endParaRPr lang="en-CA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CA" sz="1400" dirty="0">
              <a:solidFill>
                <a:srgbClr val="FFFFFF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25F69E7-361F-2732-C178-0AA453CA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374" y="1447799"/>
            <a:ext cx="4572001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89623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6E1C6-E375-BE02-A90B-9615EAFF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CA" sz="3200">
                <a:solidFill>
                  <a:srgbClr val="EBEBEB"/>
                </a:solidFill>
              </a:rPr>
              <a:t>Stage 3 – Data Visualization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8BB5-6B7E-E83B-BADF-AA216C9E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CA" sz="15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the server name, please make sure to add  server name, and the string in red as follows: </a:t>
            </a:r>
            <a:r>
              <a:rPr lang="en-CA" sz="18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.database.windows.net</a:t>
            </a:r>
          </a:p>
          <a:p>
            <a:pPr lvl="2"/>
            <a:endParaRPr lang="en-CA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CA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sz="1400" dirty="0">
              <a:solidFill>
                <a:srgbClr val="FFFFFF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endParaRPr lang="en-CA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endParaRPr lang="en-CA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CA" sz="1400" dirty="0">
              <a:solidFill>
                <a:srgbClr val="FFFFFF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CC0614-3D98-84D3-7D48-99A9C37F7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996161"/>
            <a:ext cx="6495847" cy="34752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23542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6E1C6-E375-BE02-A90B-9615EAFF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CA" sz="3200">
                <a:solidFill>
                  <a:srgbClr val="EBEBEB"/>
                </a:solidFill>
              </a:rPr>
              <a:t>Stage 3 – Data Visualization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8BB5-6B7E-E83B-BADF-AA216C9E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pPr lvl="1">
              <a:spcAft>
                <a:spcPts val="800"/>
              </a:spcAft>
            </a:pPr>
            <a:endParaRPr lang="en-CA" sz="1400" kern="10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endParaRPr lang="en-CA" sz="1400" kern="10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CA" sz="1400">
              <a:solidFill>
                <a:srgbClr val="FFFFFF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109FBE-A1BD-9493-9EDA-C792D8C95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947442"/>
            <a:ext cx="6495847" cy="35727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53416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E1C6-E375-BE02-A90B-9615EAFF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Stage 3 –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8BB5-6B7E-E83B-BADF-AA216C9E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CA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CA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CA" sz="14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4F50072-646E-4E91-954B-7314D50F8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23" y="1786254"/>
            <a:ext cx="9782354" cy="453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21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DB3E5-4582-DBB7-A7F6-FCF558CC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CA" sz="3200" dirty="0">
                <a:solidFill>
                  <a:srgbClr val="EBEBEB"/>
                </a:solidFill>
              </a:rPr>
              <a:t>Problems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24A3-A833-BFD7-05B0-5F421BB26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CA" sz="1500" dirty="0">
                <a:solidFill>
                  <a:srgbClr val="FFFFFF"/>
                </a:solidFill>
                <a:latin typeface="Aptos" panose="020B0004020202020204" pitchFamily="34" charset="0"/>
              </a:rPr>
              <a:t>Lazy Execution of Databricks</a:t>
            </a:r>
          </a:p>
          <a:p>
            <a:r>
              <a:rPr lang="en-CA" sz="1500" dirty="0">
                <a:solidFill>
                  <a:srgbClr val="FFFFFF"/>
                </a:solidFill>
                <a:latin typeface="Aptos" panose="020B0004020202020204" pitchFamily="34" charset="0"/>
              </a:rPr>
              <a:t>Connecting Power Bi to Azure SQL Database: </a:t>
            </a:r>
            <a:r>
              <a:rPr lang="en-CA" sz="15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the server name, please make sure to add  server name, and the string in red as follows: </a:t>
            </a:r>
            <a:r>
              <a:rPr lang="en-CA" sz="15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.database.windows.net</a:t>
            </a:r>
          </a:p>
          <a:p>
            <a:endParaRPr lang="en-CA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CA" sz="1400" dirty="0">
              <a:solidFill>
                <a:srgbClr val="FFFFFF"/>
              </a:solidFill>
            </a:endParaRPr>
          </a:p>
          <a:p>
            <a:endParaRPr lang="en-CA" sz="14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7F798-664F-7551-B0D2-6FB13B65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296593"/>
            <a:ext cx="6495847" cy="28744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27533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3E5-4582-DBB7-A7F6-FCF558CC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CA" dirty="0"/>
              <a:t>If I had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24A3-A833-BFD7-05B0-5F421BB26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CA" dirty="0"/>
              <a:t>CI/CD with Azure Dev Ops</a:t>
            </a:r>
          </a:p>
          <a:p>
            <a:r>
              <a:rPr lang="en-CA" dirty="0"/>
              <a:t>Rework the project by using Synapse only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CA5B121-344E-1623-7E56-301CE736E8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11" r="45684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533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3E5-4582-DBB7-A7F6-FCF558CC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CI/CD with Azure Dev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24A3-A833-BFD7-05B0-5F421BB2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DE483-D4BA-09A7-3EB7-9E3D2569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825625"/>
            <a:ext cx="10270836" cy="45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33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3E5-4582-DBB7-A7F6-FCF558CC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CI/CD with Azure Dev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24A3-A833-BFD7-05B0-5F421BB2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850EA3-FF63-1C67-1FE9-FD0811252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92554"/>
            <a:ext cx="12192000" cy="551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15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91AF-9C3C-3E08-4AC7-AB5EF06F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CI/CD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21C18F-C2BF-3DA4-B1FB-31F3C6841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655" y="1878940"/>
            <a:ext cx="8793017" cy="4244708"/>
          </a:xfrm>
        </p:spPr>
      </p:pic>
    </p:spTree>
    <p:extLst>
      <p:ext uri="{BB962C8B-B14F-4D97-AF65-F5344CB8AC3E}">
        <p14:creationId xmlns:p14="http://schemas.microsoft.com/office/powerpoint/2010/main" val="373923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9459-7850-A1D1-4B60-187435BC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CA"/>
              <a:t>CI/CD Flow</a:t>
            </a:r>
            <a:br>
              <a:rPr lang="en-CA"/>
            </a:br>
            <a:endParaRPr lang="en-CA"/>
          </a:p>
        </p:txBody>
      </p:sp>
      <p:pic>
        <p:nvPicPr>
          <p:cNvPr id="5" name="Picture 4" descr="3D swirl of cords on a blue background">
            <a:extLst>
              <a:ext uri="{FF2B5EF4-FFF2-40B4-BE49-F238E27FC236}">
                <a16:creationId xmlns:a16="http://schemas.microsoft.com/office/drawing/2014/main" id="{C9A40C0B-1EFF-25F7-920C-D2422F530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73" r="5313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3D89-B67A-414C-CFA5-DDD94D81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0" i="0" dirty="0">
                <a:effectLst/>
                <a:latin typeface="Aptos" panose="020B0004020202020204" pitchFamily="34" charset="0"/>
              </a:rPr>
              <a:t>Each user makes changes in their private branches.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0" i="0" dirty="0">
                <a:effectLst/>
                <a:latin typeface="Aptos" panose="020B0004020202020204" pitchFamily="34" charset="0"/>
              </a:rPr>
              <a:t>Push to master isn't allowed. Users must create a pull request to make changes.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b="0" i="0" dirty="0">
                <a:effectLst/>
                <a:latin typeface="Aptos" panose="020B0004020202020204" pitchFamily="34" charset="0"/>
              </a:rPr>
              <a:t>The Azure DevOps pipeline build is triggered every time a new commit is made to master. It validates the resources and generates an ARM template as an artifact if validation succeeds.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0" i="0" dirty="0">
                <a:effectLst/>
                <a:latin typeface="Aptos" panose="020B0004020202020204" pitchFamily="34" charset="0"/>
              </a:rPr>
              <a:t>The </a:t>
            </a:r>
            <a:r>
              <a:rPr lang="en-US" sz="1500" dirty="0">
                <a:latin typeface="Aptos" panose="020B0004020202020204" pitchFamily="34" charset="0"/>
              </a:rPr>
              <a:t>DevOps</a:t>
            </a:r>
            <a:r>
              <a:rPr lang="en-US" sz="1500" b="0" i="0" dirty="0">
                <a:effectLst/>
                <a:latin typeface="Aptos" panose="020B0004020202020204" pitchFamily="34" charset="0"/>
              </a:rPr>
              <a:t> Release pipeline is configured to create a new release and deploy the ARM template each time a new build is available.</a:t>
            </a:r>
          </a:p>
          <a:p>
            <a:pPr>
              <a:lnSpc>
                <a:spcPct val="90000"/>
              </a:lnSpc>
            </a:pPr>
            <a:endParaRPr lang="en-CA" sz="1300" dirty="0"/>
          </a:p>
          <a:p>
            <a:pPr>
              <a:lnSpc>
                <a:spcPct val="90000"/>
              </a:lnSpc>
            </a:pPr>
            <a:endParaRPr lang="en-CA" sz="1300" dirty="0"/>
          </a:p>
          <a:p>
            <a:pPr>
              <a:lnSpc>
                <a:spcPct val="90000"/>
              </a:lnSpc>
            </a:pPr>
            <a:r>
              <a:rPr lang="en-US" sz="1300" dirty="0">
                <a:hlinkClick r:id="rId4"/>
              </a:rPr>
              <a:t>Automated publishing for continuous integration and delivery - Azure Data Factory | Microsoft Learn</a:t>
            </a:r>
            <a:endParaRPr lang="en-CA" sz="1300" dirty="0"/>
          </a:p>
        </p:txBody>
      </p:sp>
    </p:spTree>
    <p:extLst>
      <p:ext uri="{BB962C8B-B14F-4D97-AF65-F5344CB8AC3E}">
        <p14:creationId xmlns:p14="http://schemas.microsoft.com/office/powerpoint/2010/main" val="388469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15DBF-F346-D2F6-4F72-64C196EE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CA" sz="3200">
                <a:solidFill>
                  <a:srgbClr val="EBEBEB"/>
                </a:solidFill>
              </a:rPr>
              <a:t>Project Overview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E6CD-4123-16DC-020C-37D7BB9A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CA" sz="1400">
              <a:solidFill>
                <a:srgbClr val="FFFFFF"/>
              </a:solidFill>
            </a:endParaRPr>
          </a:p>
        </p:txBody>
      </p:sp>
      <p:pic>
        <p:nvPicPr>
          <p:cNvPr id="5" name="Picture 4" descr="A diagram of data bricks&#10;&#10;Description automatically generated">
            <a:extLst>
              <a:ext uri="{FF2B5EF4-FFF2-40B4-BE49-F238E27FC236}">
                <a16:creationId xmlns:a16="http://schemas.microsoft.com/office/drawing/2014/main" id="{F128659B-252D-9F0E-4537-AFD4121A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307690"/>
            <a:ext cx="7045226" cy="48964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2159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E91AF-9C3C-3E08-4AC7-AB5EF06F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900"/>
              <a:t>CI/CD Flow in detail</a:t>
            </a:r>
            <a:br>
              <a:rPr lang="en-CA" sz="2900"/>
            </a:br>
            <a:r>
              <a:rPr lang="en-CA" sz="2900"/>
              <a:t>Step 0</a:t>
            </a:r>
            <a:br>
              <a:rPr lang="en-CA" sz="2900"/>
            </a:br>
            <a:endParaRPr lang="en-CA" sz="2900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xclamation mark on a yellow background">
            <a:extLst>
              <a:ext uri="{FF2B5EF4-FFF2-40B4-BE49-F238E27FC236}">
                <a16:creationId xmlns:a16="http://schemas.microsoft.com/office/drawing/2014/main" id="{02754F19-E7A9-9816-28B6-920EF96E0E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65" r="16348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417B-C3A6-2A33-D817-1993632C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CA" sz="1500" dirty="0">
                <a:latin typeface="Aptos" panose="020B0004020202020204" pitchFamily="34" charset="0"/>
              </a:rPr>
              <a:t>As we need </a:t>
            </a:r>
            <a:r>
              <a:rPr lang="en-US" sz="1500" dirty="0">
                <a:latin typeface="Aptos" panose="020B0004020202020204" pitchFamily="34" charset="0"/>
              </a:rPr>
              <a:t>H</a:t>
            </a:r>
            <a:r>
              <a:rPr lang="en-US" sz="1500" b="0" i="0" dirty="0">
                <a:effectLst/>
                <a:latin typeface="Aptos" panose="020B0004020202020204" pitchFamily="34" charset="0"/>
              </a:rPr>
              <a:t>osted </a:t>
            </a:r>
            <a:r>
              <a:rPr lang="en-US" sz="1500" dirty="0">
                <a:latin typeface="Aptos" panose="020B0004020202020204" pitchFamily="34" charset="0"/>
              </a:rPr>
              <a:t>P</a:t>
            </a:r>
            <a:r>
              <a:rPr lang="en-US" sz="1500" b="0" i="0" dirty="0">
                <a:effectLst/>
                <a:latin typeface="Aptos" panose="020B0004020202020204" pitchFamily="34" charset="0"/>
              </a:rPr>
              <a:t>arallelism to run pipeline in step 2, this can be requested for free by filling out the form at below link, then submit, and await for approval. Usually, it takes 2-3 days to obtain the approval. </a:t>
            </a:r>
          </a:p>
          <a:p>
            <a:r>
              <a:rPr lang="en-CA" b="0" i="0" u="none" strike="noStrike" dirty="0">
                <a:effectLst/>
                <a:latin typeface="Söhne"/>
                <a:hlinkClick r:id="rId4"/>
              </a:rPr>
              <a:t>https://aka.ms/azpipelines-parallelism-request</a:t>
            </a:r>
            <a:r>
              <a:rPr lang="en-CA" b="0" i="0" dirty="0">
                <a:effectLst/>
                <a:latin typeface="Söhne"/>
              </a:rPr>
              <a:t>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0942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91AF-9C3C-3E08-4AC7-AB5EF06F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/>
              <a:t>CI/CD Flow in detail</a:t>
            </a:r>
            <a:br>
              <a:rPr lang="en-CA" dirty="0"/>
            </a:br>
            <a:r>
              <a:rPr lang="en-CA" dirty="0"/>
              <a:t>Step 0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417B-C3A6-2A33-D817-1993632C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5BC50-DDE9-A394-80DE-246ACB4B8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43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96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0AE1-9E54-2CA8-8C4E-32760850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CI/CD Flow in detail</a:t>
            </a:r>
            <a:br>
              <a:rPr lang="en-CA" dirty="0"/>
            </a:br>
            <a:r>
              <a:rPr lang="en-CA" dirty="0"/>
              <a:t>Step 1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906E-9EA2-0FAD-79F2-E8643EB4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3 Data Factory located within 3 different resource group</a:t>
            </a:r>
          </a:p>
          <a:p>
            <a:pPr lvl="1"/>
            <a:r>
              <a:rPr lang="en-CA" dirty="0"/>
              <a:t>Development</a:t>
            </a:r>
          </a:p>
          <a:p>
            <a:pPr lvl="1"/>
            <a:r>
              <a:rPr lang="en-CA" dirty="0"/>
              <a:t>Test</a:t>
            </a:r>
          </a:p>
          <a:p>
            <a:pPr lvl="1"/>
            <a:r>
              <a:rPr lang="en-CA" dirty="0"/>
              <a:t>Production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6176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0AE1-9E54-2CA8-8C4E-32760850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CI/CD Flow in detail</a:t>
            </a:r>
            <a:br>
              <a:rPr lang="en-CA" dirty="0"/>
            </a:br>
            <a:r>
              <a:rPr lang="en-CA" dirty="0"/>
              <a:t>Step 2 – Git Configuration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906E-9EA2-0FAD-79F2-E8643EB4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Git depository using Dev Ops portal: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C2E06-525C-D358-5888-A2A6BFD2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566219"/>
            <a:ext cx="11044444" cy="39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3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0AE1-9E54-2CA8-8C4E-32760850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CI/CD Flow in detail</a:t>
            </a:r>
            <a:br>
              <a:rPr lang="en-CA" dirty="0"/>
            </a:br>
            <a:r>
              <a:rPr lang="en-CA" dirty="0"/>
              <a:t>Step 2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906E-9EA2-0FAD-79F2-E8643EB4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Branch Policy: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2E5EB0-976E-0DB0-E1C1-ECBECF94E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" y="2585884"/>
            <a:ext cx="11149781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62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0AE1-9E54-2CA8-8C4E-32760850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CI/CD Flow in detail</a:t>
            </a:r>
            <a:br>
              <a:rPr lang="en-CA" dirty="0"/>
            </a:br>
            <a:r>
              <a:rPr lang="en-CA" dirty="0"/>
              <a:t>Step 2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906E-9EA2-0FAD-79F2-E8643EB4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Configure repository on Development Data Factory: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A1434-C77F-7906-B64D-853CBDEB1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1" y="2487560"/>
            <a:ext cx="10569678" cy="43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49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0AE1-9E54-2CA8-8C4E-32760850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CI/CD Flow in detail</a:t>
            </a:r>
            <a:br>
              <a:rPr lang="en-CA" dirty="0"/>
            </a:br>
            <a:r>
              <a:rPr lang="en-CA" dirty="0"/>
              <a:t>Step 3 – Continuous Integration - CI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906E-9EA2-0FAD-79F2-E8643EB4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feature branch in Development Data Factory</a:t>
            </a:r>
          </a:p>
          <a:p>
            <a:r>
              <a:rPr lang="en-CA" dirty="0"/>
              <a:t>Develop pipeline</a:t>
            </a:r>
          </a:p>
          <a:p>
            <a:r>
              <a:rPr lang="en-CA" dirty="0"/>
              <a:t>Debug pipeline</a:t>
            </a:r>
          </a:p>
          <a:p>
            <a:r>
              <a:rPr lang="en-CA" dirty="0"/>
              <a:t>Create Pull Request</a:t>
            </a:r>
          </a:p>
          <a:p>
            <a:r>
              <a:rPr lang="en-CA" dirty="0"/>
              <a:t>Review, approve Pull Request</a:t>
            </a:r>
          </a:p>
          <a:p>
            <a:r>
              <a:rPr lang="en-CA" dirty="0"/>
              <a:t>Complete, and Merge to the main branch</a:t>
            </a:r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4978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E91AF-9C3C-3E08-4AC7-AB5EF06F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200" dirty="0">
                <a:solidFill>
                  <a:srgbClr val="EBEBEB"/>
                </a:solidFill>
              </a:rPr>
              <a:t>CI/CD Flow in detail</a:t>
            </a:r>
            <a:br>
              <a:rPr lang="en-CA" sz="2200" dirty="0">
                <a:solidFill>
                  <a:srgbClr val="EBEBEB"/>
                </a:solidFill>
              </a:rPr>
            </a:br>
            <a:r>
              <a:rPr lang="en-CA" sz="2200" dirty="0">
                <a:solidFill>
                  <a:srgbClr val="EBEBEB"/>
                </a:solidFill>
              </a:rPr>
              <a:t>Step 4 – Build Pipeline</a:t>
            </a:r>
            <a:br>
              <a:rPr lang="en-CA" sz="2200" dirty="0">
                <a:solidFill>
                  <a:srgbClr val="EBEBEB"/>
                </a:solidFill>
              </a:rPr>
            </a:br>
            <a:endParaRPr lang="en-CA" sz="2200" dirty="0">
              <a:solidFill>
                <a:srgbClr val="EBEBEB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417B-C3A6-2A33-D817-1993632C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CA" sz="1500" dirty="0">
                <a:solidFill>
                  <a:srgbClr val="FFFFFF"/>
                </a:solidFill>
                <a:latin typeface="Aptos" panose="020B0004020202020204" pitchFamily="34" charset="0"/>
              </a:rPr>
              <a:t>Create </a:t>
            </a:r>
            <a:r>
              <a:rPr lang="en-CA" sz="1500" dirty="0" err="1">
                <a:solidFill>
                  <a:srgbClr val="FFFFFF"/>
                </a:solidFill>
                <a:latin typeface="Aptos" panose="020B0004020202020204" pitchFamily="34" charset="0"/>
              </a:rPr>
              <a:t>package.json</a:t>
            </a:r>
            <a:r>
              <a:rPr lang="en-CA" sz="1500" dirty="0">
                <a:solidFill>
                  <a:srgbClr val="FFFFFF"/>
                </a:solidFill>
                <a:latin typeface="Aptos" panose="020B0004020202020204" pitchFamily="34" charset="0"/>
              </a:rPr>
              <a:t> </a:t>
            </a:r>
          </a:p>
          <a:p>
            <a:endParaRPr lang="en-CA" sz="14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F70F6-314C-4CF9-5726-3548F696E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678224"/>
            <a:ext cx="6495847" cy="21111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86892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E91AF-9C3C-3E08-4AC7-AB5EF06F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200" dirty="0">
                <a:solidFill>
                  <a:srgbClr val="EBEBEB"/>
                </a:solidFill>
              </a:rPr>
              <a:t>CI/CD Flow in detail</a:t>
            </a:r>
            <a:br>
              <a:rPr lang="en-CA" sz="2200" dirty="0">
                <a:solidFill>
                  <a:srgbClr val="EBEBEB"/>
                </a:solidFill>
              </a:rPr>
            </a:br>
            <a:r>
              <a:rPr lang="en-CA" sz="2200" dirty="0">
                <a:solidFill>
                  <a:srgbClr val="EBEBEB"/>
                </a:solidFill>
              </a:rPr>
              <a:t>Step 4 – Build Pipeline</a:t>
            </a:r>
            <a:br>
              <a:rPr lang="en-CA" sz="2200" dirty="0">
                <a:solidFill>
                  <a:srgbClr val="EBEBEB"/>
                </a:solidFill>
              </a:rPr>
            </a:br>
            <a:endParaRPr lang="en-CA" sz="2200" dirty="0">
              <a:solidFill>
                <a:srgbClr val="EBEBEB"/>
              </a:solidFill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417B-C3A6-2A33-D817-1993632C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CA" sz="1500" dirty="0">
                <a:solidFill>
                  <a:srgbClr val="FFFFFF"/>
                </a:solidFill>
                <a:latin typeface="Aptos" panose="020B0004020202020204" pitchFamily="34" charset="0"/>
              </a:rPr>
              <a:t>Create </a:t>
            </a:r>
            <a:r>
              <a:rPr lang="en-CA" sz="1500" dirty="0" err="1">
                <a:solidFill>
                  <a:srgbClr val="FFFFFF"/>
                </a:solidFill>
                <a:latin typeface="Aptos" panose="020B0004020202020204" pitchFamily="34" charset="0"/>
              </a:rPr>
              <a:t>CI_CD_pipeline.yml</a:t>
            </a:r>
            <a:r>
              <a:rPr lang="en-CA" sz="1500" dirty="0">
                <a:solidFill>
                  <a:srgbClr val="FFFFFF"/>
                </a:solidFill>
                <a:latin typeface="Aptos" panose="020B0004020202020204" pitchFamily="34" charset="0"/>
              </a:rPr>
              <a:t> file. Once done, commit, approve, complete and merge to the main branch. </a:t>
            </a:r>
          </a:p>
          <a:p>
            <a:endParaRPr lang="en-CA" sz="1400" dirty="0">
              <a:solidFill>
                <a:srgbClr val="FFFFFF"/>
              </a:solidFill>
            </a:endParaRPr>
          </a:p>
          <a:p>
            <a:endParaRPr lang="en-CA" sz="14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B2500-7CE1-AA00-FF1F-77D586972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328" y="0"/>
            <a:ext cx="7580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44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91AF-9C3C-3E08-4AC7-AB5EF06F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/>
              <a:t>CI/CD Flow in detail</a:t>
            </a:r>
            <a:br>
              <a:rPr lang="en-CA" dirty="0"/>
            </a:br>
            <a:r>
              <a:rPr lang="en-CA" dirty="0"/>
              <a:t>Step 4 – Build Pipeline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417B-C3A6-2A33-D817-1993632C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pipeline from existing </a:t>
            </a:r>
            <a:r>
              <a:rPr lang="en-CA" dirty="0" err="1"/>
              <a:t>CI_CD_pipeline.yml</a:t>
            </a:r>
            <a:r>
              <a:rPr lang="en-CA" dirty="0"/>
              <a:t> file.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28F98-43C4-E327-AC19-E63102966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381250"/>
            <a:ext cx="9972675" cy="40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2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7D12-45AA-5A76-B6BD-4E5EE152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Stage 1: Data 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C7F8-FB9F-4B68-BA4B-3B7561C6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5510"/>
            <a:ext cx="8946541" cy="4812889"/>
          </a:xfrm>
        </p:spPr>
        <p:txBody>
          <a:bodyPr>
            <a:normAutofit fontScale="85000" lnSpcReduction="10000"/>
          </a:bodyPr>
          <a:lstStyle/>
          <a:p>
            <a:r>
              <a:rPr lang="en-CA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reated separate resource group for the project so that we can delete the resource group after completing the project to avoid being further charged. </a:t>
            </a:r>
          </a:p>
          <a:p>
            <a:r>
              <a:rPr lang="en-CA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reated a storage account, a container, and folders to accept the files from the data sources. It’s noted to create a data lake instead of a simple blob storage by ticking on the </a:t>
            </a:r>
            <a:r>
              <a:rPr lang="en-C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Enable hierarchical namespace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The folder </a:t>
            </a:r>
            <a:r>
              <a:rPr lang="en-CA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postTypes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accept the table </a:t>
            </a:r>
            <a:r>
              <a:rPr lang="en-CA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postTypes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on PostgreSQL; The folder </a:t>
            </a:r>
            <a:r>
              <a:rPr lang="en-C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accepts the table </a:t>
            </a:r>
            <a:r>
              <a:rPr lang="en-C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on PostgreSQL;  The folder </a:t>
            </a:r>
            <a:r>
              <a:rPr lang="en-C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Posts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accepts today's Parquet files. In addition, we need to empty the folders prior to copy the data in these folders. </a:t>
            </a:r>
          </a:p>
          <a:p>
            <a:r>
              <a:rPr lang="en-CA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reated 3 linked services: </a:t>
            </a:r>
          </a:p>
          <a:p>
            <a:pPr lvl="1"/>
            <a:r>
              <a:rPr lang="en-CA" sz="1800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 Service 1</a:t>
            </a:r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link the RDS PostgreSQL database</a:t>
            </a:r>
            <a:endParaRPr lang="en-CA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CA" sz="1800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 Service 2:</a:t>
            </a:r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link </a:t>
            </a:r>
            <a:r>
              <a:rPr lang="en-CA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WeCloudData's</a:t>
            </a:r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public storage blob</a:t>
            </a:r>
          </a:p>
          <a:p>
            <a:pPr lvl="1"/>
            <a:r>
              <a:rPr lang="en-CA" sz="1800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 Service 3:</a:t>
            </a:r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link my storage blob</a:t>
            </a:r>
            <a:endParaRPr lang="en-CA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A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reated 6 datasets:</a:t>
            </a:r>
          </a:p>
          <a:p>
            <a:pPr lvl="1"/>
            <a:r>
              <a:rPr lang="en-CA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 source dataset - from </a:t>
            </a:r>
            <a:r>
              <a:rPr lang="en-CA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postType</a:t>
            </a:r>
            <a:r>
              <a:rPr lang="en-CA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User</a:t>
            </a:r>
          </a:p>
          <a:p>
            <a:pPr lvl="1"/>
            <a:r>
              <a:rPr lang="en-CA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 sink dataset represent the sink at my blob storage</a:t>
            </a:r>
          </a:p>
          <a:p>
            <a:pPr lvl="1"/>
            <a:r>
              <a:rPr lang="en-CA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 source dataset - from </a:t>
            </a:r>
            <a:r>
              <a:rPr lang="en-CA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wecloud</a:t>
            </a:r>
            <a:r>
              <a:rPr lang="en-CA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public storage</a:t>
            </a:r>
          </a:p>
          <a:p>
            <a:pPr lvl="1"/>
            <a:r>
              <a:rPr lang="en-CA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 sink dataset connected to the Posts folder on my blob storage. </a:t>
            </a:r>
            <a:endParaRPr lang="en-CA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9227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91AF-9C3C-3E08-4AC7-AB5EF06F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/>
              <a:t>CI/CD Flow in detail</a:t>
            </a:r>
            <a:br>
              <a:rPr lang="en-CA" dirty="0"/>
            </a:br>
            <a:r>
              <a:rPr lang="en-CA" dirty="0"/>
              <a:t>Step 4 – Build Pipeline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417B-C3A6-2A33-D817-1993632C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Run the pipeline to test if it work or not.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1CFB4BB-F661-4038-E9F4-FF1673D2F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890" y="2907316"/>
            <a:ext cx="8359878" cy="324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46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E91AF-9C3C-3E08-4AC7-AB5EF06F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000" dirty="0">
                <a:solidFill>
                  <a:srgbClr val="EBEBEB"/>
                </a:solidFill>
              </a:rPr>
              <a:t>CI/CD Flow in detail</a:t>
            </a:r>
            <a:br>
              <a:rPr lang="en-CA" sz="2000" dirty="0">
                <a:solidFill>
                  <a:srgbClr val="EBEBEB"/>
                </a:solidFill>
              </a:rPr>
            </a:br>
            <a:r>
              <a:rPr lang="en-CA" sz="2000" dirty="0">
                <a:solidFill>
                  <a:srgbClr val="EBEBEB"/>
                </a:solidFill>
              </a:rPr>
              <a:t>Step 5 – Release Pipeline</a:t>
            </a:r>
            <a:br>
              <a:rPr lang="en-CA" sz="2000" dirty="0">
                <a:solidFill>
                  <a:srgbClr val="EBEBEB"/>
                </a:solidFill>
              </a:rPr>
            </a:br>
            <a:endParaRPr lang="en-CA" sz="2000" dirty="0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16002C8-D743-6504-0D3F-C0D80A5882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7965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8338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DB3E5-4582-DBB7-A7F6-FCF558CC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2" y="1454964"/>
            <a:ext cx="6261917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Thank you! </a:t>
            </a:r>
          </a:p>
        </p:txBody>
      </p:sp>
      <p:pic>
        <p:nvPicPr>
          <p:cNvPr id="13" name="Picture 12" descr="Magnifying glass on clear background">
            <a:extLst>
              <a:ext uri="{FF2B5EF4-FFF2-40B4-BE49-F238E27FC236}">
                <a16:creationId xmlns:a16="http://schemas.microsoft.com/office/drawing/2014/main" id="{D39BEF00-78E6-7B8E-8513-9967AE98D1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057" r="14832" b="-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0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600CA-0B1C-3756-A4C7-BA0BB616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CA" sz="3200" dirty="0">
                <a:solidFill>
                  <a:srgbClr val="EBEBEB"/>
                </a:solidFill>
              </a:rPr>
              <a:t>Stage 1: Data Ingestion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FED5-18A5-367C-1F20-FAB1BF391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CA" sz="1500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CA" sz="15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reated a Data Factory Resource with 2 pipelines: </a:t>
            </a:r>
            <a:r>
              <a:rPr lang="en-CA" sz="1500" dirty="0" err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copyOnceWeek</a:t>
            </a:r>
            <a:r>
              <a:rPr lang="en-CA" sz="15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CA" sz="1500" dirty="0" err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copyPostsEveryday</a:t>
            </a:r>
            <a:endParaRPr lang="en-CA" sz="15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CA" sz="15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pipeline 1: </a:t>
            </a:r>
            <a:r>
              <a:rPr lang="en-CA" sz="1500" dirty="0" err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copyOnceWeek</a:t>
            </a:r>
            <a:r>
              <a:rPr lang="en-CA" sz="15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The trigger is set to run the pipeline once per week. </a:t>
            </a:r>
          </a:p>
          <a:p>
            <a:pPr lvl="1"/>
            <a:endParaRPr lang="en-CA" sz="1500" kern="100" dirty="0">
              <a:solidFill>
                <a:srgbClr val="FFFFFF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CA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sz="1400" dirty="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C14FE16-6749-6C02-4CAB-8B034177D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927123"/>
            <a:ext cx="6495847" cy="27404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87248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600CA-0B1C-3756-A4C7-BA0BB616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CA" sz="3200">
                <a:solidFill>
                  <a:srgbClr val="EBEBEB"/>
                </a:solidFill>
              </a:rPr>
              <a:t>Stage 1: Data Ingestion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FED5-18A5-367C-1F20-FAB1BF391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pPr lvl="1"/>
            <a:r>
              <a:rPr lang="en-CA" sz="14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pipeline </a:t>
            </a:r>
            <a:r>
              <a:rPr lang="en-CA" sz="1400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CA" sz="14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: </a:t>
            </a:r>
            <a:r>
              <a:rPr lang="en-CA" sz="1400" dirty="0" err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copyPostsEveryday</a:t>
            </a:r>
            <a:r>
              <a:rPr lang="en-CA" sz="14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The trigger is set to run the pipeline daily. </a:t>
            </a:r>
          </a:p>
          <a:p>
            <a:pPr lvl="1"/>
            <a:endParaRPr lang="en-CA" sz="1400" dirty="0">
              <a:solidFill>
                <a:srgbClr val="FFFFFF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CA" sz="14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CA" sz="1400" kern="100" dirty="0">
              <a:solidFill>
                <a:srgbClr val="FFFFFF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CA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sz="1400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8A8E20-117E-1781-8F23-31FB7DEEE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588907"/>
            <a:ext cx="6495847" cy="22897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70625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6E1C6-E375-BE02-A90B-9615EAFF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CA" sz="3200" dirty="0">
                <a:solidFill>
                  <a:srgbClr val="EBEBEB"/>
                </a:solidFill>
              </a:rPr>
              <a:t>Stage 2 – Data Transformation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8BB5-6B7E-E83B-BADF-AA216C9E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CA" sz="1500" dirty="0">
                <a:solidFill>
                  <a:srgbClr val="FFFFFF"/>
                </a:solidFill>
                <a:latin typeface="Aptos" panose="020B0004020202020204" pitchFamily="34" charset="0"/>
              </a:rPr>
              <a:t>Step 1: </a:t>
            </a:r>
            <a:r>
              <a:rPr lang="en-CA" sz="15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mount Azure storage to Azure </a:t>
            </a:r>
            <a:r>
              <a:rPr lang="en-CA" sz="1500" dirty="0">
                <a:solidFill>
                  <a:srgbClr val="FFFFFF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Databricks</a:t>
            </a:r>
          </a:p>
          <a:p>
            <a:pPr lvl="1">
              <a:spcAft>
                <a:spcPts val="800"/>
              </a:spcAft>
            </a:pPr>
            <a:r>
              <a:rPr lang="en-CA" sz="15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Databricks workspace, then compute, and notebook</a:t>
            </a:r>
          </a:p>
          <a:p>
            <a:pPr lvl="1">
              <a:spcAft>
                <a:spcPts val="800"/>
              </a:spcAft>
            </a:pPr>
            <a:r>
              <a:rPr lang="en-CA" sz="15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Azure, allow the Azure Databricks to access the storage container.</a:t>
            </a:r>
          </a:p>
          <a:p>
            <a:pPr lvl="1">
              <a:spcAft>
                <a:spcPts val="800"/>
              </a:spcAft>
            </a:pPr>
            <a:endParaRPr lang="en-CA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endParaRPr lang="en-CA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CA" sz="1400" dirty="0">
              <a:solidFill>
                <a:srgbClr val="FFFFFF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F693CE-80B6-B5FB-2564-44C5326FF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215396"/>
            <a:ext cx="6495847" cy="303680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5796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E1C6-E375-BE02-A90B-9615EAFF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CA" dirty="0"/>
              <a:t>Stage 2 – Data Transformation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8BB5-6B7E-E83B-BADF-AA216C9E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1500" dirty="0">
                <a:latin typeface="Aptos" panose="020B0004020202020204" pitchFamily="34" charset="0"/>
              </a:rPr>
              <a:t>Step 2: </a:t>
            </a:r>
            <a:r>
              <a:rPr lang="en-CA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train a machine learning model. The model will use data copied from the </a:t>
            </a:r>
            <a:r>
              <a:rPr lang="en-CA" sz="1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everydayCopy</a:t>
            </a:r>
            <a:r>
              <a:rPr lang="en-CA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Posts pipeline and </a:t>
            </a:r>
            <a:r>
              <a:rPr lang="en-CA" sz="1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copyonceWeek</a:t>
            </a:r>
            <a:r>
              <a:rPr lang="en-CA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pipeline to tell us what each post is about (the topic of the post).</a:t>
            </a: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5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Joined the Posts and </a:t>
            </a:r>
            <a:r>
              <a:rPr lang="en-CA" sz="15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posttypes</a:t>
            </a:r>
            <a:r>
              <a:rPr lang="en-CA" sz="15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tables, because we need to use the </a:t>
            </a:r>
            <a:r>
              <a:rPr lang="en-CA" sz="15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CA" sz="15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column in the </a:t>
            </a:r>
            <a:r>
              <a:rPr lang="en-CA" sz="15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posttypes</a:t>
            </a:r>
            <a:r>
              <a:rPr lang="en-CA" sz="15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 to filter out the posts in </a:t>
            </a:r>
            <a:r>
              <a:rPr lang="en-CA" sz="15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Posts</a:t>
            </a:r>
            <a:r>
              <a:rPr lang="en-CA" sz="15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table we want. </a:t>
            </a: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5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Cleaned data for the model training;</a:t>
            </a:r>
            <a:endParaRPr lang="en-CA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5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Trained the machine learning model;</a:t>
            </a:r>
            <a:endParaRPr lang="en-CA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500" kern="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A" sz="15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aved the model to an Azure storage folder so that we can use it in Step 3.</a:t>
            </a:r>
            <a:endParaRPr lang="en-CA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CA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CA" sz="15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800"/>
              </a:spcAft>
            </a:pPr>
            <a:endParaRPr lang="en-CA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800"/>
              </a:spcAft>
            </a:pPr>
            <a:endParaRPr lang="en-CA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CA" sz="15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Models if molecules in science classroom">
            <a:extLst>
              <a:ext uri="{FF2B5EF4-FFF2-40B4-BE49-F238E27FC236}">
                <a16:creationId xmlns:a16="http://schemas.microsoft.com/office/drawing/2014/main" id="{45C41844-1192-B5D3-735A-5C0979D16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01" r="22494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146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E1C6-E375-BE02-A90B-9615EAFF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r>
              <a:rPr lang="en-CA" sz="3200"/>
              <a:t>Stage 2 – 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8BB5-6B7E-E83B-BADF-AA216C9E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r>
              <a:rPr lang="en-CA" sz="1500" dirty="0">
                <a:latin typeface="Aptos" panose="020B0004020202020204" pitchFamily="34" charset="0"/>
              </a:rPr>
              <a:t>Step 3: </a:t>
            </a:r>
            <a:r>
              <a:rPr lang="en-CA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sentiment analysis</a:t>
            </a:r>
          </a:p>
          <a:p>
            <a:endParaRPr lang="en-CA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sz="16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endParaRPr lang="en-CA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endParaRPr lang="en-CA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CA" sz="16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8E12CD-85F1-7B08-4209-87ABBD2A9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39" y="1447799"/>
            <a:ext cx="1488247" cy="4572001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C6E0B1-9C29-6B0A-1991-15599F3BB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091" y="2576052"/>
            <a:ext cx="3148022" cy="14253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5969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6E1C6-E375-BE02-A90B-9615EAFF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CA" sz="3200" dirty="0">
                <a:solidFill>
                  <a:srgbClr val="EBEBEB"/>
                </a:solidFill>
              </a:rPr>
              <a:t>Stage 3 – Data Visualization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8BB5-6B7E-E83B-BADF-AA216C9E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315143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CA" sz="6000" dirty="0">
                <a:solidFill>
                  <a:srgbClr val="FFFFFF"/>
                </a:solidFill>
                <a:latin typeface="Aptos" panose="020B0004020202020204" pitchFamily="34" charset="0"/>
              </a:rPr>
              <a:t>Copied result to Azure SQL Database, and then connect this data base to Power BI Desktop for data visualization. </a:t>
            </a:r>
            <a:endParaRPr lang="en-CA" sz="60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CA" sz="60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created pipeline #3 to copy data from the blob storage to Azure SQL Database.</a:t>
            </a:r>
          </a:p>
          <a:p>
            <a:pPr lvl="1">
              <a:lnSpc>
                <a:spcPct val="90000"/>
              </a:lnSpc>
            </a:pPr>
            <a:r>
              <a:rPr lang="en-CA" sz="6000" kern="100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 to doing so, I created a table in </a:t>
            </a:r>
            <a:r>
              <a:rPr lang="en-CA" sz="6000" dirty="0">
                <a:solidFill>
                  <a:srgbClr val="FFFFFF"/>
                </a:solidFill>
                <a:latin typeface="Aptos" panose="020B0004020202020204" pitchFamily="34" charset="0"/>
              </a:rPr>
              <a:t>Azure SQL Database: </a:t>
            </a:r>
          </a:p>
          <a:p>
            <a:pPr lvl="1">
              <a:lnSpc>
                <a:spcPct val="90000"/>
              </a:lnSpc>
            </a:pPr>
            <a:r>
              <a:rPr lang="en-CA" sz="6000" i="1" kern="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CREATE TABLE </a:t>
            </a:r>
            <a:r>
              <a:rPr lang="en-CA" sz="6000" i="1" kern="0" dirty="0" err="1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ML_result</a:t>
            </a:r>
            <a:r>
              <a:rPr lang="en-CA" sz="6000" i="1" kern="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(t</a:t>
            </a:r>
            <a:r>
              <a:rPr lang="en-CA" sz="6000" i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opic VARCHAR(MAX), 		qty INT);</a:t>
            </a:r>
            <a:endParaRPr lang="en-CA" sz="6000" i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endParaRPr lang="en-CA" sz="32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endParaRPr lang="en-CA" sz="320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CA" sz="3200" kern="100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the copy activity, to set </a:t>
            </a:r>
          </a:p>
          <a:p>
            <a:pPr lvl="2">
              <a:lnSpc>
                <a:spcPct val="90000"/>
              </a:lnSpc>
            </a:pPr>
            <a:r>
              <a:rPr lang="en-CA" sz="32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 row as header</a:t>
            </a:r>
          </a:p>
          <a:p>
            <a:pPr lvl="2">
              <a:lnSpc>
                <a:spcPct val="90000"/>
              </a:lnSpc>
            </a:pPr>
            <a:r>
              <a:rPr lang="en-CA" sz="3200" kern="100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Truncate the table in </a:t>
            </a:r>
            <a:r>
              <a:rPr lang="en-CA" sz="3200" dirty="0">
                <a:solidFill>
                  <a:srgbClr val="FFFFFF"/>
                </a:solidFill>
                <a:latin typeface="Aptos" panose="020B0004020202020204" pitchFamily="34" charset="0"/>
              </a:rPr>
              <a:t>Azure SQL Database</a:t>
            </a:r>
            <a:endParaRPr lang="en-CA" sz="3200" kern="100" dirty="0">
              <a:solidFill>
                <a:srgbClr val="FFFFFF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endParaRPr lang="en-CA" sz="6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90000"/>
              </a:lnSpc>
              <a:buNone/>
            </a:pPr>
            <a:endParaRPr lang="en-CA" sz="6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CA" sz="600" dirty="0">
              <a:solidFill>
                <a:srgbClr val="FFFFFF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800"/>
              </a:spcAft>
            </a:pPr>
            <a:endParaRPr lang="en-CA" sz="6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800"/>
              </a:spcAft>
            </a:pPr>
            <a:endParaRPr lang="en-CA" sz="6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CA" sz="600" dirty="0">
              <a:solidFill>
                <a:srgbClr val="FFFFFF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D9E668-91F0-3566-4043-FC253321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588907"/>
            <a:ext cx="6495847" cy="22897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81619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3602</TotalTime>
  <Words>1121</Words>
  <Application>Microsoft Office PowerPoint</Application>
  <PresentationFormat>Widescreen</PresentationFormat>
  <Paragraphs>129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Century Gothic</vt:lpstr>
      <vt:lpstr>Söhne</vt:lpstr>
      <vt:lpstr>Symbol</vt:lpstr>
      <vt:lpstr>Wingdings 3</vt:lpstr>
      <vt:lpstr>Ion</vt:lpstr>
      <vt:lpstr>Phase 2 Presentation</vt:lpstr>
      <vt:lpstr>Project Overview</vt:lpstr>
      <vt:lpstr>Stage 1: Data Ingestion</vt:lpstr>
      <vt:lpstr>Stage 1: Data Ingestion</vt:lpstr>
      <vt:lpstr>Stage 1: Data Ingestion</vt:lpstr>
      <vt:lpstr>Stage 2 – Data Transformation</vt:lpstr>
      <vt:lpstr>Stage 2 – Data Transformation</vt:lpstr>
      <vt:lpstr>Stage 2 – Data Transformation</vt:lpstr>
      <vt:lpstr>Stage 3 – Data Visualization</vt:lpstr>
      <vt:lpstr>Stage 3 – Data Visualization</vt:lpstr>
      <vt:lpstr>Stage 3 – Data Visualization</vt:lpstr>
      <vt:lpstr>Stage 3 – Data Visualization</vt:lpstr>
      <vt:lpstr>Stage 3 – Data Visualization</vt:lpstr>
      <vt:lpstr>Problems</vt:lpstr>
      <vt:lpstr>If I had more time</vt:lpstr>
      <vt:lpstr>CI/CD with Azure Dev Ops</vt:lpstr>
      <vt:lpstr>CI/CD with Azure Dev Ops</vt:lpstr>
      <vt:lpstr>CI/CD Flow</vt:lpstr>
      <vt:lpstr>CI/CD Flow </vt:lpstr>
      <vt:lpstr>CI/CD Flow in detail Step 0 </vt:lpstr>
      <vt:lpstr>CI/CD Flow in detail Step 0 </vt:lpstr>
      <vt:lpstr>CI/CD Flow in detail Step 1 </vt:lpstr>
      <vt:lpstr>CI/CD Flow in detail Step 2 – Git Configuration </vt:lpstr>
      <vt:lpstr>CI/CD Flow in detail Step 2 </vt:lpstr>
      <vt:lpstr>CI/CD Flow in detail Step 2 </vt:lpstr>
      <vt:lpstr>CI/CD Flow in detail Step 3 – Continuous Integration - CI </vt:lpstr>
      <vt:lpstr>CI/CD Flow in detail Step 4 – Build Pipeline </vt:lpstr>
      <vt:lpstr>CI/CD Flow in detail Step 4 – Build Pipeline </vt:lpstr>
      <vt:lpstr>CI/CD Flow in detail Step 4 – Build Pipeline </vt:lpstr>
      <vt:lpstr>CI/CD Flow in detail Step 4 – Build Pipeline </vt:lpstr>
      <vt:lpstr>CI/CD Flow in detail Step 5 – Release Pipeline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2 - Project</dc:title>
  <dc:creator>Kha Pham</dc:creator>
  <cp:lastModifiedBy>Kha Pham</cp:lastModifiedBy>
  <cp:revision>50</cp:revision>
  <dcterms:created xsi:type="dcterms:W3CDTF">2024-03-04T15:09:44Z</dcterms:created>
  <dcterms:modified xsi:type="dcterms:W3CDTF">2024-03-14T03:00:16Z</dcterms:modified>
</cp:coreProperties>
</file>