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78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5331D-06A4-4D23-9FB0-306711C2998F}">
          <p14:sldIdLst>
            <p14:sldId id="256"/>
            <p14:sldId id="259"/>
            <p14:sldId id="278"/>
            <p14:sldId id="260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1535-152A-4B07-83A7-B7394E6DDD6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1BE4E-79ED-4ACF-8D91-9B584910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7B11-B7A4-4BF5-A1AA-0868852D89D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948D-8AF1-4D33-BCC3-4D0B94BF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-i.org/home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8175" y="2940463"/>
            <a:ext cx="3933825" cy="100180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Grid Computing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Unit II</a:t>
            </a:r>
            <a:endParaRPr lang="en-US" sz="3200" b="1" dirty="0"/>
          </a:p>
        </p:txBody>
      </p:sp>
      <p:pic>
        <p:nvPicPr>
          <p:cNvPr id="1026" name="Picture 2" descr="map of global conn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65111"/>
            <a:ext cx="8378825" cy="59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Use Cases for OGSA 1.5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36598"/>
              </p:ext>
            </p:extLst>
          </p:nvPr>
        </p:nvGraphicFramePr>
        <p:xfrm>
          <a:off x="769188" y="1894636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45"/>
                <a:gridCol w="7420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Usage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Facilitates the mediation of resource usage metrics produced by</a:t>
                      </a:r>
                    </a:p>
                    <a:p>
                      <a:r>
                        <a:rPr lang="en-US" dirty="0" smtClean="0"/>
                        <a:t>applications, middleware, operating systems, and physical (compute</a:t>
                      </a:r>
                    </a:p>
                    <a:p>
                      <a:r>
                        <a:rPr lang="en-US" dirty="0" smtClean="0"/>
                        <a:t>and network) resources in a distributed, heterogeneous</a:t>
                      </a:r>
                    </a:p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Infrastructure and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execution, cycle sharing and provisioning scenarios.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Use</a:t>
                      </a:r>
                      <a:r>
                        <a:rPr lang="en-US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Peer-to-Peer PC Grid computing, file sharing and content delivery</a:t>
                      </a:r>
                    </a:p>
                    <a:p>
                      <a:r>
                        <a:rPr lang="en-US" dirty="0" smtClean="0"/>
                        <a:t>scenarios.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Reality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and collaborative exploration of parameter space</a:t>
                      </a:r>
                    </a:p>
                    <a:p>
                      <a:r>
                        <a:rPr lang="en-US" dirty="0" smtClean="0"/>
                        <a:t>through computational steering and on-line, high-end visualization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Learning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User-centered, contextualized and experiential-based approaches for</a:t>
                      </a:r>
                    </a:p>
                    <a:p>
                      <a:r>
                        <a:rPr lang="en-US" dirty="0" smtClean="0"/>
                        <a:t>ubiquitous learning in the framework of a Virtual Organization.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Use Cases for OGSA 1.5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17467"/>
              </p:ext>
            </p:extLst>
          </p:nvPr>
        </p:nvGraphicFramePr>
        <p:xfrm>
          <a:off x="769188" y="1894636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45"/>
                <a:gridCol w="7420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HLA Based Distributed 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distributed collaborative environment for developing and running</a:t>
                      </a:r>
                    </a:p>
                    <a:p>
                      <a:r>
                        <a:rPr lang="en-US" dirty="0" smtClean="0"/>
                        <a:t>simulations across administrative domains based on the IEEE </a:t>
                      </a:r>
                      <a:r>
                        <a:rPr lang="en-US" dirty="0" err="1" smtClean="0"/>
                        <a:t>highlevel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architecture (HLA).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Based ASP for 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infrastructure for Application Service Provision (ASP)</a:t>
                      </a:r>
                    </a:p>
                    <a:p>
                      <a:r>
                        <a:rPr lang="en-US" dirty="0" smtClean="0"/>
                        <a:t>supporting different business models based on Grid technology.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Monitoring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 monitoring system scalable across wide-area networks and</a:t>
                      </a:r>
                    </a:p>
                    <a:p>
                      <a:r>
                        <a:rPr lang="en-US" dirty="0" smtClean="0"/>
                        <a:t>able to encompass a large number of dynamic and heterogeneous</a:t>
                      </a:r>
                    </a:p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these use cases let to these findings..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and support for Dynamic and Heterogeneous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need to support heterogeneous systems leads to requirements that include the following:</a:t>
            </a:r>
          </a:p>
          <a:p>
            <a:pPr lvl="2"/>
            <a:r>
              <a:rPr lang="en-US" dirty="0" smtClean="0"/>
              <a:t>Resource </a:t>
            </a:r>
            <a:r>
              <a:rPr lang="en-US" dirty="0"/>
              <a:t>virtualization. Essential to reduce the complexity of managing </a:t>
            </a:r>
            <a:r>
              <a:rPr lang="en-US" dirty="0" smtClean="0"/>
              <a:t>heterogeneous systems </a:t>
            </a:r>
            <a:r>
              <a:rPr lang="en-US" dirty="0"/>
              <a:t>and to handle diverse resources in a unified way.</a:t>
            </a:r>
          </a:p>
          <a:p>
            <a:pPr lvl="2"/>
            <a:r>
              <a:rPr lang="en-US" dirty="0" smtClean="0"/>
              <a:t>Common </a:t>
            </a:r>
            <a:r>
              <a:rPr lang="en-US" dirty="0"/>
              <a:t>management capabilities. Simplifying administration of a heterogeneous </a:t>
            </a:r>
            <a:r>
              <a:rPr lang="en-US" dirty="0" smtClean="0"/>
              <a:t>system requires </a:t>
            </a:r>
            <a:r>
              <a:rPr lang="en-US" dirty="0"/>
              <a:t>mechanisms for uniform and consistent management of resources. A minimum </a:t>
            </a:r>
            <a:r>
              <a:rPr lang="en-US" dirty="0" smtClean="0"/>
              <a:t>set of </a:t>
            </a:r>
            <a:r>
              <a:rPr lang="en-US" dirty="0"/>
              <a:t>common manageability capabilities is required.</a:t>
            </a:r>
          </a:p>
          <a:p>
            <a:pPr lvl="2"/>
            <a:r>
              <a:rPr lang="en-US" dirty="0" smtClean="0"/>
              <a:t>Resource </a:t>
            </a:r>
            <a:r>
              <a:rPr lang="en-US" dirty="0"/>
              <a:t>discovery and query. Mechanisms are required for discovering resources </a:t>
            </a:r>
            <a:r>
              <a:rPr lang="en-US" dirty="0" smtClean="0"/>
              <a:t>with desired </a:t>
            </a:r>
            <a:r>
              <a:rPr lang="en-US" dirty="0"/>
              <a:t>attributes and for retrieving their properties. Discovery and query should handle </a:t>
            </a:r>
            <a:r>
              <a:rPr lang="en-US" dirty="0" smtClean="0"/>
              <a:t>a highly </a:t>
            </a:r>
            <a:r>
              <a:rPr lang="en-US" dirty="0"/>
              <a:t>dynamic and heterogeneous system.</a:t>
            </a:r>
          </a:p>
          <a:p>
            <a:pPr lvl="2"/>
            <a:r>
              <a:rPr lang="en-US" dirty="0" smtClean="0"/>
              <a:t>Standard </a:t>
            </a:r>
            <a:r>
              <a:rPr lang="en-US" dirty="0"/>
              <a:t>protocols and schemas. Important for interoperability. In addition, </a:t>
            </a:r>
            <a:r>
              <a:rPr lang="en-US" dirty="0" smtClean="0"/>
              <a:t>standard protocols </a:t>
            </a:r>
            <a:r>
              <a:rPr lang="en-US" dirty="0"/>
              <a:t>are also particularly important as their use can simplify the transition to </a:t>
            </a:r>
            <a:r>
              <a:rPr lang="en-US" dirty="0" smtClean="0"/>
              <a:t>using 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Across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sharing requirements include:</a:t>
            </a:r>
          </a:p>
          <a:p>
            <a:pPr lvl="1"/>
            <a:r>
              <a:rPr lang="en-US" dirty="0" smtClean="0"/>
              <a:t>Global </a:t>
            </a:r>
            <a:r>
              <a:rPr lang="en-US" dirty="0"/>
              <a:t>name space. To ease data and resource access. OGSA entities should be able </a:t>
            </a:r>
            <a:r>
              <a:rPr lang="en-US" dirty="0" smtClean="0"/>
              <a:t>to access </a:t>
            </a:r>
            <a:r>
              <a:rPr lang="en-US" dirty="0"/>
              <a:t>other OGSA entities transparently, subject to security constraints, without regard </a:t>
            </a:r>
            <a:r>
              <a:rPr lang="en-US" dirty="0" smtClean="0"/>
              <a:t>to location </a:t>
            </a:r>
            <a:r>
              <a:rPr lang="en-US" dirty="0"/>
              <a:t>or replication.</a:t>
            </a:r>
          </a:p>
          <a:p>
            <a:pPr lvl="1"/>
            <a:r>
              <a:rPr lang="en-US" dirty="0" smtClean="0"/>
              <a:t>Metadata </a:t>
            </a:r>
            <a:r>
              <a:rPr lang="en-US" dirty="0"/>
              <a:t>services. Important for finding, invoking, and tracking entities. It should </a:t>
            </a:r>
            <a:r>
              <a:rPr lang="en-US" dirty="0" smtClean="0"/>
              <a:t>be possible </a:t>
            </a:r>
            <a:r>
              <a:rPr lang="en-US" dirty="0"/>
              <a:t>to allow for access to and propagation, aggregation, and management of </a:t>
            </a:r>
            <a:r>
              <a:rPr lang="en-US" dirty="0" smtClean="0"/>
              <a:t>entity metadata </a:t>
            </a:r>
            <a:r>
              <a:rPr lang="en-US" dirty="0"/>
              <a:t>across administrative domains.</a:t>
            </a:r>
          </a:p>
          <a:p>
            <a:pPr lvl="1"/>
            <a:r>
              <a:rPr lang="en-US" dirty="0" smtClean="0"/>
              <a:t>Site </a:t>
            </a:r>
            <a:r>
              <a:rPr lang="en-US" dirty="0"/>
              <a:t>autonomy. Mechanisms are required for accessing resources across sites </a:t>
            </a:r>
            <a:r>
              <a:rPr lang="en-US" dirty="0" smtClean="0"/>
              <a:t>while respecting </a:t>
            </a:r>
            <a:r>
              <a:rPr lang="en-US" dirty="0"/>
              <a:t>local control and </a:t>
            </a:r>
            <a:r>
              <a:rPr lang="en-US" dirty="0" smtClean="0"/>
              <a:t>policy.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usage data. Mechanisms and standard schemas for collecting and </a:t>
            </a:r>
            <a:r>
              <a:rPr lang="en-US" dirty="0" smtClean="0"/>
              <a:t>exchanging resource </a:t>
            </a:r>
            <a:r>
              <a:rPr lang="en-US" dirty="0"/>
              <a:t>usage (i.e., consumption) data across organizations—for the purpose </a:t>
            </a:r>
            <a:r>
              <a:rPr lang="en-US" dirty="0" smtClean="0"/>
              <a:t>of accounting</a:t>
            </a:r>
            <a:r>
              <a:rPr lang="en-US" dirty="0"/>
              <a:t>, billing, etc.</a:t>
            </a:r>
          </a:p>
        </p:txBody>
      </p:sp>
    </p:spTree>
    <p:extLst>
      <p:ext uri="{BB962C8B-B14F-4D97-AF65-F5344CB8AC3E}">
        <p14:creationId xmlns:p14="http://schemas.microsoft.com/office/powerpoint/2010/main" val="7373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Optimization refers to techniques used to allocate resources effectively to meet consumer </a:t>
            </a:r>
            <a:r>
              <a:rPr lang="en-US" dirty="0" smtClean="0"/>
              <a:t>and supplier </a:t>
            </a:r>
            <a:r>
              <a:rPr lang="en-US" dirty="0"/>
              <a:t>requirements. </a:t>
            </a:r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/>
              <a:t>applies to both suppliers (supply-side) and </a:t>
            </a:r>
            <a:r>
              <a:rPr lang="en-US" dirty="0" smtClean="0"/>
              <a:t>consumers (</a:t>
            </a:r>
            <a:r>
              <a:rPr lang="en-US" dirty="0"/>
              <a:t>consume-side) of resources and services. One common case of supply-side optimization is resource optimization.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resource allocation often provides for worst case </a:t>
            </a:r>
            <a:r>
              <a:rPr lang="en-US" dirty="0" smtClean="0"/>
              <a:t>scenarios (</a:t>
            </a:r>
            <a:r>
              <a:rPr lang="en-US" dirty="0"/>
              <a:t>e.g., highest expected load, backup against failures) and leads to resource underutilization.</a:t>
            </a:r>
          </a:p>
          <a:p>
            <a:r>
              <a:rPr lang="en-US" dirty="0"/>
              <a:t>Resource utilization can be improved by flexible resource allocation policies such as </a:t>
            </a:r>
            <a:r>
              <a:rPr lang="en-US" dirty="0" smtClean="0"/>
              <a:t>advance reservation </a:t>
            </a:r>
            <a:r>
              <a:rPr lang="en-US" dirty="0"/>
              <a:t>of resources with a bounded time period and the pooling of backup resources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Demand-side </a:t>
            </a:r>
            <a:r>
              <a:rPr lang="en-US" dirty="0"/>
              <a:t>optimization must be able to manage various types of workload, including </a:t>
            </a:r>
            <a:r>
              <a:rPr lang="en-US" dirty="0" smtClean="0"/>
              <a:t>the demands </a:t>
            </a:r>
            <a:r>
              <a:rPr lang="en-US" dirty="0"/>
              <a:t>of aggregate workloads, which can be difficult to predict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important requirement </a:t>
            </a:r>
            <a:r>
              <a:rPr lang="en-US" dirty="0" smtClean="0"/>
              <a:t>in this </a:t>
            </a:r>
            <a:r>
              <a:rPr lang="en-US" dirty="0"/>
              <a:t>area is the ability to dynamically adjust workload priorities in order to meet the </a:t>
            </a:r>
            <a:r>
              <a:rPr lang="en-US" dirty="0" smtClean="0"/>
              <a:t>overall service </a:t>
            </a:r>
            <a:r>
              <a:rPr lang="en-US" dirty="0"/>
              <a:t>level objectives. </a:t>
            </a:r>
            <a:endParaRPr lang="en-US" dirty="0" smtClean="0"/>
          </a:p>
          <a:p>
            <a:r>
              <a:rPr lang="en-US" smtClean="0"/>
              <a:t>Mechanisms </a:t>
            </a:r>
            <a:r>
              <a:rPr lang="en-US" dirty="0"/>
              <a:t>for tracking resource utilization, including metering</a:t>
            </a:r>
            <a:r>
              <a:rPr lang="en-US" dirty="0" smtClean="0"/>
              <a:t>, monitoring </a:t>
            </a:r>
            <a:r>
              <a:rPr lang="en-US" dirty="0"/>
              <a:t>and logging; for changing resource allocation; and for provisioning resources </a:t>
            </a:r>
            <a:r>
              <a:rPr lang="en-US" dirty="0" err="1" smtClean="0"/>
              <a:t>ondemand</a:t>
            </a:r>
            <a:r>
              <a:rPr lang="en-US" dirty="0" smtClean="0"/>
              <a:t> are </a:t>
            </a:r>
            <a:r>
              <a:rPr lang="en-US" dirty="0"/>
              <a:t>the required foundation of demand-side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1186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 </a:t>
            </a:r>
            <a:r>
              <a:rPr lang="en-US" dirty="0" smtClean="0"/>
              <a:t>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Services </a:t>
            </a:r>
            <a:r>
              <a:rPr lang="en-US" dirty="0"/>
              <a:t>such as job execution and data services must provide the agreed-upon </a:t>
            </a:r>
            <a:r>
              <a:rPr lang="en-US" dirty="0" err="1"/>
              <a:t>QoS</a:t>
            </a:r>
            <a:r>
              <a:rPr lang="en-US" dirty="0"/>
              <a:t>. Key </a:t>
            </a:r>
            <a:r>
              <a:rPr lang="en-US" dirty="0" err="1" smtClean="0"/>
              <a:t>QoS</a:t>
            </a:r>
            <a:r>
              <a:rPr lang="en-US" dirty="0" smtClean="0"/>
              <a:t> dimensions </a:t>
            </a:r>
            <a:r>
              <a:rPr lang="en-US" dirty="0"/>
              <a:t>include, but are not limited to, availability, security, and performance. </a:t>
            </a:r>
            <a:r>
              <a:rPr lang="en-US" dirty="0" err="1" smtClean="0"/>
              <a:t>QoS</a:t>
            </a:r>
            <a:r>
              <a:rPr lang="en-US" dirty="0" smtClean="0"/>
              <a:t> expectations </a:t>
            </a:r>
            <a:r>
              <a:rPr lang="en-US" dirty="0"/>
              <a:t>should be expressed using measurable terms.</a:t>
            </a:r>
          </a:p>
          <a:p>
            <a:r>
              <a:rPr lang="en-US" dirty="0" err="1"/>
              <a:t>QoS</a:t>
            </a:r>
            <a:r>
              <a:rPr lang="en-US" dirty="0"/>
              <a:t> assurance requirements include: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level agreement. </a:t>
            </a:r>
            <a:r>
              <a:rPr lang="en-US" dirty="0" err="1"/>
              <a:t>QoS</a:t>
            </a:r>
            <a:r>
              <a:rPr lang="en-US" dirty="0"/>
              <a:t> should be represented by agreements which are </a:t>
            </a:r>
            <a:r>
              <a:rPr lang="en-US" dirty="0" smtClean="0"/>
              <a:t>established through </a:t>
            </a:r>
            <a:r>
              <a:rPr lang="en-US" dirty="0"/>
              <a:t>negotiation between service requester and provider prior to service execution</a:t>
            </a:r>
            <a:r>
              <a:rPr lang="en-US" dirty="0" smtClean="0"/>
              <a:t>. Standard </a:t>
            </a:r>
            <a:r>
              <a:rPr lang="en-US" dirty="0"/>
              <a:t>mechanisms should be provided to create and manage agreements.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level attainment. If the agreement requires attainment of Service Level, </a:t>
            </a:r>
            <a:r>
              <a:rPr lang="en-US" dirty="0" smtClean="0"/>
              <a:t>the resources </a:t>
            </a:r>
            <a:r>
              <a:rPr lang="en-US" dirty="0"/>
              <a:t>used by the service should be adjusted so that the required </a:t>
            </a:r>
            <a:r>
              <a:rPr lang="en-US" dirty="0" err="1"/>
              <a:t>QoS</a:t>
            </a:r>
            <a:r>
              <a:rPr lang="en-US" dirty="0"/>
              <a:t> is maintained</a:t>
            </a:r>
            <a:r>
              <a:rPr lang="en-US" dirty="0" smtClean="0"/>
              <a:t>. Therefore</a:t>
            </a:r>
            <a:r>
              <a:rPr lang="en-US" dirty="0"/>
              <a:t>, mechanisms for monitoring service quality, estimating resource utilization</a:t>
            </a:r>
            <a:r>
              <a:rPr lang="en-US" dirty="0" smtClean="0"/>
              <a:t>, and </a:t>
            </a:r>
            <a:r>
              <a:rPr lang="en-US" dirty="0"/>
              <a:t>planning for and adjusting resource usage are required.</a:t>
            </a:r>
          </a:p>
          <a:p>
            <a:pPr lvl="1"/>
            <a:r>
              <a:rPr lang="en-US" dirty="0" smtClean="0"/>
              <a:t>Migration</a:t>
            </a:r>
            <a:r>
              <a:rPr lang="en-US" dirty="0"/>
              <a:t>. It should be possible to migrate executing services or applications to </a:t>
            </a:r>
            <a:r>
              <a:rPr lang="en-US" dirty="0" smtClean="0"/>
              <a:t>adjust workloads </a:t>
            </a:r>
            <a:r>
              <a:rPr lang="en-US" dirty="0"/>
              <a:t>for performance or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3572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OGSA </a:t>
            </a:r>
            <a:r>
              <a:rPr lang="en-US" dirty="0"/>
              <a:t>must provide manageability for execution of user-defined work (jobs) throughout </a:t>
            </a:r>
            <a:r>
              <a:rPr lang="en-US" dirty="0" err="1" smtClean="0"/>
              <a:t>theirlifetime</a:t>
            </a:r>
            <a:r>
              <a:rPr lang="en-US" dirty="0"/>
              <a:t>. Functions such as scheduling, provisioning, job control and exception handling of </a:t>
            </a:r>
            <a:r>
              <a:rPr lang="en-US" dirty="0" smtClean="0"/>
              <a:t>jobs must </a:t>
            </a:r>
            <a:r>
              <a:rPr lang="en-US" dirty="0"/>
              <a:t>be supported, even when the job is distributed over a great number of </a:t>
            </a:r>
            <a:r>
              <a:rPr lang="en-US" dirty="0" smtClean="0"/>
              <a:t>heterogeneous resources</a:t>
            </a:r>
            <a:r>
              <a:rPr lang="en-US" dirty="0"/>
              <a:t>.</a:t>
            </a:r>
          </a:p>
          <a:p>
            <a:r>
              <a:rPr lang="en-US" dirty="0"/>
              <a:t>Job execution requirements include: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various job types. Execution of various types of jobs must be </a:t>
            </a:r>
            <a:r>
              <a:rPr lang="en-US" dirty="0" smtClean="0"/>
              <a:t>supported including </a:t>
            </a:r>
            <a:r>
              <a:rPr lang="en-US" dirty="0"/>
              <a:t>simple jobs and complex jobs such as workflow and composite services.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management. It is essential to be able to manage jobs during their entire lifetimes</a:t>
            </a:r>
            <a:r>
              <a:rPr lang="en-US" dirty="0" smtClean="0"/>
              <a:t>. Jobs </a:t>
            </a:r>
            <a:r>
              <a:rPr lang="en-US" dirty="0"/>
              <a:t>must support manageability interfaces and these interfaces must work with </a:t>
            </a:r>
            <a:r>
              <a:rPr lang="en-US" dirty="0" smtClean="0"/>
              <a:t>various types </a:t>
            </a:r>
            <a:r>
              <a:rPr lang="en-US" dirty="0"/>
              <a:t>of groupings of jobs (e.g., workflows, job arrays). Mechanisms are also required </a:t>
            </a:r>
            <a:r>
              <a:rPr lang="en-US" dirty="0" smtClean="0"/>
              <a:t>for controlling </a:t>
            </a:r>
            <a:r>
              <a:rPr lang="en-US" dirty="0"/>
              <a:t>the execution of individual job steps as well as orchestration or </a:t>
            </a:r>
            <a:r>
              <a:rPr lang="en-US" dirty="0" smtClean="0"/>
              <a:t>choreography services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Scheduling</a:t>
            </a:r>
            <a:r>
              <a:rPr lang="en-US" dirty="0"/>
              <a:t>. The ability to schedule and execute jobs based on such information </a:t>
            </a:r>
            <a:r>
              <a:rPr lang="en-US" dirty="0" smtClean="0"/>
              <a:t>as specified </a:t>
            </a:r>
            <a:r>
              <a:rPr lang="en-US" dirty="0"/>
              <a:t>priority and current allocation of resources is required. It is also required </a:t>
            </a:r>
            <a:r>
              <a:rPr lang="en-US" dirty="0" smtClean="0"/>
              <a:t>to realize </a:t>
            </a:r>
            <a:r>
              <a:rPr lang="en-US" dirty="0"/>
              <a:t>mechanisms for scheduling across administrative domains, using </a:t>
            </a:r>
            <a:r>
              <a:rPr lang="en-US" dirty="0" smtClean="0"/>
              <a:t>multiple schedulers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provisioning. To automate the complicated process of resource allocation</a:t>
            </a:r>
            <a:r>
              <a:rPr lang="en-US" dirty="0" smtClean="0"/>
              <a:t>, deployment</a:t>
            </a:r>
            <a:r>
              <a:rPr lang="en-US" dirty="0"/>
              <a:t>, and configuration. It must be possible to deploy the required </a:t>
            </a:r>
            <a:r>
              <a:rPr lang="en-US" dirty="0" smtClean="0"/>
              <a:t>applications and </a:t>
            </a:r>
            <a:r>
              <a:rPr lang="en-US" dirty="0"/>
              <a:t>data to resources and configure them automatically, if necessary deploying and re- configuring hosting environments such as OS and middleware to prepare the </a:t>
            </a:r>
            <a:r>
              <a:rPr lang="en-US" dirty="0" smtClean="0"/>
              <a:t>environment needed </a:t>
            </a:r>
            <a:r>
              <a:rPr lang="en-US" dirty="0"/>
              <a:t>for job execution. It must be possible to provision any type of resource not </a:t>
            </a:r>
            <a:r>
              <a:rPr lang="en-US" dirty="0" smtClean="0"/>
              <a:t>just compute </a:t>
            </a:r>
            <a:r>
              <a:rPr lang="en-US" dirty="0"/>
              <a:t>resources, for example, network or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250236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530524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More and more fields of science, technology and commerce require efficient access to and </a:t>
            </a:r>
            <a:r>
              <a:rPr lang="en-US" dirty="0" smtClean="0"/>
              <a:t>the movement </a:t>
            </a:r>
            <a:r>
              <a:rPr lang="en-US" dirty="0"/>
              <a:t>and management of large quantities of data in a distributed environment. Many </a:t>
            </a:r>
            <a:r>
              <a:rPr lang="en-US" dirty="0" smtClean="0"/>
              <a:t>also require </a:t>
            </a:r>
            <a:r>
              <a:rPr lang="en-US" dirty="0"/>
              <a:t>support for the sharing and integration of distributed data, for example enabling access </a:t>
            </a:r>
            <a:r>
              <a:rPr lang="en-US" dirty="0" smtClean="0"/>
              <a:t>to information </a:t>
            </a:r>
            <a:r>
              <a:rPr lang="en-US" dirty="0"/>
              <a:t>stored in databases that are managed and administered independently, </a:t>
            </a:r>
            <a:r>
              <a:rPr lang="en-US" dirty="0" smtClean="0"/>
              <a:t>with appropriate </a:t>
            </a:r>
            <a:r>
              <a:rPr lang="en-US" dirty="0"/>
              <a:t>security assurances. Archiving of data and data management are </a:t>
            </a:r>
            <a:r>
              <a:rPr lang="en-US" dirty="0" smtClean="0"/>
              <a:t>essential requirements</a:t>
            </a:r>
            <a:r>
              <a:rPr lang="en-US" dirty="0"/>
              <a:t>. OGSA must simplify the creation of such data-oriented applications and </a:t>
            </a:r>
            <a:r>
              <a:rPr lang="en-US" dirty="0" smtClean="0"/>
              <a:t>make them </a:t>
            </a:r>
            <a:r>
              <a:rPr lang="en-US" dirty="0"/>
              <a:t>resilient to changes in the environment.</a:t>
            </a:r>
          </a:p>
          <a:p>
            <a:r>
              <a:rPr lang="en-US" dirty="0"/>
              <a:t>Data services requirements include:</a:t>
            </a:r>
          </a:p>
          <a:p>
            <a:pPr lvl="1"/>
            <a:r>
              <a:rPr lang="en-US" dirty="0" smtClean="0"/>
              <a:t>Policy </a:t>
            </a:r>
            <a:r>
              <a:rPr lang="en-US" dirty="0"/>
              <a:t>specification &amp; management. The key to developing a self-managed, scalable</a:t>
            </a:r>
            <a:r>
              <a:rPr lang="en-US" dirty="0" smtClean="0"/>
              <a:t>, efficient </a:t>
            </a:r>
            <a:r>
              <a:rPr lang="en-US" dirty="0"/>
              <a:t>data Grid is the ability to specify policies. Policies permeate the architecture</a:t>
            </a:r>
            <a:r>
              <a:rPr lang="en-US" dirty="0" smtClean="0"/>
              <a:t>. Examples </a:t>
            </a:r>
            <a:r>
              <a:rPr lang="en-US" dirty="0"/>
              <a:t>include specification of who can access data, where data will be required, </a:t>
            </a:r>
            <a:r>
              <a:rPr lang="en-US" dirty="0" smtClean="0"/>
              <a:t>what transformations </a:t>
            </a:r>
            <a:r>
              <a:rPr lang="en-US" dirty="0"/>
              <a:t>are permitted on the data, whether use is exclusive, what performance </a:t>
            </a:r>
            <a:r>
              <a:rPr lang="en-US" dirty="0" smtClean="0"/>
              <a:t>or availability </a:t>
            </a:r>
            <a:r>
              <a:rPr lang="en-US" dirty="0"/>
              <a:t>is required, how much resources can be used, what consistency is </a:t>
            </a:r>
            <a:r>
              <a:rPr lang="en-US" dirty="0" smtClean="0"/>
              <a:t>mandated between </a:t>
            </a:r>
            <a:r>
              <a:rPr lang="en-US" dirty="0"/>
              <a:t>replicas, and similar constraints.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storage. Disk and tape systems, amongst others, store data. Common </a:t>
            </a:r>
            <a:r>
              <a:rPr lang="en-US" dirty="0" smtClean="0"/>
              <a:t>interfaces support </a:t>
            </a:r>
            <a:r>
              <a:rPr lang="en-US" dirty="0"/>
              <a:t>the provision of storage and management of quotas, lifetime, and properties </a:t>
            </a:r>
            <a:r>
              <a:rPr lang="en-US" dirty="0" smtClean="0"/>
              <a:t>such as </a:t>
            </a:r>
            <a:r>
              <a:rPr lang="en-US" dirty="0"/>
              <a:t>encryption and </a:t>
            </a:r>
            <a:r>
              <a:rPr lang="en-US" dirty="0" smtClean="0"/>
              <a:t>persistency</a:t>
            </a:r>
          </a:p>
          <a:p>
            <a:pPr lvl="1"/>
            <a:r>
              <a:rPr lang="en-US" dirty="0"/>
              <a:t>Data access. Clients require easy and efficient access to various types of data (such </a:t>
            </a:r>
            <a:r>
              <a:rPr lang="en-US" dirty="0" smtClean="0"/>
              <a:t>as databases</a:t>
            </a:r>
            <a:r>
              <a:rPr lang="en-US" dirty="0"/>
              <a:t>, files, streams and integrated/federated data) through a uniform set of </a:t>
            </a:r>
            <a:r>
              <a:rPr lang="en-US" dirty="0" smtClean="0"/>
              <a:t>interfaces is </a:t>
            </a:r>
            <a:r>
              <a:rPr lang="en-US" dirty="0"/>
              <a:t>required, independent of its physical location or platform, by abstracting </a:t>
            </a:r>
            <a:r>
              <a:rPr lang="en-US" dirty="0" smtClean="0"/>
              <a:t>underlying data </a:t>
            </a:r>
            <a:r>
              <a:rPr lang="en-US" dirty="0"/>
              <a:t>resources. Mechanisms are also required to interface with existing </a:t>
            </a:r>
            <a:r>
              <a:rPr lang="en-US" dirty="0" smtClean="0"/>
              <a:t>security infrastructure </a:t>
            </a:r>
            <a:r>
              <a:rPr lang="en-US" dirty="0"/>
              <a:t>or, where these do not exist, to control access rights at different levels </a:t>
            </a:r>
            <a:r>
              <a:rPr lang="en-US" dirty="0" smtClean="0"/>
              <a:t>of granularity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transfer. High-bandwidth transfer of data is required, independent of the </a:t>
            </a:r>
            <a:r>
              <a:rPr lang="en-US" dirty="0" smtClean="0"/>
              <a:t>physical attributes </a:t>
            </a:r>
            <a:r>
              <a:rPr lang="en-US" dirty="0"/>
              <a:t>of the data sources and sinks, which can exploit relevant features of </a:t>
            </a:r>
            <a:r>
              <a:rPr lang="en-US" dirty="0" smtClean="0"/>
              <a:t>those sources </a:t>
            </a:r>
            <a:r>
              <a:rPr lang="en-US" dirty="0"/>
              <a:t>and sinks if required. Point to point transfer of bytes must be supported, </a:t>
            </a:r>
            <a:r>
              <a:rPr lang="en-US" dirty="0" smtClean="0"/>
              <a:t>along with </a:t>
            </a:r>
            <a:r>
              <a:rPr lang="en-US" dirty="0"/>
              <a:t>more complex transfer schemes that can serve multiple endpoints and preserve </a:t>
            </a:r>
            <a:r>
              <a:rPr lang="en-US" dirty="0" smtClean="0"/>
              <a:t>the semantics </a:t>
            </a:r>
            <a:r>
              <a:rPr lang="en-US" dirty="0"/>
              <a:t>of the data.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location management. These services manage where data is physically </a:t>
            </a:r>
            <a:r>
              <a:rPr lang="en-US" dirty="0" smtClean="0"/>
              <a:t>located OGSA </a:t>
            </a:r>
            <a:r>
              <a:rPr lang="en-US" dirty="0"/>
              <a:t>should support multiple methods for making data </a:t>
            </a:r>
            <a:r>
              <a:rPr lang="en-US" dirty="0" smtClean="0"/>
              <a:t>available </a:t>
            </a:r>
            <a:r>
              <a:rPr lang="en-US" dirty="0"/>
              <a:t>to a client at a </a:t>
            </a:r>
            <a:r>
              <a:rPr lang="en-US" dirty="0" smtClean="0"/>
              <a:t>given location</a:t>
            </a:r>
            <a:r>
              <a:rPr lang="en-US" dirty="0"/>
              <a:t>, according to the policy requirements of the client and of the data resource</a:t>
            </a:r>
            <a:r>
              <a:rPr lang="en-US" dirty="0" smtClean="0"/>
              <a:t>. Methods </a:t>
            </a:r>
            <a:r>
              <a:rPr lang="en-US" dirty="0"/>
              <a:t>should include transfer, copying, caching, and replication of data.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update. Although some data resources are read only, many if not most provide </a:t>
            </a:r>
            <a:r>
              <a:rPr lang="en-US" dirty="0" smtClean="0"/>
              <a:t>some users </a:t>
            </a:r>
            <a:r>
              <a:rPr lang="en-US" dirty="0"/>
              <a:t>with update privileges. OGSA must provide update facilities which ensure that </a:t>
            </a:r>
            <a:r>
              <a:rPr lang="en-US" dirty="0" smtClean="0"/>
              <a:t>the specified </a:t>
            </a:r>
            <a:r>
              <a:rPr lang="en-US" dirty="0"/>
              <a:t>consistency can be maintained when cached or replicated data is modified.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persistency. Data should be preserved according to specified policy and </a:t>
            </a:r>
            <a:r>
              <a:rPr lang="en-US" dirty="0" smtClean="0"/>
              <a:t>its association </a:t>
            </a:r>
            <a:r>
              <a:rPr lang="en-US" dirty="0"/>
              <a:t>with its metadata should be maintained in accordance with that policy. </a:t>
            </a:r>
            <a:r>
              <a:rPr lang="en-US" dirty="0" smtClean="0"/>
              <a:t>It should </a:t>
            </a:r>
            <a:r>
              <a:rPr lang="en-US" dirty="0"/>
              <a:t>be possible to use one of many possible persistency models.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federation. OGSA should support data integration for heterogeneous and </a:t>
            </a:r>
            <a:r>
              <a:rPr lang="en-US" dirty="0" smtClean="0"/>
              <a:t>distributed data</a:t>
            </a:r>
            <a:r>
              <a:rPr lang="en-US" dirty="0"/>
              <a:t>. Heterogeneous data includes data organized according to different schemas </a:t>
            </a:r>
            <a:r>
              <a:rPr lang="en-US" dirty="0" smtClean="0"/>
              <a:t>and  data </a:t>
            </a:r>
            <a:r>
              <a:rPr lang="en-US" dirty="0"/>
              <a:t>stored using different technologies (e.g., relational vs. flat file). It is also required toGFD-I.080 24 July </a:t>
            </a:r>
            <a:r>
              <a:rPr lang="en-US" dirty="0" smtClean="0"/>
              <a:t>2006 ogsa-wg@ggf.org 10 be </a:t>
            </a:r>
            <a:r>
              <a:rPr lang="en-US" dirty="0"/>
              <a:t>able to search heterogeneous and distributed data resources in a uniform way and </a:t>
            </a:r>
            <a:r>
              <a:rPr lang="en-US" dirty="0" smtClean="0"/>
              <a:t>to select </a:t>
            </a:r>
            <a:r>
              <a:rPr lang="en-US" dirty="0"/>
              <a:t>an appropriate return format.</a:t>
            </a:r>
          </a:p>
        </p:txBody>
      </p:sp>
    </p:spTree>
    <p:extLst>
      <p:ext uri="{BB962C8B-B14F-4D97-AF65-F5344CB8AC3E}">
        <p14:creationId xmlns:p14="http://schemas.microsoft.com/office/powerpoint/2010/main" val="148111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Safe </a:t>
            </a:r>
            <a:r>
              <a:rPr lang="en-US" dirty="0"/>
              <a:t>administration requires controlling access to services through robust security protocols </a:t>
            </a:r>
            <a:r>
              <a:rPr lang="en-US" dirty="0" smtClean="0"/>
              <a:t>and according </a:t>
            </a:r>
            <a:r>
              <a:rPr lang="en-US" dirty="0"/>
              <a:t>to provided security policy. For example, obtaining application programs </a:t>
            </a:r>
            <a:r>
              <a:rPr lang="en-US" dirty="0" smtClean="0"/>
              <a:t>and deploying </a:t>
            </a:r>
            <a:r>
              <a:rPr lang="en-US" dirty="0"/>
              <a:t>them into a Grid system may require authentication and authorization. Also sharing </a:t>
            </a:r>
            <a:r>
              <a:rPr lang="en-US" dirty="0" smtClean="0"/>
              <a:t>of resources </a:t>
            </a:r>
            <a:r>
              <a:rPr lang="en-US" dirty="0"/>
              <a:t>by users requires some kind of isolation mechanism. In addition, standard, </a:t>
            </a:r>
            <a:r>
              <a:rPr lang="en-US" dirty="0" smtClean="0"/>
              <a:t>secure mechanisms </a:t>
            </a:r>
            <a:r>
              <a:rPr lang="en-US" dirty="0"/>
              <a:t>are required which can be deployed to protect Grid systems while supporting </a:t>
            </a:r>
            <a:r>
              <a:rPr lang="en-US" dirty="0" smtClean="0"/>
              <a:t>safe resource-sharing </a:t>
            </a:r>
            <a:r>
              <a:rPr lang="en-US" dirty="0"/>
              <a:t>across administrative domains.</a:t>
            </a:r>
          </a:p>
          <a:p>
            <a:r>
              <a:rPr lang="en-US" dirty="0"/>
              <a:t>Security requirements include: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and authorization. Authentication mechanisms are required so that </a:t>
            </a:r>
            <a:r>
              <a:rPr lang="en-US" dirty="0" smtClean="0"/>
              <a:t>the identity </a:t>
            </a:r>
            <a:r>
              <a:rPr lang="en-US" dirty="0"/>
              <a:t>of individuals and services can be established. Service providers </a:t>
            </a:r>
            <a:r>
              <a:rPr lang="en-US" dirty="0" smtClean="0"/>
              <a:t>must implement </a:t>
            </a:r>
            <a:r>
              <a:rPr lang="en-US" dirty="0"/>
              <a:t>authorization mechanisms to enforce policy over how each service can </a:t>
            </a:r>
            <a:r>
              <a:rPr lang="en-US" dirty="0" smtClean="0"/>
              <a:t>be used</a:t>
            </a:r>
            <a:r>
              <a:rPr lang="en-US" dirty="0"/>
              <a:t>. The Grid system should follow each domain’s security policies and also may </a:t>
            </a:r>
            <a:r>
              <a:rPr lang="en-US" dirty="0" smtClean="0"/>
              <a:t>have to </a:t>
            </a:r>
            <a:r>
              <a:rPr lang="en-US" dirty="0"/>
              <a:t>identify users’ security policies. Authorization should accommodate various </a:t>
            </a:r>
            <a:r>
              <a:rPr lang="en-US" dirty="0" smtClean="0"/>
              <a:t>access control </a:t>
            </a:r>
            <a:r>
              <a:rPr lang="en-US" dirty="0"/>
              <a:t>models and implementations</a:t>
            </a:r>
            <a:r>
              <a:rPr lang="en-US" dirty="0" smtClean="0"/>
              <a:t>. Multiple </a:t>
            </a:r>
            <a:r>
              <a:rPr lang="en-US" dirty="0"/>
              <a:t>security infrastructures. Distributed operation implies a need to integrate </a:t>
            </a:r>
            <a:r>
              <a:rPr lang="en-US" dirty="0" smtClean="0"/>
              <a:t>and interoperate </a:t>
            </a:r>
            <a:r>
              <a:rPr lang="en-US" dirty="0"/>
              <a:t>with multiple security infrastructures. OGSA needs to integrate </a:t>
            </a:r>
            <a:r>
              <a:rPr lang="en-US" dirty="0" smtClean="0"/>
              <a:t>and interoperate </a:t>
            </a:r>
            <a:r>
              <a:rPr lang="en-US" dirty="0"/>
              <a:t>with existing security architectures and models.</a:t>
            </a:r>
          </a:p>
          <a:p>
            <a:pPr lvl="1"/>
            <a:r>
              <a:rPr lang="en-US" dirty="0" smtClean="0"/>
              <a:t>Perimeter </a:t>
            </a:r>
            <a:r>
              <a:rPr lang="en-US" dirty="0"/>
              <a:t>security solutions. Resources may have to be accessed across </a:t>
            </a:r>
            <a:r>
              <a:rPr lang="en-US" dirty="0" smtClean="0"/>
              <a:t>organizational boundaries</a:t>
            </a:r>
            <a:r>
              <a:rPr lang="en-US" dirty="0"/>
              <a:t>. OGSA requires standard and secure mechanisms that can be deployed </a:t>
            </a:r>
            <a:r>
              <a:rPr lang="en-US" dirty="0" smtClean="0"/>
              <a:t>to protect </a:t>
            </a:r>
            <a:r>
              <a:rPr lang="en-US" dirty="0"/>
              <a:t>organizations while also enabling cross-domain interaction </a:t>
            </a:r>
            <a:r>
              <a:rPr lang="en-US" dirty="0" smtClean="0"/>
              <a:t>without compromising </a:t>
            </a:r>
            <a:r>
              <a:rPr lang="en-US" dirty="0"/>
              <a:t>local security mechanisms, such as firewall policy and </a:t>
            </a:r>
            <a:r>
              <a:rPr lang="en-US" dirty="0" smtClean="0"/>
              <a:t>intrusion detection policy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Isolation</a:t>
            </a:r>
            <a:r>
              <a:rPr lang="en-US" dirty="0"/>
              <a:t>. Various kinds of isolation must be ensured, such as isolation of users</a:t>
            </a:r>
            <a:r>
              <a:rPr lang="en-US" dirty="0" smtClean="0"/>
              <a:t>, performance </a:t>
            </a:r>
            <a:r>
              <a:rPr lang="en-US" dirty="0"/>
              <a:t>isolation, and isolation between content offerings within the same </a:t>
            </a:r>
            <a:r>
              <a:rPr lang="en-US" dirty="0" smtClean="0"/>
              <a:t>Grid system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Delegation</a:t>
            </a:r>
            <a:r>
              <a:rPr lang="en-US" dirty="0"/>
              <a:t>. Mechanisms that allow for delegation of access rights from </a:t>
            </a:r>
            <a:r>
              <a:rPr lang="en-US" dirty="0" smtClean="0"/>
              <a:t>service requestors </a:t>
            </a:r>
            <a:r>
              <a:rPr lang="en-US" dirty="0"/>
              <a:t>to service providers are required. The risk of misuse of delegated rights </a:t>
            </a:r>
            <a:r>
              <a:rPr lang="en-US" dirty="0" smtClean="0"/>
              <a:t>must be </a:t>
            </a:r>
            <a:r>
              <a:rPr lang="en-US" dirty="0"/>
              <a:t>minimized, for example by restricting the rights transferred through delegation to </a:t>
            </a:r>
            <a:r>
              <a:rPr lang="en-US" dirty="0" smtClean="0"/>
              <a:t>the intended </a:t>
            </a:r>
            <a:r>
              <a:rPr lang="en-US" dirty="0"/>
              <a:t>job and limiting their lifetimes.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policy exchange. Service requestors and providers should be able to </a:t>
            </a:r>
            <a:r>
              <a:rPr lang="en-US" dirty="0" smtClean="0"/>
              <a:t>exchange dynamically </a:t>
            </a:r>
            <a:r>
              <a:rPr lang="en-US" dirty="0"/>
              <a:t>security policy information to establish a negotiated security </a:t>
            </a:r>
            <a:r>
              <a:rPr lang="en-US" dirty="0" smtClean="0"/>
              <a:t>context between </a:t>
            </a:r>
            <a:r>
              <a:rPr lang="en-US" dirty="0"/>
              <a:t>them.</a:t>
            </a:r>
          </a:p>
          <a:p>
            <a:pPr lvl="1"/>
            <a:r>
              <a:rPr lang="en-US" dirty="0" smtClean="0"/>
              <a:t>Intrusion </a:t>
            </a:r>
            <a:r>
              <a:rPr lang="en-US" dirty="0"/>
              <a:t>detection, protection, and secure logging. Strong monitoring is required </a:t>
            </a:r>
            <a:r>
              <a:rPr lang="en-US" dirty="0" smtClean="0"/>
              <a:t>for intrusion </a:t>
            </a:r>
            <a:r>
              <a:rPr lang="en-US" dirty="0"/>
              <a:t>detection and identification of misuses, malicious or otherwise, including </a:t>
            </a:r>
            <a:r>
              <a:rPr lang="en-US" dirty="0" smtClean="0"/>
              <a:t>virus or </a:t>
            </a:r>
            <a:r>
              <a:rPr lang="en-US" dirty="0"/>
              <a:t>worm attacks. It should also be possible to protect critical areas or functions </a:t>
            </a:r>
            <a:r>
              <a:rPr lang="en-US" dirty="0" smtClean="0"/>
              <a:t>by migrating </a:t>
            </a:r>
            <a:r>
              <a:rPr lang="en-US" dirty="0"/>
              <a:t>attacks away from them.</a:t>
            </a:r>
          </a:p>
        </p:txBody>
      </p:sp>
    </p:spTree>
    <p:extLst>
      <p:ext uri="{BB962C8B-B14F-4D97-AF65-F5344CB8AC3E}">
        <p14:creationId xmlns:p14="http://schemas.microsoft.com/office/powerpoint/2010/main" val="1368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Service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Open Grid Services Architecture (OGSA) is a set of standards defining the way in which information is shared among diverse components of large, heterogeneous grid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context, a grid system is a scalable wide area network (WAN) that supports resource sharing and distribution. </a:t>
            </a:r>
            <a:endParaRPr lang="en-US" dirty="0" smtClean="0"/>
          </a:p>
          <a:p>
            <a:r>
              <a:rPr lang="en-US" dirty="0" smtClean="0"/>
              <a:t>OGSA </a:t>
            </a:r>
            <a:r>
              <a:rPr lang="en-US" dirty="0"/>
              <a:t>is a trademark of the Open Grid Forum</a:t>
            </a:r>
            <a:r>
              <a:rPr lang="en-US" dirty="0" smtClean="0"/>
              <a:t>.</a:t>
            </a:r>
          </a:p>
          <a:p>
            <a:r>
              <a:rPr lang="en-US" dirty="0"/>
              <a:t>OGSA definitions and criteria apply to hardware, platforms </a:t>
            </a:r>
            <a:r>
              <a:rPr lang="en-US" dirty="0" smtClean="0"/>
              <a:t>and software</a:t>
            </a:r>
            <a:r>
              <a:rPr lang="en-US" dirty="0"/>
              <a:t> in standards-based grid computing. The OGSA is, in effect, an extension and refinement of the service-oriented architecture (SOA).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OGSA addresses ongoing issues and challenges such as </a:t>
            </a:r>
            <a:r>
              <a:rPr lang="en-US" dirty="0" smtClean="0"/>
              <a:t>authentication, authorization, </a:t>
            </a:r>
            <a:r>
              <a:rPr lang="en-US" dirty="0"/>
              <a:t>policy negotiation and enforcement, administration of service-level agreements, management of virtual organizations and customer data integration</a:t>
            </a:r>
            <a:r>
              <a:rPr lang="en-US" dirty="0" smtClean="0"/>
              <a:t>.</a:t>
            </a:r>
          </a:p>
          <a:p>
            <a:r>
              <a:rPr lang="en-US" dirty="0"/>
              <a:t>For a Web service to be considered a grid service, it must allow clients to easily discover, update, modify and delete information about the service's state, define how the service evolves and ensure ongoing compatibility with other services.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optimize communication and interoperability among resources of all types.</a:t>
            </a:r>
          </a:p>
        </p:txBody>
      </p:sp>
    </p:spTree>
    <p:extLst>
      <p:ext uri="{BB962C8B-B14F-4D97-AF65-F5344CB8AC3E}">
        <p14:creationId xmlns:p14="http://schemas.microsoft.com/office/powerpoint/2010/main" val="28891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Cost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complexity of administering large-scale distributed, heterogeneous systems </a:t>
            </a:r>
            <a:r>
              <a:rPr lang="en-US" dirty="0" smtClean="0"/>
              <a:t>increases administration </a:t>
            </a:r>
            <a:r>
              <a:rPr lang="en-US" dirty="0"/>
              <a:t>costs and the risk of human errors. Support for administration tasks, by </a:t>
            </a:r>
            <a:r>
              <a:rPr lang="en-US" dirty="0" smtClean="0"/>
              <a:t>automating administrative </a:t>
            </a:r>
            <a:r>
              <a:rPr lang="en-US" dirty="0"/>
              <a:t>operations and consistent management of virtualized resources, is needed</a:t>
            </a:r>
            <a:r>
              <a:rPr lang="en-US" dirty="0" smtClean="0"/>
              <a:t>.</a:t>
            </a:r>
          </a:p>
          <a:p>
            <a:r>
              <a:rPr lang="en-US" dirty="0"/>
              <a:t>Policy-based management is required to automate Grid system control, so that its </a:t>
            </a:r>
            <a:r>
              <a:rPr lang="en-US" dirty="0" smtClean="0"/>
              <a:t>operations conform </a:t>
            </a:r>
            <a:r>
              <a:rPr lang="en-US" dirty="0"/>
              <a:t>to the goals of the organization that operates and utilizes the Grid system. From the </a:t>
            </a:r>
            <a:r>
              <a:rPr lang="en-US" dirty="0" err="1" smtClean="0"/>
              <a:t>lowlevel</a:t>
            </a:r>
            <a:r>
              <a:rPr lang="en-US" dirty="0" smtClean="0"/>
              <a:t> policies </a:t>
            </a:r>
            <a:r>
              <a:rPr lang="en-US" dirty="0"/>
              <a:t>that govern how the resources are monitored and managed to high-level </a:t>
            </a:r>
            <a:r>
              <a:rPr lang="en-US" dirty="0" smtClean="0"/>
              <a:t>policies that </a:t>
            </a:r>
            <a:r>
              <a:rPr lang="en-US" dirty="0"/>
              <a:t>govern how business processes such as billing are managed, there may be policies at </a:t>
            </a:r>
            <a:r>
              <a:rPr lang="en-US" dirty="0" smtClean="0"/>
              <a:t>every level </a:t>
            </a:r>
            <a:r>
              <a:rPr lang="en-US" dirty="0"/>
              <a:t>of the system. Policies may include availability, performance, security, scheduling, </a:t>
            </a:r>
            <a:r>
              <a:rPr lang="en-US" dirty="0" smtClean="0"/>
              <a:t>and brokering</a:t>
            </a:r>
            <a:r>
              <a:rPr lang="en-US" dirty="0"/>
              <a:t>.</a:t>
            </a:r>
          </a:p>
          <a:p>
            <a:r>
              <a:rPr lang="en-US" dirty="0"/>
              <a:t>Application contents management mechanisms can facilitate the deployment, configuration, </a:t>
            </a:r>
            <a:r>
              <a:rPr lang="en-US" dirty="0" smtClean="0"/>
              <a:t>and maintenance </a:t>
            </a:r>
            <a:r>
              <a:rPr lang="en-US" dirty="0"/>
              <a:t>of complex systems, by allowing all application-related information to be </a:t>
            </a:r>
            <a:r>
              <a:rPr lang="en-US" dirty="0" smtClean="0"/>
              <a:t>specified and </a:t>
            </a:r>
            <a:r>
              <a:rPr lang="en-US" dirty="0"/>
              <a:t>managed as a single logical unit. This approach allows administrators to maintain </a:t>
            </a:r>
            <a:r>
              <a:rPr lang="en-US" dirty="0" smtClean="0"/>
              <a:t>application components </a:t>
            </a:r>
            <a:r>
              <a:rPr lang="en-US" dirty="0"/>
              <a:t>in a concise and reliable manner, even without expert knowledge about </a:t>
            </a:r>
            <a:r>
              <a:rPr lang="en-US" dirty="0" smtClean="0"/>
              <a:t>the applications</a:t>
            </a:r>
            <a:r>
              <a:rPr lang="en-US" dirty="0"/>
              <a:t>.</a:t>
            </a:r>
          </a:p>
          <a:p>
            <a:r>
              <a:rPr lang="en-US" dirty="0"/>
              <a:t>Problem determination mechanisms are needed, so that administrators can recognize and </a:t>
            </a:r>
            <a:r>
              <a:rPr lang="en-US" dirty="0" smtClean="0"/>
              <a:t>cope quickly </a:t>
            </a:r>
            <a:r>
              <a:rPr lang="en-US" dirty="0"/>
              <a:t>with emerging problems.</a:t>
            </a:r>
          </a:p>
        </p:txBody>
      </p:sp>
    </p:spTree>
    <p:extLst>
      <p:ext uri="{BB962C8B-B14F-4D97-AF65-F5344CB8AC3E}">
        <p14:creationId xmlns:p14="http://schemas.microsoft.com/office/powerpoint/2010/main" val="17709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large-scale Grid system can create added value such as drastically reducing job turn around (</a:t>
            </a:r>
            <a:r>
              <a:rPr lang="en-US" dirty="0" smtClean="0"/>
              <a:t>or elapsed</a:t>
            </a:r>
            <a:r>
              <a:rPr lang="en-US" dirty="0"/>
              <a:t>) time, allowing for utilizing huge number of resources, thereby enabling new services</a:t>
            </a:r>
            <a:r>
              <a:rPr lang="en-US" dirty="0" smtClean="0"/>
              <a:t>. However</a:t>
            </a:r>
            <a:r>
              <a:rPr lang="en-US" dirty="0"/>
              <a:t>, the large scale of the system may present problems, since it places novel demands </a:t>
            </a:r>
            <a:r>
              <a:rPr lang="en-US" dirty="0" smtClean="0"/>
              <a:t>on the </a:t>
            </a:r>
            <a:r>
              <a:rPr lang="en-US" dirty="0"/>
              <a:t>management infrastructure.</a:t>
            </a:r>
          </a:p>
          <a:p>
            <a:r>
              <a:rPr lang="en-US" dirty="0"/>
              <a:t>The management architecture needs to scale to potentially thousands of resources of a </a:t>
            </a:r>
            <a:r>
              <a:rPr lang="en-US" dirty="0" smtClean="0"/>
              <a:t>widely varied </a:t>
            </a:r>
            <a:r>
              <a:rPr lang="en-US" dirty="0"/>
              <a:t>nature. Management needs to be done in a hierarchical or </a:t>
            </a:r>
            <a:r>
              <a:rPr lang="en-US" dirty="0" smtClean="0"/>
              <a:t>peer-to-peer (</a:t>
            </a:r>
            <a:r>
              <a:rPr lang="en-US" dirty="0"/>
              <a:t>federated/collaborative) fashion.</a:t>
            </a:r>
          </a:p>
          <a:p>
            <a:r>
              <a:rPr lang="en-US" dirty="0"/>
              <a:t>High-throughput computing mechanisms are required for adjusting and optimizing parallel </a:t>
            </a:r>
            <a:r>
              <a:rPr lang="en-US" dirty="0" smtClean="0"/>
              <a:t>job execution </a:t>
            </a:r>
            <a:r>
              <a:rPr lang="en-US" dirty="0"/>
              <a:t>in order to improve throughput of the entire computational process, as well </a:t>
            </a:r>
            <a:r>
              <a:rPr lang="en-US" dirty="0" smtClean="0"/>
              <a:t>as optimizing </a:t>
            </a:r>
            <a:r>
              <a:rPr lang="en-US" dirty="0"/>
              <a:t>a single computation.</a:t>
            </a:r>
          </a:p>
        </p:txBody>
      </p:sp>
    </p:spTree>
    <p:extLst>
      <p:ext uri="{BB962C8B-B14F-4D97-AF65-F5344CB8AC3E}">
        <p14:creationId xmlns:p14="http://schemas.microsoft.com/office/powerpoint/2010/main" val="9736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availability is often realized by expensive fault-tolerant hardware or complex </a:t>
            </a:r>
            <a:r>
              <a:rPr lang="en-US" dirty="0" smtClean="0"/>
              <a:t>cluster systems</a:t>
            </a:r>
            <a:r>
              <a:rPr lang="en-US" dirty="0"/>
              <a:t>. Because of the widespread use of IT systems to provide essential public </a:t>
            </a:r>
            <a:r>
              <a:rPr lang="en-US" dirty="0" smtClean="0"/>
              <a:t>infrastructure services</a:t>
            </a:r>
            <a:r>
              <a:rPr lang="en-US" dirty="0"/>
              <a:t>, an increasing number of systems are required to operate at a high level of availability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Since </a:t>
            </a:r>
            <a:r>
              <a:rPr lang="en-US" dirty="0"/>
              <a:t>Grid technologies enable transparent access to a wider resource pool, across </a:t>
            </a:r>
            <a:r>
              <a:rPr lang="en-US" dirty="0" smtClean="0"/>
              <a:t>organizations as </a:t>
            </a:r>
            <a:r>
              <a:rPr lang="en-US" dirty="0"/>
              <a:t>well as within organizations, they can be used as one building block to realize stable, </a:t>
            </a:r>
            <a:r>
              <a:rPr lang="en-US" dirty="0" smtClean="0"/>
              <a:t>highly reliable execution </a:t>
            </a:r>
            <a:r>
              <a:rPr lang="en-US" dirty="0"/>
              <a:t>environments. </a:t>
            </a:r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the heterogeneity of the Grid, components </a:t>
            </a:r>
            <a:r>
              <a:rPr lang="en-US" dirty="0" smtClean="0"/>
              <a:t>with longer </a:t>
            </a:r>
            <a:r>
              <a:rPr lang="en-US" dirty="0"/>
              <a:t>or more unpredictable mean-time-to-repair (MTTR) characteristics than those </a:t>
            </a:r>
            <a:r>
              <a:rPr lang="en-US" dirty="0" smtClean="0"/>
              <a:t>generally used </a:t>
            </a:r>
            <a:r>
              <a:rPr lang="en-US" dirty="0"/>
              <a:t>in existing high-reliability systems have to be used, presenting difficult problems.</a:t>
            </a:r>
          </a:p>
          <a:p>
            <a:r>
              <a:rPr lang="en-US" dirty="0" smtClean="0"/>
              <a:t>Disaster </a:t>
            </a:r>
            <a:r>
              <a:rPr lang="en-US" dirty="0"/>
              <a:t>recovery mechanisms are needed so that the operation of a Grid system can be </a:t>
            </a:r>
            <a:r>
              <a:rPr lang="en-US" dirty="0" smtClean="0"/>
              <a:t>recovered quickly </a:t>
            </a:r>
            <a:r>
              <a:rPr lang="en-US" dirty="0"/>
              <a:t>and efficiently in case of natural or human-caused disaster, avoiding long-term </a:t>
            </a:r>
            <a:r>
              <a:rPr lang="en-US" dirty="0" smtClean="0"/>
              <a:t>service disruption</a:t>
            </a:r>
            <a:r>
              <a:rPr lang="en-US" dirty="0"/>
              <a:t>. Remote backup and simplifying or automating recovery procedures is required.</a:t>
            </a:r>
          </a:p>
          <a:p>
            <a:r>
              <a:rPr lang="en-US" dirty="0"/>
              <a:t>Fault management mechanisms can be required so that running jobs are not lost because </a:t>
            </a:r>
            <a:r>
              <a:rPr lang="en-US" dirty="0" smtClean="0"/>
              <a:t>of resource </a:t>
            </a:r>
            <a:r>
              <a:rPr lang="en-US" dirty="0"/>
              <a:t>faults. Mechanisms are required for monitoring, fault detection, and diagnosis of </a:t>
            </a:r>
            <a:r>
              <a:rPr lang="en-US" dirty="0" smtClean="0"/>
              <a:t>causes or </a:t>
            </a:r>
            <a:r>
              <a:rPr lang="en-US" dirty="0"/>
              <a:t>impacts on running jobs. In addition, automation of fault-handling, using techniques such </a:t>
            </a:r>
            <a:r>
              <a:rPr lang="en-US" dirty="0" smtClean="0"/>
              <a:t>as checkpoint </a:t>
            </a:r>
            <a:r>
              <a:rPr lang="en-US" dirty="0"/>
              <a:t>recovery, is desirable.</a:t>
            </a:r>
          </a:p>
        </p:txBody>
      </p:sp>
    </p:spTree>
    <p:extLst>
      <p:ext uri="{BB962C8B-B14F-4D97-AF65-F5344CB8AC3E}">
        <p14:creationId xmlns:p14="http://schemas.microsoft.com/office/powerpoint/2010/main" val="37071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Use and </a:t>
            </a:r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2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user should be able to use OGSA to mask the complexity of the environment if so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/>
              <a:t>much as possible, tools, acting in concert with run-time facilities, must manage </a:t>
            </a:r>
            <a:r>
              <a:rPr lang="en-US" dirty="0" smtClean="0"/>
              <a:t>the environment </a:t>
            </a:r>
            <a:r>
              <a:rPr lang="en-US" dirty="0"/>
              <a:t>for the user and provide useful abstractions at the desired 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Tempering </a:t>
            </a:r>
            <a:r>
              <a:rPr lang="en-US" dirty="0"/>
              <a:t>this </a:t>
            </a:r>
            <a:r>
              <a:rPr lang="en-US" dirty="0" err="1" smtClean="0"/>
              <a:t>easeof</a:t>
            </a:r>
            <a:r>
              <a:rPr lang="en-US" dirty="0" smtClean="0"/>
              <a:t>-use objective </a:t>
            </a:r>
            <a:r>
              <a:rPr lang="en-US" dirty="0"/>
              <a:t>is the knowledge that there are “power users” with demanding applications </a:t>
            </a:r>
            <a:r>
              <a:rPr lang="en-US" dirty="0" smtClean="0"/>
              <a:t>that will </a:t>
            </a:r>
            <a:r>
              <a:rPr lang="en-US" dirty="0"/>
              <a:t>require, and demand, the capability to make low-level decisions and to interface with </a:t>
            </a:r>
            <a:r>
              <a:rPr lang="en-US" dirty="0" smtClean="0"/>
              <a:t>low level system </a:t>
            </a:r>
            <a:r>
              <a:rPr lang="en-US" dirty="0"/>
              <a:t>mechanisms.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be possible for end-users to choose the level </a:t>
            </a:r>
            <a:r>
              <a:rPr lang="en-US" dirty="0" smtClean="0"/>
              <a:t>at which </a:t>
            </a:r>
            <a:r>
              <a:rPr lang="en-US" dirty="0"/>
              <a:t>they wish to interact with the system.</a:t>
            </a:r>
          </a:p>
          <a:p>
            <a:r>
              <a:rPr lang="en-US" dirty="0"/>
              <a:t>It is not possible to predict all of the many and varied needs that users will </a:t>
            </a:r>
            <a:r>
              <a:rPr lang="en-US" dirty="0" smtClean="0"/>
              <a:t>have, therefore, mechanism </a:t>
            </a:r>
            <a:r>
              <a:rPr lang="en-US" dirty="0"/>
              <a:t>and policy must be realized via extensible and replaceable components, to </a:t>
            </a:r>
            <a:r>
              <a:rPr lang="en-US" dirty="0" smtClean="0"/>
              <a:t>permit OGSA </a:t>
            </a:r>
            <a:r>
              <a:rPr lang="en-US" dirty="0"/>
              <a:t>to evolve over time and allow users to construct their own mechanisms and policies </a:t>
            </a:r>
            <a:r>
              <a:rPr lang="en-US" dirty="0" smtClean="0"/>
              <a:t>to meet </a:t>
            </a:r>
            <a:r>
              <a:rPr lang="en-US" dirty="0"/>
              <a:t>specific needs.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core system components themselves must be extensible </a:t>
            </a:r>
            <a:r>
              <a:rPr lang="en-US" dirty="0" smtClean="0"/>
              <a:t>and replaceable.</a:t>
            </a:r>
          </a:p>
          <a:p>
            <a:r>
              <a:rPr lang="en-US" dirty="0" smtClean="0"/>
              <a:t>Extensibility </a:t>
            </a:r>
            <a:r>
              <a:rPr lang="en-US" dirty="0"/>
              <a:t>will allow third party (or site-local) implementations </a:t>
            </a:r>
            <a:r>
              <a:rPr lang="en-US" dirty="0" smtClean="0"/>
              <a:t>which provide </a:t>
            </a:r>
            <a:r>
              <a:rPr lang="en-US" dirty="0"/>
              <a:t>value-added services to be developed and used. </a:t>
            </a:r>
            <a:endParaRPr lang="en-US" dirty="0" smtClean="0"/>
          </a:p>
          <a:p>
            <a:r>
              <a:rPr lang="en-US" dirty="0" smtClean="0"/>
              <a:t>Extensibility </a:t>
            </a:r>
            <a:r>
              <a:rPr lang="en-US" dirty="0"/>
              <a:t>and customization must </a:t>
            </a:r>
            <a:r>
              <a:rPr lang="en-US" dirty="0" smtClean="0"/>
              <a:t>be provided </a:t>
            </a:r>
            <a:r>
              <a:rPr lang="en-US" dirty="0"/>
              <a:t>for in a way that does not compromise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7728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OGSI and WSRF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Global Grid Form Extended the Concept defined in OSGA to define specific interfaces for various services that would implement the functions defined by OSGA.</a:t>
            </a:r>
          </a:p>
          <a:p>
            <a:r>
              <a:rPr lang="en-US" dirty="0" smtClean="0"/>
              <a:t>OGSI defines mechanisms for Creating, Managing and Exchanging information among grid services.</a:t>
            </a:r>
          </a:p>
          <a:p>
            <a:r>
              <a:rPr lang="en-US" dirty="0" smtClean="0"/>
              <a:t>A Grid Service is the web service that conforms to a set of interfaces and behaviors that define how client interacts with a Grid Service.</a:t>
            </a:r>
          </a:p>
          <a:p>
            <a:r>
              <a:rPr lang="en-US" dirty="0" smtClean="0"/>
              <a:t>OSGI provides the Web Service Definition Language WSDL definitions for these key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in terms of Grid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r>
              <a:rPr lang="en-US" sz="4800" dirty="0" smtClean="0"/>
              <a:t>OSGA Specifies Grid Service</a:t>
            </a:r>
          </a:p>
          <a:p>
            <a:r>
              <a:rPr lang="en-US" sz="4800" dirty="0" smtClean="0"/>
              <a:t>OSGI Defines Grid 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21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OGSI Relationship with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OGSI Specification defines a subset of the behaviors of web services that are relevant to grid computing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OGSI Specification and the OGSI Working Group are like the </a:t>
            </a:r>
            <a:r>
              <a:rPr lang="en-US" dirty="0">
                <a:hlinkClick r:id="rId2"/>
              </a:rPr>
              <a:t>Web Services Interoperability Organization</a:t>
            </a:r>
            <a:r>
              <a:rPr lang="en-US" dirty="0"/>
              <a:t> (WS-I), but concentrating on the standardization necessary to make truly large-scale grids possible. For example, OGSI defines a lifetime management interface for transient grid service instances.</a:t>
            </a:r>
          </a:p>
          <a:p>
            <a:r>
              <a:rPr lang="en-US" dirty="0"/>
              <a:t>OGSI defines the idea of transient, i.e. short-lived, services. For example, a computational job could be viewed as a service. Currently, web services do not support this notion.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OGSI two level naming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55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OGSI Specification defines a two-level naming scheme based on </a:t>
            </a:r>
            <a:endParaRPr lang="en-US" dirty="0" smtClean="0"/>
          </a:p>
          <a:p>
            <a:pPr lvl="1"/>
            <a:r>
              <a:rPr lang="en-US" dirty="0" smtClean="0"/>
              <a:t>Grid </a:t>
            </a:r>
            <a:r>
              <a:rPr lang="en-US" dirty="0"/>
              <a:t>Service Handles (GSHs) and </a:t>
            </a:r>
            <a:endParaRPr lang="en-US" dirty="0" smtClean="0"/>
          </a:p>
          <a:p>
            <a:pPr lvl="1"/>
            <a:r>
              <a:rPr lang="en-US" dirty="0" smtClean="0"/>
              <a:t>Grid </a:t>
            </a:r>
            <a:r>
              <a:rPr lang="en-US" dirty="0"/>
              <a:t>Service References (GSRs).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GSH is a global identifier for a unique grid service instance for all time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GSH </a:t>
            </a:r>
            <a:r>
              <a:rPr lang="en-US" dirty="0"/>
              <a:t>is global unique handle for a grid service, it does not contain all the (possibly) dynamic information needed to communicate with a client. </a:t>
            </a:r>
            <a:endParaRPr lang="en-US" dirty="0" smtClean="0"/>
          </a:p>
          <a:p>
            <a:r>
              <a:rPr lang="en-US" dirty="0" smtClean="0"/>
              <a:t>OGSI </a:t>
            </a:r>
            <a:r>
              <a:rPr lang="en-US" dirty="0"/>
              <a:t>provides for a GSH to be resolved into one or more GSRs which contain all the information needed to communicate with clients using one or more protocol bindings.</a:t>
            </a:r>
          </a:p>
          <a:p>
            <a:r>
              <a:rPr lang="en-US" dirty="0"/>
              <a:t>OGSI provides a model for accessing the internal state that a grid service chooses to publicly expose.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Service Data Element (SDE) model provides standard mechanisms for querying, updating and adding and removing data associated with each grid service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OGSI Defines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of WSDL extensions, some of which have </a:t>
            </a:r>
            <a:r>
              <a:rPr lang="en-US" dirty="0" smtClean="0"/>
              <a:t>analogous support </a:t>
            </a:r>
            <a:r>
              <a:rPr lang="en-US" dirty="0"/>
              <a:t>in WSDL 2.0 [1].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WSDL </a:t>
            </a:r>
            <a:r>
              <a:rPr lang="en-US" dirty="0"/>
              <a:t>constructs and standard operations for representing</a:t>
            </a:r>
            <a:r>
              <a:rPr lang="en-US" dirty="0" smtClean="0"/>
              <a:t>, querying</a:t>
            </a:r>
            <a:r>
              <a:rPr lang="en-US" dirty="0"/>
              <a:t>, and updating service data (</a:t>
            </a:r>
            <a:r>
              <a:rPr lang="en-US" dirty="0" smtClean="0"/>
              <a:t>metadata and </a:t>
            </a:r>
            <a:r>
              <a:rPr lang="en-US" dirty="0"/>
              <a:t>state data) associated with a service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Grid </a:t>
            </a:r>
            <a:r>
              <a:rPr lang="en-US" dirty="0"/>
              <a:t>service handle and grid service reference constructs</a:t>
            </a:r>
            <a:r>
              <a:rPr lang="en-US" dirty="0" smtClean="0"/>
              <a:t>, used </a:t>
            </a:r>
            <a:r>
              <a:rPr lang="en-US" dirty="0"/>
              <a:t>to address grid </a:t>
            </a:r>
            <a:r>
              <a:rPr lang="en-US" dirty="0" smtClean="0"/>
              <a:t>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Definition </a:t>
            </a:r>
            <a:r>
              <a:rPr lang="en-US" dirty="0"/>
              <a:t>of common fault information from </a:t>
            </a:r>
            <a:r>
              <a:rPr lang="en-US" dirty="0" smtClean="0"/>
              <a:t>operations that </a:t>
            </a:r>
            <a:r>
              <a:rPr lang="en-US" dirty="0"/>
              <a:t>defines a base XML schema and </a:t>
            </a:r>
            <a:r>
              <a:rPr lang="en-US" dirty="0" smtClean="0"/>
              <a:t>associated semantics </a:t>
            </a:r>
            <a:r>
              <a:rPr lang="en-US" dirty="0"/>
              <a:t>for WSDL fault messages to support </a:t>
            </a:r>
            <a:r>
              <a:rPr lang="en-US" dirty="0" smtClean="0"/>
              <a:t>a common </a:t>
            </a:r>
            <a:r>
              <a:rPr lang="en-US" dirty="0"/>
              <a:t>interpretation. The approach simply </a:t>
            </a:r>
            <a:r>
              <a:rPr lang="en-US" dirty="0" smtClean="0"/>
              <a:t>defines the </a:t>
            </a:r>
            <a:r>
              <a:rPr lang="en-US" dirty="0"/>
              <a:t>base format for fault messages without </a:t>
            </a:r>
            <a:r>
              <a:rPr lang="en-US" dirty="0" smtClean="0"/>
              <a:t>modifying the </a:t>
            </a:r>
            <a:r>
              <a:rPr lang="en-US" dirty="0"/>
              <a:t>WSDL fault message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of operations for creating and destroying </a:t>
            </a:r>
            <a:r>
              <a:rPr lang="en-US" dirty="0" smtClean="0"/>
              <a:t>grid services </a:t>
            </a:r>
            <a:r>
              <a:rPr lang="en-US" dirty="0"/>
              <a:t>that provides for both explicit destruction </a:t>
            </a:r>
            <a:r>
              <a:rPr lang="en-US" dirty="0" smtClean="0"/>
              <a:t>of services </a:t>
            </a:r>
            <a:r>
              <a:rPr lang="en-US" dirty="0"/>
              <a:t>and implicit garbage collection of </a:t>
            </a:r>
            <a:r>
              <a:rPr lang="en-US" dirty="0" smtClean="0"/>
              <a:t>expired services </a:t>
            </a:r>
            <a:r>
              <a:rPr lang="en-US" dirty="0"/>
              <a:t>via a “lease” or “soft-state” </a:t>
            </a:r>
            <a:r>
              <a:rPr lang="en-US" dirty="0" smtClean="0"/>
              <a:t>mechanism </a:t>
            </a:r>
            <a:r>
              <a:rPr lang="en-US" dirty="0"/>
              <a:t>without the need for explicit destruction.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of operations for creating and using </a:t>
            </a:r>
            <a:r>
              <a:rPr lang="en-US" dirty="0" smtClean="0"/>
              <a:t>heterogeneous by-reference </a:t>
            </a:r>
            <a:r>
              <a:rPr lang="en-US" dirty="0"/>
              <a:t>collections of Web 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Mechanisms </a:t>
            </a:r>
            <a:r>
              <a:rPr lang="en-US" dirty="0"/>
              <a:t>for requesting asynchronous </a:t>
            </a:r>
            <a:r>
              <a:rPr lang="en-US" dirty="0" smtClean="0"/>
              <a:t>notifications of </a:t>
            </a:r>
            <a:r>
              <a:rPr lang="en-US" dirty="0"/>
              <a:t>changes in the value of service data elements</a:t>
            </a:r>
          </a:p>
        </p:txBody>
      </p:sp>
    </p:spTree>
    <p:extLst>
      <p:ext uri="{BB962C8B-B14F-4D97-AF65-F5344CB8AC3E}">
        <p14:creationId xmlns:p14="http://schemas.microsoft.com/office/powerpoint/2010/main" val="6287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OGSA is derived from work presented in the 2002 Globus Alliance paper </a:t>
            </a:r>
            <a:endParaRPr lang="en-US" dirty="0" smtClean="0"/>
          </a:p>
          <a:p>
            <a:pPr marL="0" indent="0" algn="ctr">
              <a:buNone/>
            </a:pPr>
            <a:r>
              <a:rPr lang="en-US" sz="1800" b="1" dirty="0" smtClean="0"/>
              <a:t>"</a:t>
            </a:r>
            <a:r>
              <a:rPr lang="en-US" sz="1800" b="1" dirty="0"/>
              <a:t>The Physiology of the Grid" by Ian Foster, Carl </a:t>
            </a:r>
            <a:r>
              <a:rPr lang="en-US" sz="1800" b="1" dirty="0" err="1"/>
              <a:t>Kesselman</a:t>
            </a:r>
            <a:r>
              <a:rPr lang="en-US" sz="1800" b="1" dirty="0"/>
              <a:t>, Jeffrey M. Nick, and Steven </a:t>
            </a:r>
            <a:r>
              <a:rPr lang="en-US" sz="1800" b="1" dirty="0" err="1"/>
              <a:t>Tuecke</a:t>
            </a:r>
            <a:r>
              <a:rPr lang="en-US" sz="1800" b="1" dirty="0"/>
              <a:t>.</a:t>
            </a:r>
          </a:p>
          <a:p>
            <a:r>
              <a:rPr lang="en-US" dirty="0"/>
              <a:t>It was developed by GGF working groups which resulted in a document, entitled </a:t>
            </a:r>
            <a:r>
              <a:rPr lang="en-US" i="1" dirty="0"/>
              <a:t>The Open Grid Services Architecture, Version 1.5</a:t>
            </a:r>
            <a:r>
              <a:rPr lang="en-US" dirty="0"/>
              <a:t> in 2006</a:t>
            </a:r>
            <a:r>
              <a:rPr lang="en-US" dirty="0" smtClean="0"/>
              <a:t>.</a:t>
            </a:r>
            <a:r>
              <a:rPr lang="en-US" dirty="0"/>
              <a:t> The GGF published some use case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I establish and negotiate authentication? </a:t>
            </a:r>
          </a:p>
          <a:p>
            <a:r>
              <a:rPr lang="en-US" dirty="0" smtClean="0"/>
              <a:t>How </a:t>
            </a:r>
            <a:r>
              <a:rPr lang="en-US" dirty="0"/>
              <a:t>is policy expressed and negotiated? </a:t>
            </a:r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dirty="0"/>
              <a:t>discover services?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negotiate and monitor service level agreements?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smtClean="0"/>
              <a:t>manage membership </a:t>
            </a:r>
            <a:r>
              <a:rPr lang="en-US" dirty="0"/>
              <a:t>of, and communication within, virtual organizations?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organize </a:t>
            </a:r>
            <a:r>
              <a:rPr lang="en-US" dirty="0" smtClean="0"/>
              <a:t>service collections </a:t>
            </a:r>
            <a:r>
              <a:rPr lang="en-US" dirty="0"/>
              <a:t>hierarchically so as to deliver reliable and scalable service semantics?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smtClean="0"/>
              <a:t>I integrate </a:t>
            </a:r>
            <a:r>
              <a:rPr lang="en-US" dirty="0"/>
              <a:t>data resources into computations? How do I monitor and manage collections </a:t>
            </a:r>
            <a:r>
              <a:rPr lang="en-US" dirty="0" smtClean="0"/>
              <a:t>of services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51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OGSA is a distributed interaction and computing architecture based around services, assuring interoperability on heterogeneous systems so that different types of resources can communicate and share </a:t>
            </a:r>
            <a:r>
              <a:rPr lang="en-US" dirty="0" smtClean="0"/>
              <a:t>information</a:t>
            </a:r>
          </a:p>
          <a:p>
            <a:r>
              <a:rPr lang="en-US" dirty="0"/>
              <a:t>OGSA is based on several other Web </a:t>
            </a:r>
            <a:r>
              <a:rPr lang="en-US" dirty="0" smtClean="0"/>
              <a:t>service technologies</a:t>
            </a:r>
            <a:r>
              <a:rPr lang="en-US" dirty="0"/>
              <a:t>, such as the Web Services Description Language (WSDL) and the Simple Object Access Protocol (SOAP), but it aims to be largely independent of transport-level handling of data. </a:t>
            </a:r>
            <a:endParaRPr lang="en-US" dirty="0" smtClean="0"/>
          </a:p>
          <a:p>
            <a:r>
              <a:rPr lang="en-US" dirty="0" smtClean="0"/>
              <a:t>OGSA </a:t>
            </a:r>
            <a:r>
              <a:rPr lang="en-US" dirty="0"/>
              <a:t>has been described as a refinement of a Web services architecture, specifically designed to support grid requirements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OGSA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</a:t>
            </a:r>
            <a:r>
              <a:rPr lang="en-US" dirty="0"/>
              <a:t>services</a:t>
            </a:r>
          </a:p>
          <a:p>
            <a:r>
              <a:rPr lang="en-US" dirty="0"/>
              <a:t>Execution Management services</a:t>
            </a:r>
          </a:p>
          <a:p>
            <a:r>
              <a:rPr lang="en-US" dirty="0"/>
              <a:t>Data services</a:t>
            </a:r>
          </a:p>
          <a:p>
            <a:r>
              <a:rPr lang="en-US" dirty="0"/>
              <a:t>Resource Management services</a:t>
            </a:r>
          </a:p>
          <a:p>
            <a:r>
              <a:rPr lang="en-US" dirty="0"/>
              <a:t>Security services</a:t>
            </a:r>
          </a:p>
          <a:p>
            <a:r>
              <a:rPr lang="en-US" dirty="0"/>
              <a:t>Self-management services</a:t>
            </a:r>
          </a:p>
          <a:p>
            <a:r>
              <a:rPr lang="en-US" dirty="0"/>
              <a:t>Information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Use Cases for OGSA 1.5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48761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45"/>
                <a:gridCol w="7420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Data Centre (CDC)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centers will have to manage thousands of IT resources, including servers, storage, and networks, while reducing management costs and increasing resource utilization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r>
                        <a:rPr lang="en-US" baseline="0" dirty="0" smtClean="0"/>
                        <a:t> Storm Modelling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accurate prediction of the exact location of severe storms based on a combination of real-time wide area weather instrumentation and large-scale simulation coupled with data modeling.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Media Entertainment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Delivering an entertainment experience, either for consumption or</a:t>
                      </a:r>
                    </a:p>
                    <a:p>
                      <a:r>
                        <a:rPr lang="en-US" dirty="0" smtClean="0"/>
                        <a:t>interaction.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Fusion </a:t>
                      </a:r>
                      <a:r>
                        <a:rPr lang="en-US" dirty="0" err="1" smtClean="0"/>
                        <a:t>Collaboratory</a:t>
                      </a:r>
                      <a:r>
                        <a:rPr lang="en-US" dirty="0" smtClean="0"/>
                        <a:t> (NFC)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virtual organization devoted to fusion research and</a:t>
                      </a:r>
                    </a:p>
                    <a:p>
                      <a:r>
                        <a:rPr lang="en-US" dirty="0" smtClean="0"/>
                        <a:t>addresses the needs of software developed and executed by this</a:t>
                      </a:r>
                    </a:p>
                    <a:p>
                      <a:r>
                        <a:rPr lang="en-US" dirty="0" smtClean="0"/>
                        <a:t>community based on the application service provider (ASP)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Based Distributed Query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service-based distributed query processor supporting the</a:t>
                      </a:r>
                    </a:p>
                    <a:p>
                      <a:r>
                        <a:rPr lang="en-US" dirty="0" smtClean="0"/>
                        <a:t>evaluation of queries expressed in a declarative language over one</a:t>
                      </a:r>
                    </a:p>
                    <a:p>
                      <a:r>
                        <a:rPr lang="en-US" dirty="0" smtClean="0"/>
                        <a:t>or more existing services.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Use Cases for OGSA 1.5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86402"/>
              </p:ext>
            </p:extLst>
          </p:nvPr>
        </p:nvGraphicFramePr>
        <p:xfrm>
          <a:off x="769188" y="1894636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45"/>
                <a:gridCol w="7420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Workflow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is a convenient way of constructing new services by</a:t>
                      </a:r>
                    </a:p>
                    <a:p>
                      <a:r>
                        <a:rPr lang="en-US" dirty="0" smtClean="0"/>
                        <a:t>composing existing services. A new service can be created and used</a:t>
                      </a:r>
                    </a:p>
                    <a:p>
                      <a:r>
                        <a:rPr lang="en-US" dirty="0" smtClean="0"/>
                        <a:t>by registering a workflow definition to a workflow engine.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Resource Reseller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Inserting a supply chain between the Grid resource owners and end</a:t>
                      </a:r>
                    </a:p>
                    <a:p>
                      <a:r>
                        <a:rPr lang="en-US" dirty="0" smtClean="0"/>
                        <a:t>users will allow the resource owners to concentrate on their core</a:t>
                      </a:r>
                    </a:p>
                    <a:p>
                      <a:r>
                        <a:rPr lang="en-US" dirty="0" smtClean="0"/>
                        <a:t>competences, while end users can purchase resources bundled into</a:t>
                      </a:r>
                    </a:p>
                    <a:p>
                      <a:r>
                        <a:rPr lang="en-US" dirty="0" smtClean="0"/>
                        <a:t>attractive packages by the reseller.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 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the CDC use case by emphasizing the plethora of</a:t>
                      </a:r>
                    </a:p>
                    <a:p>
                      <a:r>
                        <a:rPr lang="en-US" dirty="0" smtClean="0"/>
                        <a:t>applications that are not Grid-enabled and are difficult to change:</a:t>
                      </a:r>
                    </a:p>
                    <a:p>
                      <a:r>
                        <a:rPr lang="en-US" dirty="0" smtClean="0"/>
                        <a:t>e.g. mixed Grid and non-Grid data centers, and Grid across multiple</a:t>
                      </a:r>
                    </a:p>
                    <a:p>
                      <a:r>
                        <a:rPr lang="en-US" dirty="0" smtClean="0"/>
                        <a:t>companies. Also brings into view generic concepts of utility</a:t>
                      </a:r>
                    </a:p>
                    <a:p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Grids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Compared to the online media use case, this use case emphasizes a</a:t>
                      </a:r>
                    </a:p>
                    <a:p>
                      <a:r>
                        <a:rPr lang="en-US" dirty="0" smtClean="0"/>
                        <a:t>high granularity of distributed execution.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Use Cases for OGSA 1.5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406355"/>
              </p:ext>
            </p:extLst>
          </p:nvPr>
        </p:nvGraphicFramePr>
        <p:xfrm>
          <a:off x="769188" y="1894636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45"/>
                <a:gridCol w="7420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 the use of Grids to small devices—PDAs, cell phones,</a:t>
                      </a:r>
                    </a:p>
                    <a:p>
                      <a:r>
                        <a:rPr lang="en-US" dirty="0" smtClean="0"/>
                        <a:t>firewalls, etc.—and identifies a set of essential services that enable the device to be part of Grid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Organization VO (Grid Portal)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VO gives its members access to various computational,</a:t>
                      </a:r>
                    </a:p>
                    <a:p>
                      <a:r>
                        <a:rPr lang="en-US" dirty="0" smtClean="0"/>
                        <a:t>instrument-based data and other types of resources. A Grid portal</a:t>
                      </a:r>
                    </a:p>
                    <a:p>
                      <a:r>
                        <a:rPr lang="en-US" dirty="0" smtClean="0"/>
                        <a:t>provides an end-user view of the collected resources available to the</a:t>
                      </a:r>
                    </a:p>
                    <a:p>
                      <a:r>
                        <a:rPr lang="en-US" dirty="0" smtClean="0"/>
                        <a:t>members of the VO.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Persistent Archive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Preservation environments handle technology evolution by</a:t>
                      </a:r>
                    </a:p>
                    <a:p>
                      <a:r>
                        <a:rPr lang="en-US" dirty="0" smtClean="0"/>
                        <a:t>providing appropriate abstraction layers to manage mappings</a:t>
                      </a:r>
                    </a:p>
                    <a:p>
                      <a:r>
                        <a:rPr lang="en-US" dirty="0" smtClean="0"/>
                        <a:t>between old and new protocols, software and hardware systems,</a:t>
                      </a:r>
                    </a:p>
                    <a:p>
                      <a:r>
                        <a:rPr lang="en-US" dirty="0" smtClean="0"/>
                        <a:t>while maintaining authentic records.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Mutual</a:t>
                      </a:r>
                      <a:r>
                        <a:rPr lang="en-US" baseline="0" dirty="0" smtClean="0"/>
                        <a:t>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Refines the CDC and NFC use cases by introducing the additional</a:t>
                      </a:r>
                    </a:p>
                    <a:p>
                      <a:r>
                        <a:rPr lang="en-US" dirty="0" smtClean="0"/>
                        <a:t>requirement of the job submitter authorizing the resource on which</a:t>
                      </a:r>
                    </a:p>
                    <a:p>
                      <a:r>
                        <a:rPr lang="en-US" dirty="0" smtClean="0"/>
                        <a:t>the job will eventually execute.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8333</TotalTime>
  <Words>3898</Words>
  <Application>Microsoft Office PowerPoint</Application>
  <PresentationFormat>Widescreen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Grid Computing Unit II</vt:lpstr>
      <vt:lpstr>Open Grid Service Architecture</vt:lpstr>
      <vt:lpstr>Development</vt:lpstr>
      <vt:lpstr>Key Concerns</vt:lpstr>
      <vt:lpstr>OGSA Features</vt:lpstr>
      <vt:lpstr>OGSA Services</vt:lpstr>
      <vt:lpstr>Grid Use Cases for OGSA 1.5</vt:lpstr>
      <vt:lpstr>Grid Use Cases for OGSA 1.5 (Contd.)</vt:lpstr>
      <vt:lpstr>Grid Use Cases for OGSA 1.5 (Contd.)</vt:lpstr>
      <vt:lpstr>Grid Use Cases for OGSA 1.5 (Contd.)</vt:lpstr>
      <vt:lpstr>Grid Use Cases for OGSA 1.5 (Contd.)</vt:lpstr>
      <vt:lpstr>PowerPoint Presentation</vt:lpstr>
      <vt:lpstr>Interoperability and support for Dynamic and Heterogeneous environments</vt:lpstr>
      <vt:lpstr>Resource Sharing Across Organizations</vt:lpstr>
      <vt:lpstr>Optimization</vt:lpstr>
      <vt:lpstr>Quality of Service (QoS) Assurance</vt:lpstr>
      <vt:lpstr>Job Execution</vt:lpstr>
      <vt:lpstr>Data Services</vt:lpstr>
      <vt:lpstr>Security</vt:lpstr>
      <vt:lpstr>Administrative Cost Reduction</vt:lpstr>
      <vt:lpstr>Scalability</vt:lpstr>
      <vt:lpstr>Availability</vt:lpstr>
      <vt:lpstr>Ease of Use and Extensibility</vt:lpstr>
      <vt:lpstr>OGSI and WSRF</vt:lpstr>
      <vt:lpstr>Relationship in terms of Grid Service</vt:lpstr>
      <vt:lpstr>OGSI Relationship with Web Services</vt:lpstr>
      <vt:lpstr>OGSI two level naming Scheme</vt:lpstr>
      <vt:lpstr>OGSI Defines the Following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Past Present and Future</dc:title>
  <dc:creator>Er Muheet Ahmed Butt</dc:creator>
  <cp:lastModifiedBy>Muheet Ahmed Butt</cp:lastModifiedBy>
  <cp:revision>64</cp:revision>
  <dcterms:created xsi:type="dcterms:W3CDTF">2014-10-29T05:24:02Z</dcterms:created>
  <dcterms:modified xsi:type="dcterms:W3CDTF">2016-11-15T11:36:33Z</dcterms:modified>
</cp:coreProperties>
</file>