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4ABCAA-FFCD-43B6-B38B-D455080CB35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13059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BCAA-FFCD-43B6-B38B-D455080CB35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304556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BCAA-FFCD-43B6-B38B-D455080CB35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18127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BCAA-FFCD-43B6-B38B-D455080CB35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325351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4ABCAA-FFCD-43B6-B38B-D455080CB35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11498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4ABCAA-FFCD-43B6-B38B-D455080CB35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410073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4ABCAA-FFCD-43B6-B38B-D455080CB35A}"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119073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4ABCAA-FFCD-43B6-B38B-D455080CB35A}"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398328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ABCAA-FFCD-43B6-B38B-D455080CB35A}"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308329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ABCAA-FFCD-43B6-B38B-D455080CB35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4264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ABCAA-FFCD-43B6-B38B-D455080CB35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04402-842D-43E9-9E4F-348CC062B592}" type="slidenum">
              <a:rPr lang="en-US" smtClean="0"/>
              <a:t>‹#›</a:t>
            </a:fld>
            <a:endParaRPr lang="en-US"/>
          </a:p>
        </p:txBody>
      </p:sp>
    </p:spTree>
    <p:extLst>
      <p:ext uri="{BB962C8B-B14F-4D97-AF65-F5344CB8AC3E}">
        <p14:creationId xmlns:p14="http://schemas.microsoft.com/office/powerpoint/2010/main" val="75276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ABCAA-FFCD-43B6-B38B-D455080CB35A}" type="datetimeFigureOut">
              <a:rPr lang="en-US" smtClean="0"/>
              <a:t>11/15/2016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04402-842D-43E9-9E4F-348CC062B592}" type="slidenum">
              <a:rPr lang="en-US" smtClean="0"/>
              <a:t>‹#›</a:t>
            </a:fld>
            <a:endParaRPr lang="en-US"/>
          </a:p>
        </p:txBody>
      </p:sp>
    </p:spTree>
    <p:extLst>
      <p:ext uri="{BB962C8B-B14F-4D97-AF65-F5344CB8AC3E}">
        <p14:creationId xmlns:p14="http://schemas.microsoft.com/office/powerpoint/2010/main" val="336642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Computing_platfor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loud_computing#cite_note-67" TargetMode="External"/><Relationship Id="rId2" Type="http://schemas.openxmlformats.org/officeDocument/2006/relationships/hyperlink" Target="http://en.wikipedia.org/wiki/Cloud_computing#cite_note-66" TargetMode="External"/><Relationship Id="rId1" Type="http://schemas.openxmlformats.org/officeDocument/2006/relationships/slideLayout" Target="../slideLayouts/slideLayout2.xml"/><Relationship Id="rId5" Type="http://schemas.openxmlformats.org/officeDocument/2006/relationships/hyperlink" Target="http://en.wikipedia.org/wiki/Cloud_computing#cite_note-nist-2" TargetMode="External"/><Relationship Id="rId4" Type="http://schemas.openxmlformats.org/officeDocument/2006/relationships/hyperlink" Target="http://en.wikipedia.org/wiki/Cloud_computing#cite_note-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Folding@Home" TargetMode="External"/><Relationship Id="rId2" Type="http://schemas.openxmlformats.org/officeDocument/2006/relationships/hyperlink" Target="http://en.wikipedia.org/wiki/BOIN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SaaS" TargetMode="External"/><Relationship Id="rId2" Type="http://schemas.openxmlformats.org/officeDocument/2006/relationships/hyperlink" Target="http://en.wikipedia.org/wiki/Cloud_computing#cite_note-23" TargetMode="External"/><Relationship Id="rId1" Type="http://schemas.openxmlformats.org/officeDocument/2006/relationships/slideLayout" Target="../slideLayouts/slideLayout2.xml"/><Relationship Id="rId5" Type="http://schemas.openxmlformats.org/officeDocument/2006/relationships/hyperlink" Target="http://en.wikipedia.org/wiki/IaaS" TargetMode="External"/><Relationship Id="rId4" Type="http://schemas.openxmlformats.org/officeDocument/2006/relationships/hyperlink" Target="http://en.wikipedia.org/wiki/Paa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ainframe_computer" TargetMode="External"/><Relationship Id="rId2" Type="http://schemas.openxmlformats.org/officeDocument/2006/relationships/hyperlink" Target="http://en.wikipedia.org/wiki/Grid_computing" TargetMode="External"/><Relationship Id="rId1" Type="http://schemas.openxmlformats.org/officeDocument/2006/relationships/slideLayout" Target="../slideLayouts/slideLayout2.xml"/><Relationship Id="rId5" Type="http://schemas.openxmlformats.org/officeDocument/2006/relationships/hyperlink" Target="http://en.wikipedia.org/wiki/Peer-to-peer" TargetMode="External"/><Relationship Id="rId4" Type="http://schemas.openxmlformats.org/officeDocument/2006/relationships/hyperlink" Target="http://en.wikipedia.org/wiki/Utility_compu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Cloud_computing_layers.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a:t>
            </a:r>
            <a:endParaRPr lang="en-US" dirty="0"/>
          </a:p>
        </p:txBody>
      </p:sp>
      <p:sp>
        <p:nvSpPr>
          <p:cNvPr id="3" name="Subtitle 2"/>
          <p:cNvSpPr>
            <a:spLocks noGrp="1"/>
          </p:cNvSpPr>
          <p:nvPr>
            <p:ph type="subTitle" idx="1"/>
          </p:nvPr>
        </p:nvSpPr>
        <p:spPr/>
        <p:txBody>
          <a:bodyPr/>
          <a:lstStyle/>
          <a:p>
            <a:r>
              <a:rPr lang="en-US" dirty="0" err="1" smtClean="0"/>
              <a:t>Muheet</a:t>
            </a:r>
            <a:r>
              <a:rPr lang="en-US" dirty="0" smtClean="0"/>
              <a:t> Ahmed Butt</a:t>
            </a:r>
            <a:endParaRPr lang="en-US" dirty="0"/>
          </a:p>
        </p:txBody>
      </p:sp>
    </p:spTree>
    <p:extLst>
      <p:ext uri="{BB962C8B-B14F-4D97-AF65-F5344CB8AC3E}">
        <p14:creationId xmlns:p14="http://schemas.microsoft.com/office/powerpoint/2010/main" val="277053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Infrastructure as a service (</a:t>
            </a:r>
            <a:r>
              <a:rPr lang="en-US" b="1" dirty="0" err="1" smtClean="0"/>
              <a:t>IaaS</a:t>
            </a:r>
            <a:r>
              <a:rPr lang="en-US" b="1" dirty="0" smtClean="0"/>
              <a:t>)</a:t>
            </a:r>
            <a:endParaRPr lang="en-US" dirty="0"/>
          </a:p>
        </p:txBody>
      </p:sp>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en-US" dirty="0" smtClean="0"/>
              <a:t>In the most basic cloud-service model &amp; according to the IETF (Internet Engineering Task Force), providers of </a:t>
            </a:r>
            <a:r>
              <a:rPr lang="en-US" dirty="0" err="1" smtClean="0"/>
              <a:t>IaaS</a:t>
            </a:r>
            <a:r>
              <a:rPr lang="en-US" dirty="0" smtClean="0"/>
              <a:t> offer computers – physical or (more often) virtual machines – and other resources. </a:t>
            </a:r>
          </a:p>
          <a:p>
            <a:r>
              <a:rPr lang="en-US" dirty="0" smtClean="0"/>
              <a:t>A hypervisor, such as Xen, Oracle </a:t>
            </a:r>
            <a:r>
              <a:rPr lang="en-US" dirty="0" err="1" smtClean="0"/>
              <a:t>VirtualBox</a:t>
            </a:r>
            <a:r>
              <a:rPr lang="en-US" dirty="0" smtClean="0"/>
              <a:t>, KVM, VMware ESX/</a:t>
            </a:r>
            <a:r>
              <a:rPr lang="en-US" dirty="0" err="1" smtClean="0"/>
              <a:t>ESXi</a:t>
            </a:r>
            <a:r>
              <a:rPr lang="en-US" dirty="0" smtClean="0"/>
              <a:t>, or Hyper-V runs the virtual machines as guests. </a:t>
            </a:r>
          </a:p>
          <a:p>
            <a:r>
              <a:rPr lang="en-US" dirty="0" smtClean="0"/>
              <a:t>Pools of hypervisors within the cloud operational support-system can support large numbers of virtual machines and the ability to scale services up and down according to customers' varying requirements.</a:t>
            </a:r>
          </a:p>
          <a:p>
            <a:r>
              <a:rPr lang="en-US" dirty="0" err="1" smtClean="0"/>
              <a:t>IaaS</a:t>
            </a:r>
            <a:r>
              <a:rPr lang="en-US" dirty="0" smtClean="0"/>
              <a:t> clouds often offer additional resources such as a virtual-machine disk image library, raw block storage, and file or object storage, firewalls, load balancers, IP addresses, virtual local area networks (VLANs), and software bundles.</a:t>
            </a:r>
          </a:p>
          <a:p>
            <a:r>
              <a:rPr lang="en-US" dirty="0" err="1" smtClean="0"/>
              <a:t>IaaS</a:t>
            </a:r>
            <a:r>
              <a:rPr lang="en-US" dirty="0" smtClean="0"/>
              <a:t>-cloud providers supply these resources on-demand from their large pools installed in data centers. For wide-area connectivity, customers can use either the Internet or carrier clouds (dedicated virtual private networks).</a:t>
            </a:r>
          </a:p>
          <a:p>
            <a:r>
              <a:rPr lang="en-US" dirty="0" smtClean="0"/>
              <a:t>To deploy their applications, cloud users install operating-system images and their application software on the cloud infrastructure. In this model, the cloud user patches and maintains the operating systems and the application software. </a:t>
            </a:r>
          </a:p>
          <a:p>
            <a:r>
              <a:rPr lang="en-US" dirty="0" smtClean="0"/>
              <a:t>Cloud providers typically bill </a:t>
            </a:r>
            <a:r>
              <a:rPr lang="en-US" dirty="0" err="1" smtClean="0"/>
              <a:t>IaaS</a:t>
            </a:r>
            <a:r>
              <a:rPr lang="en-US" dirty="0" smtClean="0"/>
              <a:t> services on a utility computing basis: cost reflects the amount of resources allocated and consumed</a:t>
            </a:r>
          </a:p>
          <a:p>
            <a:endParaRPr lang="en-US" dirty="0"/>
          </a:p>
        </p:txBody>
      </p:sp>
    </p:spTree>
    <p:extLst>
      <p:ext uri="{BB962C8B-B14F-4D97-AF65-F5344CB8AC3E}">
        <p14:creationId xmlns:p14="http://schemas.microsoft.com/office/powerpoint/2010/main" val="42077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Platform as a service (</a:t>
            </a:r>
            <a:r>
              <a:rPr lang="en-US" b="1" dirty="0" err="1" smtClean="0"/>
              <a:t>PaaS</a:t>
            </a:r>
            <a:r>
              <a:rPr lang="en-US" b="1"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r>
              <a:rPr lang="en-US" dirty="0" smtClean="0"/>
              <a:t>In the </a:t>
            </a:r>
            <a:r>
              <a:rPr lang="en-US" dirty="0" err="1" smtClean="0"/>
              <a:t>PaaS</a:t>
            </a:r>
            <a:r>
              <a:rPr lang="en-US" dirty="0" smtClean="0"/>
              <a:t> models, cloud providers deliver a </a:t>
            </a:r>
            <a:r>
              <a:rPr lang="en-US" dirty="0" smtClean="0">
                <a:hlinkClick r:id="rId2" tooltip="Computing platform"/>
              </a:rPr>
              <a:t>computing platform</a:t>
            </a:r>
            <a:r>
              <a:rPr lang="en-US" dirty="0" smtClean="0"/>
              <a:t>, typically including operating system, programming language execution environment, database, and web server.</a:t>
            </a:r>
          </a:p>
          <a:p>
            <a:r>
              <a:rPr lang="en-US" dirty="0" smtClean="0"/>
              <a:t>Application developers can develop and run their software solutions on a cloud platform without the cost and complexity of buying and managing the underlying hardware and software layers.</a:t>
            </a:r>
          </a:p>
          <a:p>
            <a:r>
              <a:rPr lang="en-US" dirty="0" smtClean="0"/>
              <a:t>With some </a:t>
            </a:r>
            <a:r>
              <a:rPr lang="en-US" dirty="0" err="1" smtClean="0"/>
              <a:t>PaaS</a:t>
            </a:r>
            <a:r>
              <a:rPr lang="en-US" dirty="0" smtClean="0"/>
              <a:t> offers like Microsoft Azure and Google App Engine, the underlying computer and storage resources scale automatically to match application demand so that the cloud user does not have to allocate resources manually. The latter has also been proposed by an architecture aiming to facilitate real-time in cloud environments.</a:t>
            </a:r>
          </a:p>
          <a:p>
            <a:r>
              <a:rPr lang="en-US" dirty="0" smtClean="0"/>
              <a:t>Platform as a service (</a:t>
            </a:r>
            <a:r>
              <a:rPr lang="en-US" dirty="0" err="1" smtClean="0"/>
              <a:t>PaaS</a:t>
            </a:r>
            <a:r>
              <a:rPr lang="en-US" dirty="0" smtClean="0"/>
              <a:t>) provides a computing platform and a key chimney.</a:t>
            </a:r>
          </a:p>
          <a:p>
            <a:r>
              <a:rPr lang="en-US" dirty="0" smtClean="0"/>
              <a:t>It joins with software as a service (</a:t>
            </a:r>
            <a:r>
              <a:rPr lang="en-US" dirty="0" err="1" smtClean="0"/>
              <a:t>SaaS</a:t>
            </a:r>
            <a:r>
              <a:rPr lang="en-US" dirty="0" smtClean="0"/>
              <a:t>) and infrastructure as a service (</a:t>
            </a:r>
            <a:r>
              <a:rPr lang="en-US" dirty="0" err="1" smtClean="0"/>
              <a:t>IaaS</a:t>
            </a:r>
            <a:r>
              <a:rPr lang="en-US" dirty="0" smtClean="0"/>
              <a:t>), model of cloud computing.</a:t>
            </a:r>
          </a:p>
          <a:p>
            <a:endParaRPr lang="en-US" dirty="0"/>
          </a:p>
        </p:txBody>
      </p:sp>
    </p:spTree>
    <p:extLst>
      <p:ext uri="{BB962C8B-B14F-4D97-AF65-F5344CB8AC3E}">
        <p14:creationId xmlns:p14="http://schemas.microsoft.com/office/powerpoint/2010/main" val="325124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as a service (</a:t>
            </a:r>
            <a:r>
              <a:rPr lang="en-US" b="1" dirty="0" err="1" smtClean="0"/>
              <a:t>SaaS</a:t>
            </a:r>
            <a:r>
              <a:rPr lang="en-US" b="1"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the business model using software as a service (</a:t>
            </a:r>
            <a:r>
              <a:rPr lang="en-US" dirty="0" err="1" smtClean="0"/>
              <a:t>SaaS</a:t>
            </a:r>
            <a:r>
              <a:rPr lang="en-US" dirty="0" smtClean="0"/>
              <a:t>), users are provided access to application software and databases. </a:t>
            </a:r>
          </a:p>
          <a:p>
            <a:r>
              <a:rPr lang="en-US" dirty="0" smtClean="0"/>
              <a:t>Cloud providers manage the infrastructure and platforms that run the applications. </a:t>
            </a:r>
            <a:r>
              <a:rPr lang="en-US" dirty="0" err="1" smtClean="0"/>
              <a:t>SaaS</a:t>
            </a:r>
            <a:r>
              <a:rPr lang="en-US" dirty="0" smtClean="0"/>
              <a:t> is sometimes referred to as "on-demand software" and is usually priced on a pay-per-use basis. </a:t>
            </a:r>
            <a:r>
              <a:rPr lang="en-US" dirty="0" err="1" smtClean="0"/>
              <a:t>SaaS</a:t>
            </a:r>
            <a:r>
              <a:rPr lang="en-US" dirty="0" smtClean="0"/>
              <a:t> providers generally price applications using a subscription fee.</a:t>
            </a:r>
          </a:p>
          <a:p>
            <a:r>
              <a:rPr lang="en-US" dirty="0" smtClean="0"/>
              <a:t>In the </a:t>
            </a:r>
            <a:r>
              <a:rPr lang="en-US" dirty="0" err="1" smtClean="0"/>
              <a:t>SaaS</a:t>
            </a:r>
            <a:r>
              <a:rPr lang="en-US" dirty="0" smtClean="0"/>
              <a:t> model, cloud providers install and operate application software in the cloud and cloud users access the software from cloud clients.</a:t>
            </a:r>
          </a:p>
          <a:p>
            <a:r>
              <a:rPr lang="en-US" dirty="0" smtClean="0"/>
              <a:t>Cloud users do not manage the cloud infrastructure and platform where the application runs. This eliminates the need to install and run the application on the cloud user's own computers, which simplifies maintenance and support.</a:t>
            </a:r>
          </a:p>
          <a:p>
            <a:r>
              <a:rPr lang="en-US" dirty="0" smtClean="0"/>
              <a:t>Cloud applications are different from other applications in their scalability—which can be achieved by cloning tasks onto multiple virtual machines at run-time to meet changing work demand.</a:t>
            </a:r>
            <a:endParaRPr lang="en-US" baseline="30000" dirty="0"/>
          </a:p>
          <a:p>
            <a:r>
              <a:rPr lang="en-US" dirty="0" smtClean="0"/>
              <a:t>Load balancers distribute the work over the set of virtual machines. This process is transparent to the cloud user, who sees only a single access point. </a:t>
            </a:r>
          </a:p>
          <a:p>
            <a:r>
              <a:rPr lang="en-US" dirty="0" smtClean="0"/>
              <a:t>To accommodate a large number of cloud users, cloud applications can be </a:t>
            </a:r>
            <a:r>
              <a:rPr lang="en-US" i="1" dirty="0" smtClean="0"/>
              <a:t>multitenant</a:t>
            </a:r>
            <a:r>
              <a:rPr lang="en-US" dirty="0" smtClean="0"/>
              <a:t>, that is, any machine serves more than one cloud user organization.</a:t>
            </a:r>
          </a:p>
          <a:p>
            <a:endParaRPr lang="en-US" dirty="0"/>
          </a:p>
        </p:txBody>
      </p:sp>
    </p:spTree>
    <p:extLst>
      <p:ext uri="{BB962C8B-B14F-4D97-AF65-F5344CB8AC3E}">
        <p14:creationId xmlns:p14="http://schemas.microsoft.com/office/powerpoint/2010/main" val="207834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Contd.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pricing model for </a:t>
            </a:r>
            <a:r>
              <a:rPr lang="en-US" dirty="0" err="1" smtClean="0"/>
              <a:t>SaaS</a:t>
            </a:r>
            <a:r>
              <a:rPr lang="en-US" dirty="0" smtClean="0"/>
              <a:t> applications is typically a monthly or yearly flat fee per </a:t>
            </a:r>
            <a:r>
              <a:rPr lang="en-US" dirty="0" err="1" smtClean="0"/>
              <a:t>user,so</a:t>
            </a:r>
            <a:r>
              <a:rPr lang="en-US" dirty="0" smtClean="0"/>
              <a:t> price is scalable and adjustable if users are added or removed at any point.</a:t>
            </a:r>
          </a:p>
          <a:p>
            <a:r>
              <a:rPr lang="en-US" dirty="0" smtClean="0"/>
              <a:t>Proponents claim </a:t>
            </a:r>
            <a:r>
              <a:rPr lang="en-US" dirty="0" err="1" smtClean="0"/>
              <a:t>SaaS</a:t>
            </a:r>
            <a:r>
              <a:rPr lang="en-US" dirty="0" smtClean="0"/>
              <a:t> allows a business the potential to reduce IT operational costs by outsourcing hardware and software maintenance and support to the cloud provider. </a:t>
            </a:r>
          </a:p>
          <a:p>
            <a:r>
              <a:rPr lang="en-US" dirty="0" smtClean="0"/>
              <a:t>This enables the business to reallocate IT operations costs away from hardware/software spending and personnel expenses, towards meeting other goals. </a:t>
            </a:r>
          </a:p>
          <a:p>
            <a:r>
              <a:rPr lang="en-US" dirty="0" smtClean="0"/>
              <a:t>In addition, with applications hosted centrally, updates can be released without the need for users to install new software. </a:t>
            </a:r>
          </a:p>
          <a:p>
            <a:r>
              <a:rPr lang="en-US" dirty="0" smtClean="0"/>
              <a:t>One drawback of </a:t>
            </a:r>
            <a:r>
              <a:rPr lang="en-US" dirty="0" err="1" smtClean="0"/>
              <a:t>SaaS</a:t>
            </a:r>
            <a:r>
              <a:rPr lang="en-US" dirty="0" smtClean="0"/>
              <a:t> is that the users' data are stored on the cloud provider's server. As a result, there could be unauthorized access to the data. For this reason, users are increasingly adopting intelligent third-party key management systems to help secure their data.</a:t>
            </a:r>
          </a:p>
          <a:p>
            <a:endParaRPr lang="en-US" dirty="0"/>
          </a:p>
        </p:txBody>
      </p:sp>
    </p:spTree>
    <p:extLst>
      <p:ext uri="{BB962C8B-B14F-4D97-AF65-F5344CB8AC3E}">
        <p14:creationId xmlns:p14="http://schemas.microsoft.com/office/powerpoint/2010/main" val="244484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Unified Communications as a Service</a:t>
            </a:r>
            <a:endParaRPr lang="en-US" dirty="0"/>
          </a:p>
        </p:txBody>
      </p:sp>
      <p:sp>
        <p:nvSpPr>
          <p:cNvPr id="3" name="Content Placeholder 2"/>
          <p:cNvSpPr>
            <a:spLocks noGrp="1"/>
          </p:cNvSpPr>
          <p:nvPr>
            <p:ph idx="1"/>
          </p:nvPr>
        </p:nvSpPr>
        <p:spPr/>
        <p:txBody>
          <a:bodyPr>
            <a:normAutofit/>
          </a:bodyPr>
          <a:lstStyle/>
          <a:p>
            <a:r>
              <a:rPr lang="en-US" dirty="0" smtClean="0"/>
              <a:t>In the </a:t>
            </a:r>
            <a:r>
              <a:rPr lang="en-US" dirty="0" err="1" smtClean="0"/>
              <a:t>UCaaS</a:t>
            </a:r>
            <a:r>
              <a:rPr lang="en-US" dirty="0" smtClean="0"/>
              <a:t> model, multi-platform communications over the network are packaged by the service provider.</a:t>
            </a:r>
          </a:p>
          <a:p>
            <a:r>
              <a:rPr lang="en-US" dirty="0" smtClean="0"/>
              <a:t>The services could be in different devices, such as computers and mobile devices. Services may include IP telephony, unified messaging, video conferencing and mobile extension</a:t>
            </a:r>
          </a:p>
          <a:p>
            <a:endParaRPr lang="en-US" dirty="0"/>
          </a:p>
        </p:txBody>
      </p:sp>
    </p:spTree>
    <p:extLst>
      <p:ext uri="{BB962C8B-B14F-4D97-AF65-F5344CB8AC3E}">
        <p14:creationId xmlns:p14="http://schemas.microsoft.com/office/powerpoint/2010/main" val="116269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Clients</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r>
              <a:rPr lang="en-US" dirty="0" smtClean="0"/>
              <a:t>Users access cloud computing using networked client devices, such as desktop computers, laptops, tablets and smartphones. </a:t>
            </a:r>
          </a:p>
          <a:p>
            <a:r>
              <a:rPr lang="en-US" dirty="0" smtClean="0"/>
              <a:t>Some of these devices – </a:t>
            </a:r>
            <a:r>
              <a:rPr lang="en-US" i="1" dirty="0" smtClean="0"/>
              <a:t>cloud clients</a:t>
            </a:r>
            <a:r>
              <a:rPr lang="en-US" dirty="0" smtClean="0"/>
              <a:t> – rely on cloud computing for all or a majority of their applications so as to be essentially useless without it. </a:t>
            </a:r>
          </a:p>
          <a:p>
            <a:r>
              <a:rPr lang="en-US" dirty="0" smtClean="0"/>
              <a:t>Examples are thin clients and the browser-based Chromebook. Many cloud applications do not require specific software on the client and instead use a web browser to interact with the cloud application. </a:t>
            </a:r>
          </a:p>
          <a:p>
            <a:r>
              <a:rPr lang="en-US" dirty="0" smtClean="0"/>
              <a:t>With Ajax and HTML5 these Web user interfaces can achieve a similar, or even better, look and feel to native applications. Some cloud applications, however, support specific client software dedicated to these applications (e.g., virtual desktop clients and most email clients). </a:t>
            </a:r>
          </a:p>
          <a:p>
            <a:r>
              <a:rPr lang="en-US" dirty="0" smtClean="0"/>
              <a:t>Some legacy applications (line of business applications that until now have been prevalent in thin client computing) are delivered via a screen-sharing technology.</a:t>
            </a:r>
            <a:endParaRPr lang="en-US" dirty="0"/>
          </a:p>
        </p:txBody>
      </p:sp>
    </p:spTree>
    <p:extLst>
      <p:ext uri="{BB962C8B-B14F-4D97-AF65-F5344CB8AC3E}">
        <p14:creationId xmlns:p14="http://schemas.microsoft.com/office/powerpoint/2010/main" val="116903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dirty="0" smtClean="0"/>
              <a:t>Deployment Models</a:t>
            </a:r>
            <a:endParaRPr lang="en-US" dirty="0"/>
          </a:p>
        </p:txBody>
      </p:sp>
    </p:spTree>
    <p:extLst>
      <p:ext uri="{BB962C8B-B14F-4D97-AF65-F5344CB8AC3E}">
        <p14:creationId xmlns:p14="http://schemas.microsoft.com/office/powerpoint/2010/main" val="41685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Private Clouds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Private cloud is cloud infrastructure operated solely for a single organization, whether managed internally or by a third-party, and hosted either internally or externally.</a:t>
            </a:r>
          </a:p>
          <a:p>
            <a:r>
              <a:rPr lang="en-US" dirty="0" smtClean="0"/>
              <a:t>Undertaking a private cloud project requires a significant level and degree of engagement to virtualize the business environment, and requires the organization to reevaluate decisions about existing resources. </a:t>
            </a:r>
          </a:p>
          <a:p>
            <a:r>
              <a:rPr lang="en-US" dirty="0" smtClean="0"/>
              <a:t>When done right, it can improve business, but every step in the project raises security issues that must be addressed to prevent serious vulnerabilities.</a:t>
            </a:r>
          </a:p>
          <a:p>
            <a:r>
              <a:rPr lang="en-US" dirty="0" smtClean="0"/>
              <a:t>Self-run data centers</a:t>
            </a:r>
            <a:r>
              <a:rPr lang="en-US" baseline="30000" dirty="0"/>
              <a:t> </a:t>
            </a:r>
            <a:r>
              <a:rPr lang="en-US" dirty="0" smtClean="0"/>
              <a:t>are generally capital intensive. They have a significant physical footprint, requiring allocations of space, hardware, and environmental controls. </a:t>
            </a:r>
          </a:p>
          <a:p>
            <a:r>
              <a:rPr lang="en-US" dirty="0" smtClean="0"/>
              <a:t>These assets have to be refreshed periodically, resulting in additional capital expenditures. They have attracted criticism because users "still have to buy, build, and manage them" and thus do not benefit from less hands-on management,</a:t>
            </a:r>
            <a:r>
              <a:rPr lang="en-US" baseline="30000" dirty="0"/>
              <a:t> </a:t>
            </a:r>
            <a:r>
              <a:rPr lang="en-US" dirty="0" smtClean="0"/>
              <a:t>essentially "[lacking] the economic model that makes cloud computing such an intriguing concept".</a:t>
            </a:r>
          </a:p>
          <a:p>
            <a:endParaRPr lang="en-US" dirty="0"/>
          </a:p>
        </p:txBody>
      </p:sp>
    </p:spTree>
    <p:extLst>
      <p:ext uri="{BB962C8B-B14F-4D97-AF65-F5344CB8AC3E}">
        <p14:creationId xmlns:p14="http://schemas.microsoft.com/office/powerpoint/2010/main" val="208629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Cloud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cloud is called a "public cloud" when the services are rendered over a network that is open for public use. </a:t>
            </a:r>
          </a:p>
          <a:p>
            <a:r>
              <a:rPr lang="en-US" dirty="0" smtClean="0"/>
              <a:t>Public cloud services may be free or offered on a pay-per-usage model.</a:t>
            </a:r>
          </a:p>
          <a:p>
            <a:r>
              <a:rPr lang="en-US" dirty="0" smtClean="0"/>
              <a:t>Technically there may be little or no difference between public and private cloud architecture, however, security consideration may be substantially different for services (applications, storage, and other resources) that are made available by a service provider for a public audience and when communication is effected over a non-trusted network. </a:t>
            </a:r>
          </a:p>
          <a:p>
            <a:r>
              <a:rPr lang="en-US" dirty="0" smtClean="0"/>
              <a:t>Generally, public cloud service providers like Amazon AWS, Microsoft and Google own and operate the infrastructure at their data center and access is generally via the Internet. </a:t>
            </a:r>
          </a:p>
          <a:p>
            <a:r>
              <a:rPr lang="en-US" dirty="0" smtClean="0"/>
              <a:t>AWS and Microsoft also offer direct connect services called "AWS Direct Connect" and "Azure </a:t>
            </a:r>
            <a:r>
              <a:rPr lang="en-US" dirty="0" err="1" smtClean="0"/>
              <a:t>ExpressRoute</a:t>
            </a:r>
            <a:r>
              <a:rPr lang="en-US" dirty="0" smtClean="0"/>
              <a:t>" respectively, such connections require customers to purchase or lease a private connection to a peering point offered by the cloud provider.</a:t>
            </a:r>
          </a:p>
          <a:p>
            <a:endParaRPr lang="en-US" dirty="0"/>
          </a:p>
        </p:txBody>
      </p:sp>
    </p:spTree>
    <p:extLst>
      <p:ext uri="{BB962C8B-B14F-4D97-AF65-F5344CB8AC3E}">
        <p14:creationId xmlns:p14="http://schemas.microsoft.com/office/powerpoint/2010/main" val="8814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r>
              <a:rPr lang="en-US" dirty="0" smtClean="0"/>
              <a:t>Hybrid cloud is a composition of two or more clouds (private, community or public) that remain distinct entities but are bound together, offering the benefits of multiple deployment models. Hybrid cloud can also mean the ability to connect collocation, managed and/or dedicated services with cloud resources</a:t>
            </a:r>
          </a:p>
          <a:p>
            <a:r>
              <a:rPr lang="en-US" dirty="0" smtClean="0"/>
              <a:t>Gartner, Inc. defines a hybrid cloud service as a cloud computing service that is composed of some combination of private, public and community cloud services, from different service providers.</a:t>
            </a:r>
            <a:r>
              <a:rPr lang="en-US" baseline="30000" dirty="0" smtClean="0">
                <a:hlinkClick r:id="rId2"/>
              </a:rPr>
              <a:t>[66]</a:t>
            </a:r>
            <a:r>
              <a:rPr lang="en-US" dirty="0" smtClean="0"/>
              <a:t> A hybrid cloud service crosses isolation and provider boundaries so that it can’t be simply put in one category of private, public, or community cloud service. It allows one to extend either the capacity or the capability of a cloud service, by aggregation, integration or customization with another cloud service.</a:t>
            </a:r>
          </a:p>
          <a:p>
            <a:r>
              <a:rPr lang="en-US" dirty="0" smtClean="0"/>
              <a:t>Varied use cases for hybrid cloud composition exist. For example, an organization may store sensitive client data in house on a private cloud application, but interconnect that application to a business intelligence application provided on a public cloud as a software service.</a:t>
            </a:r>
            <a:r>
              <a:rPr lang="en-US" baseline="30000" dirty="0" smtClean="0">
                <a:hlinkClick r:id="rId3"/>
              </a:rPr>
              <a:t>[67]</a:t>
            </a:r>
            <a:r>
              <a:rPr lang="en-US" dirty="0" smtClean="0"/>
              <a:t> This example of hybrid cloud extends the capabilities of the enterprise to deliver a specific business service through the addition of externally available public cloud services.</a:t>
            </a:r>
          </a:p>
          <a:p>
            <a:r>
              <a:rPr lang="en-US" dirty="0" smtClean="0"/>
              <a:t>Another example of hybrid cloud is one where IT organizations use public cloud computing resources to meet temporary capacity needs that can not be met by the private cloud.</a:t>
            </a:r>
            <a:r>
              <a:rPr lang="en-US" baseline="30000" dirty="0" smtClean="0">
                <a:hlinkClick r:id="rId4"/>
              </a:rPr>
              <a:t>[68]</a:t>
            </a:r>
            <a:r>
              <a:rPr lang="en-US" dirty="0" smtClean="0"/>
              <a:t> This capability enables hybrid clouds to employ cloud bursting for scaling across clouds.</a:t>
            </a:r>
            <a:r>
              <a:rPr lang="en-US" baseline="30000" dirty="0" smtClean="0">
                <a:hlinkClick r:id="rId5"/>
              </a:rPr>
              <a:t>[2]</a:t>
            </a:r>
            <a:r>
              <a:rPr lang="en-US" dirty="0" smtClean="0"/>
              <a:t> Cloud bursting is an application deployment model in which an application runs in a private cloud or data center and "bursts" to a public cloud when the demand for computing capacity increases. A primary advantage of cloud bursting and a hybrid cloud model is that an organization only pays for extra compute resources when they are needed.</a:t>
            </a:r>
          </a:p>
          <a:p>
            <a:r>
              <a:rPr lang="en-US" dirty="0" smtClean="0"/>
              <a:t>Cloud bursting enables data centers to create an in-house IT infrastructure that supports average workloads, and use cloud resources from public or private clouds, during spikes in processing demands.</a:t>
            </a:r>
          </a:p>
          <a:p>
            <a:endParaRPr lang="en-US" dirty="0"/>
          </a:p>
        </p:txBody>
      </p:sp>
    </p:spTree>
    <p:extLst>
      <p:ext uri="{BB962C8B-B14F-4D97-AF65-F5344CB8AC3E}">
        <p14:creationId xmlns:p14="http://schemas.microsoft.com/office/powerpoint/2010/main" val="307504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457200" y="1600201"/>
            <a:ext cx="6019800" cy="4191000"/>
          </a:xfrm>
        </p:spPr>
        <p:txBody>
          <a:bodyPr>
            <a:normAutofit fontScale="62500" lnSpcReduction="20000"/>
          </a:bodyPr>
          <a:lstStyle/>
          <a:p>
            <a:r>
              <a:rPr lang="en-US" dirty="0" smtClean="0"/>
              <a:t>Generally speaking, cloud computing can be thought of as anything that involves delivering hosted services over the Internet. </a:t>
            </a:r>
          </a:p>
          <a:p>
            <a:r>
              <a:rPr lang="en-US" b="1" dirty="0" smtClean="0"/>
              <a:t>Cloud computing</a:t>
            </a:r>
            <a:r>
              <a:rPr lang="en-US" dirty="0" smtClean="0"/>
              <a:t> is computing in which large groups of remote servers are networked to allow centralized data storage and online access to computer services or resources. Clouds can be classified as public, private or hybrid</a:t>
            </a:r>
          </a:p>
          <a:p>
            <a:r>
              <a:rPr lang="en-US" sz="2800" dirty="0" smtClean="0"/>
              <a:t>According to </a:t>
            </a:r>
            <a:r>
              <a:rPr lang="en-US" sz="2800" b="1" dirty="0" smtClean="0"/>
              <a:t>NIST </a:t>
            </a:r>
            <a:r>
              <a:rPr lang="en-US" b="1" dirty="0" smtClean="0"/>
              <a:t>Cloud computing </a:t>
            </a:r>
            <a:r>
              <a:rPr lang="en-US" dirty="0" smtClean="0"/>
              <a:t>is a model for enabling ubiquitous, convenient, on-demand network access to a shared pool of configurable computing resources (e.g., networks, servers, storage, applications, and services) that can be rapidly provisioned and released with minimal management effort or service</a:t>
            </a:r>
          </a:p>
          <a:p>
            <a:endParaRPr lang="en-US" dirty="0"/>
          </a:p>
        </p:txBody>
      </p:sp>
    </p:spTree>
    <p:extLst>
      <p:ext uri="{BB962C8B-B14F-4D97-AF65-F5344CB8AC3E}">
        <p14:creationId xmlns:p14="http://schemas.microsoft.com/office/powerpoint/2010/main" val="969383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Community cloud: </a:t>
            </a:r>
            <a:r>
              <a:rPr lang="en-US" dirty="0" smtClean="0"/>
              <a:t>Shares infrastructure between several organizations from a specific community with common concerns (security, compliance, jurisdiction, etc.), whether managed internally or by a third-party, and either hosted internally or externally. The costs are spread over fewer users than a public cloud (but more than a private cloud), so only some of the cost savings potential of cloud computing are realized.</a:t>
            </a:r>
          </a:p>
          <a:p>
            <a:r>
              <a:rPr lang="en-US" b="1" dirty="0" smtClean="0"/>
              <a:t>Distributed cloud: </a:t>
            </a:r>
            <a:r>
              <a:rPr lang="en-US" dirty="0" smtClean="0"/>
              <a:t>Cloud computing can also be provided by a distributed set of machines that are running at different locations, while still connected to a single network or hub service. Examples of this include distributed computing platforms such as </a:t>
            </a:r>
            <a:r>
              <a:rPr lang="en-US" dirty="0" smtClean="0">
                <a:hlinkClick r:id="rId2" tooltip="BOINC"/>
              </a:rPr>
              <a:t>BOINC</a:t>
            </a:r>
            <a:r>
              <a:rPr lang="en-US" dirty="0" smtClean="0"/>
              <a:t> and </a:t>
            </a:r>
            <a:r>
              <a:rPr lang="en-US" dirty="0" err="1" smtClean="0">
                <a:hlinkClick r:id="rId3" tooltip="Folding@Home"/>
              </a:rPr>
              <a:t>Folding@Home</a:t>
            </a:r>
            <a:r>
              <a:rPr lang="en-US" dirty="0" smtClean="0"/>
              <a:t>. An interesting attempt in such direction is </a:t>
            </a:r>
            <a:r>
              <a:rPr lang="en-US" dirty="0" err="1" smtClean="0"/>
              <a:t>Cloud@Home</a:t>
            </a:r>
            <a:r>
              <a:rPr lang="en-US" dirty="0" smtClean="0"/>
              <a:t>, aiming at implementing cloud computing provisioning model on top of voluntarily shared resources.</a:t>
            </a:r>
          </a:p>
          <a:p>
            <a:r>
              <a:rPr lang="en-US" b="1" dirty="0" err="1" smtClean="0"/>
              <a:t>Intercloud</a:t>
            </a:r>
            <a:r>
              <a:rPr lang="en-US" b="1" dirty="0"/>
              <a:t> </a:t>
            </a:r>
            <a:r>
              <a:rPr lang="en-US" b="1" dirty="0" smtClean="0"/>
              <a:t>:</a:t>
            </a:r>
            <a:r>
              <a:rPr lang="en-US" dirty="0" smtClean="0"/>
              <a:t> is an interconnected global "cloud of clouds“</a:t>
            </a:r>
            <a:r>
              <a:rPr lang="en-US" baseline="30000" dirty="0" smtClean="0"/>
              <a:t> </a:t>
            </a:r>
            <a:r>
              <a:rPr lang="en-US" dirty="0" smtClean="0"/>
              <a:t>and an extension of the Internet "network of networks" on which it is based. The focus is on direct interoperability between public cloud service providers, more so than between providers and consumers (as is the case for hybrid- and multi-cloud).</a:t>
            </a:r>
          </a:p>
          <a:p>
            <a:r>
              <a:rPr lang="en-US" b="1" dirty="0" err="1" smtClean="0"/>
              <a:t>Multicloud</a:t>
            </a:r>
            <a:r>
              <a:rPr lang="en-US" b="1" dirty="0" smtClean="0"/>
              <a:t>: </a:t>
            </a:r>
            <a:r>
              <a:rPr lang="en-US" dirty="0" smtClean="0"/>
              <a:t>is the use of multiple cloud computing services in a single heterogeneous architecture to reduce reliance on single vendors, increase flexibility through choice, mitigate against disasters, etc. It differs from hybrid cloud in that it refers to multiple cloud services, rather than multiple deployment modes (public, private, </a:t>
            </a:r>
            <a:r>
              <a:rPr lang="en-US" smtClean="0"/>
              <a:t>legacy).</a:t>
            </a:r>
            <a:endParaRPr lang="en-US" dirty="0" smtClean="0"/>
          </a:p>
          <a:p>
            <a:endParaRPr lang="en-US" dirty="0"/>
          </a:p>
        </p:txBody>
      </p:sp>
    </p:spTree>
    <p:extLst>
      <p:ext uri="{BB962C8B-B14F-4D97-AF65-F5344CB8AC3E}">
        <p14:creationId xmlns:p14="http://schemas.microsoft.com/office/powerpoint/2010/main" val="4067919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lstStyle/>
          <a:p>
            <a:r>
              <a:rPr lang="en-US" dirty="0" smtClean="0"/>
              <a:t>Cost efficient</a:t>
            </a:r>
          </a:p>
          <a:p>
            <a:r>
              <a:rPr lang="en-US" dirty="0" smtClean="0"/>
              <a:t>Almost Unlimited Storage</a:t>
            </a:r>
          </a:p>
          <a:p>
            <a:r>
              <a:rPr lang="en-US" dirty="0" smtClean="0"/>
              <a:t>Backup and Recovery</a:t>
            </a:r>
          </a:p>
          <a:p>
            <a:r>
              <a:rPr lang="en-US" dirty="0" smtClean="0"/>
              <a:t>Automatic Software Integration</a:t>
            </a:r>
          </a:p>
          <a:p>
            <a:r>
              <a:rPr lang="en-US" dirty="0" smtClean="0"/>
              <a:t>Easy Access to Information</a:t>
            </a:r>
          </a:p>
          <a:p>
            <a:r>
              <a:rPr lang="en-US" dirty="0" smtClean="0"/>
              <a:t>Quick Development</a:t>
            </a:r>
            <a:endParaRPr lang="en-US" dirty="0"/>
          </a:p>
        </p:txBody>
      </p:sp>
    </p:spTree>
    <p:extLst>
      <p:ext uri="{BB962C8B-B14F-4D97-AF65-F5344CB8AC3E}">
        <p14:creationId xmlns:p14="http://schemas.microsoft.com/office/powerpoint/2010/main" val="3508777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Corns</a:t>
            </a:r>
            <a:endParaRPr lang="en-US" dirty="0"/>
          </a:p>
        </p:txBody>
      </p:sp>
      <p:sp>
        <p:nvSpPr>
          <p:cNvPr id="3" name="Content Placeholder 2"/>
          <p:cNvSpPr>
            <a:spLocks noGrp="1"/>
          </p:cNvSpPr>
          <p:nvPr>
            <p:ph idx="1"/>
          </p:nvPr>
        </p:nvSpPr>
        <p:spPr/>
        <p:txBody>
          <a:bodyPr/>
          <a:lstStyle/>
          <a:p>
            <a:r>
              <a:rPr lang="en-US" dirty="0" smtClean="0"/>
              <a:t>Technical Issues</a:t>
            </a:r>
          </a:p>
          <a:p>
            <a:r>
              <a:rPr lang="en-US" dirty="0" smtClean="0"/>
              <a:t>Security in the Cloud</a:t>
            </a:r>
          </a:p>
          <a:p>
            <a:r>
              <a:rPr lang="en-US" dirty="0" smtClean="0"/>
              <a:t>Prone to Attack</a:t>
            </a:r>
          </a:p>
          <a:p>
            <a:endParaRPr lang="en-US" dirty="0"/>
          </a:p>
        </p:txBody>
      </p:sp>
    </p:spTree>
    <p:extLst>
      <p:ext uri="{BB962C8B-B14F-4D97-AF65-F5344CB8AC3E}">
        <p14:creationId xmlns:p14="http://schemas.microsoft.com/office/powerpoint/2010/main" val="3154012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Cloud Computing</a:t>
            </a:r>
            <a:endParaRPr lang="en-US" dirty="0"/>
          </a:p>
        </p:txBody>
      </p:sp>
      <p:sp>
        <p:nvSpPr>
          <p:cNvPr id="3" name="Content Placeholder 2"/>
          <p:cNvSpPr>
            <a:spLocks noGrp="1"/>
          </p:cNvSpPr>
          <p:nvPr>
            <p:ph idx="1"/>
          </p:nvPr>
        </p:nvSpPr>
        <p:spPr>
          <a:xfrm>
            <a:off x="457200" y="1600200"/>
            <a:ext cx="5105400" cy="4525963"/>
          </a:xfrm>
        </p:spPr>
        <p:txBody>
          <a:bodyPr>
            <a:normAutofit fontScale="92500"/>
          </a:bodyPr>
          <a:lstStyle/>
          <a:p>
            <a:r>
              <a:rPr lang="en-US" sz="2400" i="1" dirty="0"/>
              <a:t>Cloud computing allows you to focus more on your business and not on managing data centers</a:t>
            </a:r>
            <a:r>
              <a:rPr lang="en-US" sz="2400" i="1" dirty="0" smtClean="0"/>
              <a:t>.</a:t>
            </a:r>
          </a:p>
          <a:p>
            <a:r>
              <a:rPr lang="en-US" sz="2400" i="1" dirty="0"/>
              <a:t>You can develop new applications faster.</a:t>
            </a:r>
            <a:endParaRPr lang="en-US" sz="2400" dirty="0"/>
          </a:p>
          <a:p>
            <a:r>
              <a:rPr lang="en-US" sz="2400" i="1" dirty="0"/>
              <a:t>Leveraging your cloud provider’s API can help you automate many of your operational tasks.</a:t>
            </a:r>
            <a:endParaRPr lang="en-US" sz="2400" dirty="0"/>
          </a:p>
          <a:p>
            <a:r>
              <a:rPr lang="en-US" sz="2400" i="1" dirty="0"/>
              <a:t>Cloud computing is scalable.</a:t>
            </a:r>
            <a:endParaRPr lang="en-US" sz="2400" dirty="0"/>
          </a:p>
          <a:p>
            <a:r>
              <a:rPr lang="en-US" sz="2400" i="1" dirty="0"/>
              <a:t>Financially, cloud computing makes a lot of sense.</a:t>
            </a:r>
            <a:endParaRPr lang="en-US" sz="2400" dirty="0"/>
          </a:p>
          <a:p>
            <a:r>
              <a:rPr lang="en-US" sz="2400" i="1" dirty="0"/>
              <a:t>Cloud computing allows you to expand your global presence.</a:t>
            </a:r>
            <a:endParaRPr lang="en-US" sz="2400" dirty="0"/>
          </a:p>
          <a:p>
            <a:pPr marL="0" indent="0">
              <a:buNone/>
            </a:pPr>
            <a:endParaRPr lang="en-US" dirty="0"/>
          </a:p>
        </p:txBody>
      </p:sp>
    </p:spTree>
    <p:extLst>
      <p:ext uri="{BB962C8B-B14F-4D97-AF65-F5344CB8AC3E}">
        <p14:creationId xmlns:p14="http://schemas.microsoft.com/office/powerpoint/2010/main" val="3750019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5600"/>
            <a:ext cx="8229600" cy="1219200"/>
          </a:xfrm>
        </p:spPr>
        <p:txBody>
          <a:bodyPr>
            <a:normAutofit/>
          </a:bodyPr>
          <a:lstStyle/>
          <a:p>
            <a:pPr marL="0" indent="0" algn="ctr">
              <a:buNone/>
            </a:pPr>
            <a:r>
              <a:rPr lang="en-US" sz="6000" dirty="0" smtClean="0"/>
              <a:t>from CAPEX to OPEX</a:t>
            </a:r>
            <a:endParaRPr lang="en-US" sz="6000" dirty="0"/>
          </a:p>
        </p:txBody>
      </p:sp>
    </p:spTree>
    <p:extLst>
      <p:ext uri="{BB962C8B-B14F-4D97-AF65-F5344CB8AC3E}">
        <p14:creationId xmlns:p14="http://schemas.microsoft.com/office/powerpoint/2010/main" val="391375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Cloud computing relies on sharing of resources to achieve coherence and economies of scale, similar to a utility (like the electricity grid) over a network.</a:t>
            </a:r>
            <a:endParaRPr lang="en-US" baseline="30000" dirty="0"/>
          </a:p>
          <a:p>
            <a:r>
              <a:rPr lang="en-US" dirty="0" smtClean="0"/>
              <a:t>At the foundation of cloud computing is the broader concept of converged infrastructure and shared services.</a:t>
            </a:r>
          </a:p>
          <a:p>
            <a:r>
              <a:rPr lang="en-US" dirty="0" smtClean="0"/>
              <a:t>The present availability of high-capacity networks, low-cost computers and storage devices as well as the widespread adoption of hardware virtualization, service-oriented architecture, and autonomic and utility computing have led to a growth in cloud computing.</a:t>
            </a:r>
          </a:p>
          <a:p>
            <a:r>
              <a:rPr lang="en-US" dirty="0" smtClean="0"/>
              <a:t>Cloud vendors are experiencing growth rates of 50% per annum</a:t>
            </a:r>
          </a:p>
          <a:p>
            <a:r>
              <a:rPr lang="en-US" dirty="0" smtClean="0"/>
              <a:t>Cloud computing is the result of evolution and adoption of existing technologies and paradigms.</a:t>
            </a:r>
          </a:p>
          <a:p>
            <a:r>
              <a:rPr lang="en-US" dirty="0" smtClean="0"/>
              <a:t>The goal of cloud computing is to allow users to take beneﬁt from all of these technologies, without the need for deep knowledge about or expertise with each one of them. </a:t>
            </a:r>
          </a:p>
          <a:p>
            <a:r>
              <a:rPr lang="en-US" dirty="0" smtClean="0"/>
              <a:t>The cloud aims to cut costs, and helps the users focus on their core business instead of being impeded by IT obstacles</a:t>
            </a:r>
          </a:p>
          <a:p>
            <a:endParaRPr lang="en-US" dirty="0"/>
          </a:p>
        </p:txBody>
      </p:sp>
    </p:spTree>
    <p:extLst>
      <p:ext uri="{BB962C8B-B14F-4D97-AF65-F5344CB8AC3E}">
        <p14:creationId xmlns:p14="http://schemas.microsoft.com/office/powerpoint/2010/main" val="4062522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The underlying concept of cloud computing dates to the 1950s, when large-scale mainframe computers this nomenclature was mostly associated with large vendors such as IBM and DEC.</a:t>
            </a:r>
          </a:p>
          <a:p>
            <a:r>
              <a:rPr lang="en-US" dirty="0" smtClean="0"/>
              <a:t>In the 1990s, telecommunications companies, who previously offered primarily dedicated point-to-point data circuits, began offering virtual private network (VPN) services with comparable quality of service, but at a lower cost. </a:t>
            </a:r>
          </a:p>
          <a:p>
            <a:r>
              <a:rPr lang="en-US" dirty="0" smtClean="0"/>
              <a:t>In early 2008, Eucalyptus became the first open-source, AWS API-compatible platform for deploying private clouds. In early 2008, </a:t>
            </a:r>
          </a:p>
          <a:p>
            <a:r>
              <a:rPr lang="en-US" dirty="0" smtClean="0"/>
              <a:t>OpenNebula, enhanced in the RESERVOIR European Commission-funded project, became the first open-source software for deploying private and hybrid clouds, and for the federation of clouds.</a:t>
            </a:r>
            <a:endParaRPr lang="en-US" baseline="30000" dirty="0"/>
          </a:p>
          <a:p>
            <a:r>
              <a:rPr lang="en-US" dirty="0" smtClean="0"/>
              <a:t>In the same year, efforts were focused on providing quality of service guarantees (as required by real-time interactive applications) to cloud-based infrastructures, in the framework of the IRMOS European Commission-funded project, resulting in a real-time cloud environment.</a:t>
            </a:r>
          </a:p>
          <a:p>
            <a:r>
              <a:rPr lang="en-US" dirty="0" smtClean="0"/>
              <a:t>By mid-2008, Gartner saw an opportunity for cloud computing "to shape the relationship among consumers of IT services, </a:t>
            </a:r>
          </a:p>
          <a:p>
            <a:r>
              <a:rPr lang="en-US" dirty="0" smtClean="0"/>
              <a:t>In July 2010, Rackspace Hosting and NASA jointly launched an open-source cloud-software initiative known as OpenStack. The OpenStack project intended to help organizations offer cloud-computing services running on standard hardware. The early code came from NASA's Nebula platform as well as from Rackspace's Cloud Files platform.</a:t>
            </a:r>
            <a:r>
              <a:rPr lang="en-US" baseline="30000" dirty="0" smtClean="0">
                <a:hlinkClick r:id="rId2"/>
              </a:rPr>
              <a:t>[23]</a:t>
            </a:r>
            <a:endParaRPr lang="en-US" dirty="0" smtClean="0"/>
          </a:p>
          <a:p>
            <a:r>
              <a:rPr lang="en-US" dirty="0" smtClean="0"/>
              <a:t>On March 1, 2011, IBM announced the IBM </a:t>
            </a:r>
            <a:r>
              <a:rPr lang="en-US" dirty="0" err="1" smtClean="0"/>
              <a:t>SmartCloud</a:t>
            </a:r>
            <a:r>
              <a:rPr lang="en-US" dirty="0" smtClean="0"/>
              <a:t> framework to support Smarter Planet.</a:t>
            </a:r>
            <a:r>
              <a:rPr lang="en-US" baseline="30000" dirty="0"/>
              <a:t> </a:t>
            </a:r>
            <a:r>
              <a:rPr lang="en-US" dirty="0" smtClean="0"/>
              <a:t>Among the various components of the Smarter Computing foundation, cloud computing is a critical piece.</a:t>
            </a:r>
          </a:p>
          <a:p>
            <a:r>
              <a:rPr lang="en-US" dirty="0" smtClean="0"/>
              <a:t>On June 7, 2012, Oracle announced the Oracle Cloud.</a:t>
            </a:r>
            <a:r>
              <a:rPr lang="en-US" baseline="30000" dirty="0"/>
              <a:t> </a:t>
            </a:r>
            <a:r>
              <a:rPr lang="en-US" dirty="0" smtClean="0"/>
              <a:t>While aspects of the Oracle Cloud are still in development, this cloud offering is posed to be the first to provide users with access to an integrated set of IT solutions, including the Applications (</a:t>
            </a:r>
            <a:r>
              <a:rPr lang="en-US" dirty="0" err="1" smtClean="0">
                <a:hlinkClick r:id="rId3" tooltip="SaaS"/>
              </a:rPr>
              <a:t>SaaS</a:t>
            </a:r>
            <a:r>
              <a:rPr lang="en-US" dirty="0" smtClean="0"/>
              <a:t>), Platform (</a:t>
            </a:r>
            <a:r>
              <a:rPr lang="en-US" dirty="0" err="1" smtClean="0">
                <a:hlinkClick r:id="rId4" tooltip="PaaS"/>
              </a:rPr>
              <a:t>PaaS</a:t>
            </a:r>
            <a:r>
              <a:rPr lang="en-US" dirty="0" smtClean="0"/>
              <a:t>), and Infrastructure (</a:t>
            </a:r>
            <a:r>
              <a:rPr lang="en-US" dirty="0" err="1" smtClean="0">
                <a:hlinkClick r:id="rId5" tooltip="IaaS"/>
              </a:rPr>
              <a:t>IaaS</a:t>
            </a:r>
            <a:r>
              <a:rPr lang="en-US" dirty="0" smtClean="0"/>
              <a:t>) layers.</a:t>
            </a:r>
          </a:p>
          <a:p>
            <a:endParaRPr lang="en-US" dirty="0"/>
          </a:p>
        </p:txBody>
      </p:sp>
    </p:spTree>
    <p:extLst>
      <p:ext uri="{BB962C8B-B14F-4D97-AF65-F5344CB8AC3E}">
        <p14:creationId xmlns:p14="http://schemas.microsoft.com/office/powerpoint/2010/main" val="40233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Developments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Cloud computing is a kind of grid computing; it has evolved by addressing the </a:t>
            </a:r>
            <a:r>
              <a:rPr lang="en-US" dirty="0" err="1" smtClean="0"/>
              <a:t>QoS</a:t>
            </a:r>
            <a:r>
              <a:rPr lang="en-US" dirty="0" smtClean="0"/>
              <a:t> (quality of service) and reliability problems. </a:t>
            </a:r>
          </a:p>
          <a:p>
            <a:r>
              <a:rPr lang="en-US" dirty="0" smtClean="0"/>
              <a:t>Cloud computing provides the tools and technologies to build data/compute intensive parallel applications with much more affordable prices compared to traditional parallel computing techniques.</a:t>
            </a:r>
          </a:p>
          <a:p>
            <a:r>
              <a:rPr lang="en-US" dirty="0" smtClean="0">
                <a:hlinkClick r:id="rId2" tooltip="Grid computing"/>
              </a:rPr>
              <a:t>Grid computing</a:t>
            </a:r>
            <a:r>
              <a:rPr lang="en-US" dirty="0" smtClean="0"/>
              <a:t> — "A form of distributed and parallel computing, whereby a 'super and virtual computer' is composed of a cluster of networked, loosely coupled computers acting in concert to perform very large tasks."</a:t>
            </a:r>
          </a:p>
          <a:p>
            <a:r>
              <a:rPr lang="en-US" dirty="0" smtClean="0">
                <a:hlinkClick r:id="rId3" tooltip="Mainframe computer"/>
              </a:rPr>
              <a:t>Mainframe computer</a:t>
            </a:r>
            <a:r>
              <a:rPr lang="en-US" dirty="0" smtClean="0"/>
              <a:t> — Powerful computers used mainly by large organizations for critical applications, typically bulk data processing such as: census; industry and consumer statistics; police and secret intelligence services; enterprise resource planning; and financial transaction processing.</a:t>
            </a:r>
          </a:p>
          <a:p>
            <a:r>
              <a:rPr lang="en-US" dirty="0" smtClean="0">
                <a:hlinkClick r:id="rId4" tooltip="Utility computing"/>
              </a:rPr>
              <a:t>Utility computing</a:t>
            </a:r>
            <a:r>
              <a:rPr lang="en-US" dirty="0" smtClean="0"/>
              <a:t> — The "packaging of computing resources, such as computation and storage, as a metered service similar to a traditional public utility, such as electricity."</a:t>
            </a:r>
          </a:p>
          <a:p>
            <a:r>
              <a:rPr lang="en-US" dirty="0" smtClean="0">
                <a:hlinkClick r:id="rId5" tooltip="Peer-to-peer"/>
              </a:rPr>
              <a:t>Peer-to-peer</a:t>
            </a:r>
            <a:r>
              <a:rPr lang="en-US" dirty="0" smtClean="0"/>
              <a:t> — A distributed architecture without the need for central coordination. Participants are both suppliers and consumers of resources (in contrast to the traditional client–server model).</a:t>
            </a:r>
          </a:p>
          <a:p>
            <a:endParaRPr lang="en-US" dirty="0"/>
          </a:p>
        </p:txBody>
      </p:sp>
    </p:spTree>
    <p:extLst>
      <p:ext uri="{BB962C8B-B14F-4D97-AF65-F5344CB8AC3E}">
        <p14:creationId xmlns:p14="http://schemas.microsoft.com/office/powerpoint/2010/main" val="274175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a:t>
            </a:r>
            <a:endParaRPr lang="en-US" dirty="0"/>
          </a:p>
        </p:txBody>
      </p:sp>
      <p:sp>
        <p:nvSpPr>
          <p:cNvPr id="3" name="Content Placeholder 2"/>
          <p:cNvSpPr>
            <a:spLocks noGrp="1"/>
          </p:cNvSpPr>
          <p:nvPr>
            <p:ph idx="1"/>
          </p:nvPr>
        </p:nvSpPr>
        <p:spPr>
          <a:xfrm>
            <a:off x="457200" y="1219200"/>
            <a:ext cx="8534400" cy="4953000"/>
          </a:xfrm>
        </p:spPr>
        <p:txBody>
          <a:bodyPr>
            <a:normAutofit fontScale="40000" lnSpcReduction="20000"/>
          </a:bodyPr>
          <a:lstStyle/>
          <a:p>
            <a:r>
              <a:rPr lang="en-US" b="1" dirty="0" smtClean="0"/>
              <a:t>Agility</a:t>
            </a:r>
            <a:r>
              <a:rPr lang="en-US" dirty="0" smtClean="0"/>
              <a:t> improves with users' ability to re-provision technological infrastructure resources.</a:t>
            </a:r>
          </a:p>
          <a:p>
            <a:r>
              <a:rPr lang="en-US" b="1" dirty="0" smtClean="0"/>
              <a:t>Application programming interface</a:t>
            </a:r>
            <a:r>
              <a:rPr lang="en-US" dirty="0" smtClean="0"/>
              <a:t> (API) accessibility to software that enables machines to interact with cloud software in the same way that a traditional user interface </a:t>
            </a:r>
          </a:p>
          <a:p>
            <a:r>
              <a:rPr lang="en-US" b="1" dirty="0" smtClean="0"/>
              <a:t>Cost</a:t>
            </a:r>
            <a:r>
              <a:rPr lang="en-US" dirty="0" smtClean="0"/>
              <a:t> reductions claimed by cloud providers. A public-cloud delivery model converts capital expenditure to operational expenditure.</a:t>
            </a:r>
            <a:endParaRPr lang="en-US" baseline="30000" dirty="0"/>
          </a:p>
          <a:p>
            <a:r>
              <a:rPr lang="en-US" b="1" dirty="0" smtClean="0"/>
              <a:t>Device and location independence</a:t>
            </a:r>
            <a:r>
              <a:rPr lang="en-US" dirty="0" smtClean="0"/>
              <a:t> enable users to access systems using a web browser regardless of their location or what device they use (e.g., PC, mobile phone). As infrastructure is off-site (typically provided by a third-party) and accessed via the Internet, users can connect from anywhere.</a:t>
            </a:r>
          </a:p>
          <a:p>
            <a:r>
              <a:rPr lang="en-US" b="1" dirty="0" smtClean="0"/>
              <a:t>Maintenance</a:t>
            </a:r>
            <a:r>
              <a:rPr lang="en-US" dirty="0" smtClean="0"/>
              <a:t> of cloud computing applications is easier, because they do not need to be installed on each user's computer and can be accessed from different places.</a:t>
            </a:r>
          </a:p>
          <a:p>
            <a:r>
              <a:rPr lang="en-US" b="1" dirty="0" smtClean="0"/>
              <a:t>Multitenancy</a:t>
            </a:r>
            <a:r>
              <a:rPr lang="en-US" dirty="0" smtClean="0"/>
              <a:t> enables sharing of resources and costs across a large pool of users thus allowing for: </a:t>
            </a:r>
          </a:p>
          <a:p>
            <a:pPr lvl="1"/>
            <a:r>
              <a:rPr lang="en-US" b="1" dirty="0" smtClean="0"/>
              <a:t>centralization</a:t>
            </a:r>
            <a:r>
              <a:rPr lang="en-US" dirty="0" smtClean="0"/>
              <a:t> of infrastructure in locations with lower costs (such as real estate, electricity, etc.)</a:t>
            </a:r>
          </a:p>
          <a:p>
            <a:pPr lvl="1"/>
            <a:r>
              <a:rPr lang="en-US" b="1" dirty="0" smtClean="0"/>
              <a:t>peak-load capacity</a:t>
            </a:r>
            <a:r>
              <a:rPr lang="en-US" dirty="0" smtClean="0"/>
              <a:t> increases (users need not engineer for highest possible load-levels)</a:t>
            </a:r>
          </a:p>
          <a:p>
            <a:pPr lvl="1"/>
            <a:r>
              <a:rPr lang="en-US" b="1" dirty="0" err="1" smtClean="0"/>
              <a:t>utilisation</a:t>
            </a:r>
            <a:r>
              <a:rPr lang="en-US" b="1" dirty="0" smtClean="0"/>
              <a:t> and efficiency</a:t>
            </a:r>
            <a:r>
              <a:rPr lang="en-US" dirty="0" smtClean="0"/>
              <a:t> improvements for systems that are often only 10–20% utilized.</a:t>
            </a:r>
          </a:p>
          <a:p>
            <a:r>
              <a:rPr lang="en-US" b="1" dirty="0" smtClean="0"/>
              <a:t>Performance</a:t>
            </a:r>
            <a:r>
              <a:rPr lang="en-US" dirty="0" smtClean="0"/>
              <a:t> is monitored, and consistent and loosely coupled architectures are constructed using web services as the system interface.</a:t>
            </a:r>
          </a:p>
          <a:p>
            <a:r>
              <a:rPr lang="en-US" b="1" dirty="0" smtClean="0"/>
              <a:t>Productivity</a:t>
            </a:r>
            <a:r>
              <a:rPr lang="en-US" dirty="0" smtClean="0"/>
              <a:t> may be increased when multiple users can work on the same data simultaneously, rather than waiting for it to be saved and emailed. Time may be saved as information does not need to be re-entered when fields are matched, nor do users need to install application software upgrades to their computer.</a:t>
            </a:r>
          </a:p>
          <a:p>
            <a:r>
              <a:rPr lang="en-US" b="1" dirty="0" smtClean="0"/>
              <a:t>Reliability</a:t>
            </a:r>
            <a:r>
              <a:rPr lang="en-US" dirty="0" smtClean="0"/>
              <a:t> improves with the use of multiple redundant sites, which makes well-designed cloud computing suitable for business continuity and disaster recovery.</a:t>
            </a:r>
          </a:p>
          <a:p>
            <a:r>
              <a:rPr lang="en-US" b="1" dirty="0" smtClean="0"/>
              <a:t>Scalability and elasticity</a:t>
            </a:r>
            <a:r>
              <a:rPr lang="en-US" dirty="0" smtClean="0"/>
              <a:t> via dynamic ("on-demand") provisioning of resources on a fine-grained, self-service basis in near real-time</a:t>
            </a:r>
            <a:r>
              <a:rPr lang="en-US" baseline="30000" dirty="0" smtClean="0"/>
              <a:t>[</a:t>
            </a:r>
            <a:r>
              <a:rPr lang="en-US" dirty="0" smtClean="0"/>
              <a:t>(Note, the VM startup time varies by VM type, location, OS and cloud providers), without users having to engineer for peak loads.</a:t>
            </a:r>
          </a:p>
          <a:p>
            <a:r>
              <a:rPr lang="en-US" b="1" dirty="0" smtClean="0"/>
              <a:t>Security</a:t>
            </a:r>
            <a:r>
              <a:rPr lang="en-US" dirty="0" smtClean="0"/>
              <a:t> </a:t>
            </a:r>
            <a:endParaRPr lang="en-US" dirty="0"/>
          </a:p>
        </p:txBody>
      </p:sp>
    </p:spTree>
    <p:extLst>
      <p:ext uri="{BB962C8B-B14F-4D97-AF65-F5344CB8AC3E}">
        <p14:creationId xmlns:p14="http://schemas.microsoft.com/office/powerpoint/2010/main" val="57621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pic>
        <p:nvPicPr>
          <p:cNvPr id="1026" name="Picture 2" descr="Cloud computing layers.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86" y="1219200"/>
            <a:ext cx="5486400" cy="507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94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224712" cy="523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45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3190</Words>
  <Application>Microsoft Office PowerPoint</Application>
  <PresentationFormat>On-screen Show (4:3)</PresentationFormat>
  <Paragraphs>129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Cloud Computing</vt:lpstr>
      <vt:lpstr>Definition</vt:lpstr>
      <vt:lpstr>PowerPoint Presentation</vt:lpstr>
      <vt:lpstr>Sharing</vt:lpstr>
      <vt:lpstr>History</vt:lpstr>
      <vt:lpstr>Similar Developments</vt:lpstr>
      <vt:lpstr>Characteristics</vt:lpstr>
      <vt:lpstr>Service Models</vt:lpstr>
      <vt:lpstr>Service Models</vt:lpstr>
      <vt:lpstr>Infrastructure as a service (IaaS)</vt:lpstr>
      <vt:lpstr>Platform as a service (PaaS)</vt:lpstr>
      <vt:lpstr>Software as a service (SaaS)</vt:lpstr>
      <vt:lpstr>SaaS Contd.</vt:lpstr>
      <vt:lpstr>Unified Communications as a Service</vt:lpstr>
      <vt:lpstr>Cloud Clients</vt:lpstr>
      <vt:lpstr>Deployment Models</vt:lpstr>
      <vt:lpstr>Private Clouds</vt:lpstr>
      <vt:lpstr>Public Cloud</vt:lpstr>
      <vt:lpstr>Hybrid Cloud</vt:lpstr>
      <vt:lpstr>Others</vt:lpstr>
      <vt:lpstr>Pros</vt:lpstr>
      <vt:lpstr>Corns</vt:lpstr>
      <vt:lpstr>Benefits of Cloud Computing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LENOVO</dc:creator>
  <cp:lastModifiedBy>Muheet Ahmed Butt</cp:lastModifiedBy>
  <cp:revision>18</cp:revision>
  <dcterms:created xsi:type="dcterms:W3CDTF">2014-12-31T05:57:11Z</dcterms:created>
  <dcterms:modified xsi:type="dcterms:W3CDTF">2016-11-15T11:31:32Z</dcterms:modified>
</cp:coreProperties>
</file>