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72" r:id="rId4"/>
    <p:sldId id="265" r:id="rId5"/>
    <p:sldId id="273" r:id="rId6"/>
    <p:sldId id="258" r:id="rId7"/>
    <p:sldId id="277" r:id="rId8"/>
    <p:sldId id="267" r:id="rId9"/>
    <p:sldId id="278" r:id="rId10"/>
    <p:sldId id="26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D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>
      <p:cViewPr varScale="1">
        <p:scale>
          <a:sx n="86" d="100"/>
          <a:sy n="86" d="100"/>
        </p:scale>
        <p:origin x="72" y="19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1/19/2014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/>
              <a:pPr/>
              <a:t>1/19/2014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7812" y="158262"/>
            <a:ext cx="8458200" cy="3200400"/>
          </a:xfrm>
        </p:spPr>
        <p:txBody>
          <a:bodyPr/>
          <a:lstStyle/>
          <a:p>
            <a:r>
              <a:rPr lang="en-US" dirty="0"/>
              <a:t>Computer architecture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5181599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Final project presentation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Ramin</a:t>
            </a:r>
            <a:r>
              <a:rPr lang="en-US" dirty="0" smtClean="0"/>
              <a:t> </a:t>
            </a:r>
            <a:r>
              <a:rPr lang="en-US" dirty="0" err="1" smtClean="0"/>
              <a:t>Fahimi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Vahid</a:t>
            </a:r>
            <a:r>
              <a:rPr lang="en-US" dirty="0" smtClean="0"/>
              <a:t> </a:t>
            </a:r>
            <a:r>
              <a:rPr lang="en-US" dirty="0" err="1" smtClean="0"/>
              <a:t>Kharazi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Design &amp; implement</a:t>
            </a:r>
          </a:p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4-Bit ALU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First step : Research!</a:t>
            </a:r>
            <a:endParaRPr lang="en-US" sz="5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3751218"/>
            <a:ext cx="5791200" cy="2878015"/>
          </a:xfrm>
        </p:spPr>
      </p:pic>
      <p:sp>
        <p:nvSpPr>
          <p:cNvPr id="8" name="TextBox 7"/>
          <p:cNvSpPr txBox="1"/>
          <p:nvPr/>
        </p:nvSpPr>
        <p:spPr>
          <a:xfrm>
            <a:off x="836612" y="2438400"/>
            <a:ext cx="9753600" cy="183742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 smtClean="0"/>
              <a:t>Digging universities website</a:t>
            </a:r>
            <a:endParaRPr lang="en-US" sz="5400" dirty="0"/>
          </a:p>
          <a:p>
            <a:pPr>
              <a:lnSpc>
                <a:spcPct val="90000"/>
              </a:lnSpc>
            </a:pPr>
            <a:endParaRPr lang="en-US" sz="7200" dirty="0"/>
          </a:p>
        </p:txBody>
      </p:sp>
      <p:sp>
        <p:nvSpPr>
          <p:cNvPr id="9" name="Chevron 8"/>
          <p:cNvSpPr/>
          <p:nvPr/>
        </p:nvSpPr>
        <p:spPr>
          <a:xfrm>
            <a:off x="1303350" y="4771126"/>
            <a:ext cx="2057400" cy="838200"/>
          </a:xfrm>
          <a:prstGeom prst="chevr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VHDL(VHSIC </a:t>
            </a:r>
            <a:r>
              <a:rPr lang="en-US" sz="3200" dirty="0"/>
              <a:t>Hardware </a:t>
            </a:r>
            <a:r>
              <a:rPr lang="en-US" sz="3200" dirty="0" smtClean="0"/>
              <a:t>Description Language)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3813" y="1828799"/>
            <a:ext cx="9601199" cy="422616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Features :</a:t>
            </a:r>
            <a:endParaRPr lang="en-US" dirty="0" smtClean="0"/>
          </a:p>
          <a:p>
            <a:pPr marL="1102042" lvl="4" indent="0">
              <a:buNone/>
            </a:pPr>
            <a:endParaRPr lang="en-US" dirty="0"/>
          </a:p>
          <a:p>
            <a:pPr marL="1387792" lvl="4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Ease of use</a:t>
            </a:r>
          </a:p>
          <a:p>
            <a:pPr marL="1387792" lvl="4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Dependent ( Verilog ?)</a:t>
            </a:r>
          </a:p>
          <a:p>
            <a:pPr marL="1387792" lvl="4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0000"/>
                </a:solidFill>
              </a:rPr>
              <a:t>Behavior-based design 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1387792" lvl="4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Concurrent</a:t>
            </a:r>
            <a:r>
              <a:rPr lang="en-US" sz="3600" dirty="0"/>
              <a:t>, </a:t>
            </a:r>
            <a:r>
              <a:rPr lang="en-US" sz="3600" dirty="0" smtClean="0"/>
              <a:t>reactive -&gt;dataflow model</a:t>
            </a:r>
          </a:p>
          <a:p>
            <a:pPr marL="1387792" lvl="4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File operation</a:t>
            </a:r>
          </a:p>
          <a:p>
            <a:pPr marL="1387792" lvl="4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…</a:t>
            </a:r>
          </a:p>
          <a:p>
            <a:pPr marL="1102042" lvl="4" indent="0">
              <a:buNone/>
            </a:pPr>
            <a:endParaRPr lang="en-US" sz="3600" dirty="0" smtClean="0"/>
          </a:p>
          <a:p>
            <a:pPr marL="1102042" lvl="4" indent="0">
              <a:buNone/>
            </a:pPr>
            <a:endParaRPr lang="en-US" sz="3600" dirty="0"/>
          </a:p>
          <a:p>
            <a:pPr marL="1102042" lvl="4" indent="0">
              <a:buNone/>
            </a:pPr>
            <a:endParaRPr lang="en-US" dirty="0" smtClean="0"/>
          </a:p>
          <a:p>
            <a:pPr marL="1102042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12" y="1143000"/>
            <a:ext cx="8458201" cy="457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762000"/>
            <a:ext cx="8458201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Caslon Pro Bold" panose="0205070206050A020403" pitchFamily="18" charset="0"/>
              </a:rPr>
              <a:t>IDE – simulator</a:t>
            </a:r>
          </a:p>
          <a:p>
            <a:endParaRPr lang="en-US" sz="3600" dirty="0">
              <a:latin typeface="Adobe Caslon Pro Bold" panose="0205070206050A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2412" y="1676400"/>
            <a:ext cx="8991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If you do not have lots of bandwidth and time to download :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	</a:t>
            </a:r>
            <a:r>
              <a:rPr lang="en-US" sz="3200" dirty="0" smtClean="0"/>
              <a:t>	Only use </a:t>
            </a:r>
            <a:r>
              <a:rPr lang="en-US" sz="3200" b="1" dirty="0" err="1" smtClean="0"/>
              <a:t>Design_vision</a:t>
            </a:r>
            <a:r>
              <a:rPr lang="en-US" sz="3200" b="1" dirty="0" smtClean="0"/>
              <a:t>!</a:t>
            </a:r>
          </a:p>
          <a:p>
            <a:pPr algn="ctr">
              <a:lnSpc>
                <a:spcPct val="90000"/>
              </a:lnSpc>
            </a:pPr>
            <a:r>
              <a:rPr lang="en-US" sz="4000" dirty="0" smtClean="0"/>
              <a:t>}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2412" y="4095524"/>
            <a:ext cx="84582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Else :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	</a:t>
            </a:r>
            <a:r>
              <a:rPr lang="en-US" sz="3200" dirty="0" smtClean="0"/>
              <a:t>	watch next slide;</a:t>
            </a:r>
          </a:p>
          <a:p>
            <a:pPr>
              <a:lnSpc>
                <a:spcPct val="90000"/>
              </a:lnSpc>
            </a:pPr>
            <a:r>
              <a:rPr lang="en-US" sz="3200" dirty="0" smtClean="0"/>
              <a:t>		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457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762000"/>
            <a:ext cx="8458201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dobe Caslon Pro Bold" panose="0205070206050A020403" pitchFamily="18" charset="0"/>
              </a:rPr>
              <a:t>IDE – simulator</a:t>
            </a:r>
          </a:p>
          <a:p>
            <a:endParaRPr lang="en-US" sz="3600" dirty="0">
              <a:latin typeface="Adobe Caslon Pro Bold" panose="0205070206050A0204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23232"/>
              </p:ext>
            </p:extLst>
          </p:nvPr>
        </p:nvGraphicFramePr>
        <p:xfrm>
          <a:off x="1626130" y="1946031"/>
          <a:ext cx="8125884" cy="403349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2942"/>
                <a:gridCol w="4062942"/>
              </a:tblGrid>
              <a:tr h="124850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4400" dirty="0" err="1" smtClean="0"/>
                        <a:t>Xilinix</a:t>
                      </a:r>
                      <a:r>
                        <a:rPr lang="en-US" sz="4400" baseline="0" dirty="0" smtClean="0"/>
                        <a:t> </a:t>
                      </a:r>
                      <a:r>
                        <a:rPr lang="en-US" sz="4400" dirty="0" smtClean="0"/>
                        <a:t>ISE</a:t>
                      </a:r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slow!</a:t>
                      </a:r>
                    </a:p>
                    <a:p>
                      <a:pPr algn="ctr"/>
                      <a:r>
                        <a:rPr lang="en-US" baseline="0" dirty="0" smtClean="0"/>
                        <a:t>Lots of storage(25 Gb)</a:t>
                      </a:r>
                    </a:p>
                    <a:p>
                      <a:pPr algn="ctr"/>
                      <a:r>
                        <a:rPr lang="en-US" baseline="0" dirty="0" smtClean="0"/>
                        <a:t>Force close!!</a:t>
                      </a:r>
                    </a:p>
                  </a:txBody>
                  <a:tcPr/>
                </a:tc>
              </a:tr>
              <a:tr h="132195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4800" dirty="0" smtClean="0"/>
                        <a:t>Altera</a:t>
                      </a:r>
                      <a:r>
                        <a:rPr lang="en-US" sz="4800" baseline="0" dirty="0" smtClean="0"/>
                        <a:t> II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FPAG</a:t>
                      </a:r>
                      <a:r>
                        <a:rPr lang="en-US" sz="2000" b="1" baseline="0" dirty="0" smtClean="0"/>
                        <a:t> Based</a:t>
                      </a:r>
                    </a:p>
                    <a:p>
                      <a:pPr algn="ctr"/>
                      <a:r>
                        <a:rPr lang="en-US" sz="2000" b="1" baseline="0" dirty="0" smtClean="0"/>
                        <a:t>Not useful for simple </a:t>
                      </a:r>
                      <a:r>
                        <a:rPr lang="en-US" sz="2000" b="1" baseline="0" dirty="0" err="1" smtClean="0"/>
                        <a:t>syntesis</a:t>
                      </a:r>
                      <a:endParaRPr lang="en-US" sz="2000" b="1" dirty="0"/>
                    </a:p>
                  </a:txBody>
                  <a:tcPr/>
                </a:tc>
              </a:tr>
              <a:tr h="11750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algn="ctr"/>
                      <a:r>
                        <a:rPr lang="en-US" sz="4000" dirty="0" smtClean="0"/>
                        <a:t>Design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dirty="0" smtClean="0"/>
                        <a:t>Vision</a:t>
                      </a:r>
                      <a:endParaRPr lang="en-US" sz="4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Soft</a:t>
                      </a:r>
                      <a:r>
                        <a:rPr lang="en-US" b="1" baseline="0" dirty="0" smtClean="0"/>
                        <a:t> and Easy</a:t>
                      </a:r>
                    </a:p>
                    <a:p>
                      <a:pPr algn="ctr"/>
                      <a:r>
                        <a:rPr lang="en-US" b="1" baseline="0" dirty="0" smtClean="0"/>
                        <a:t>Having better options for</a:t>
                      </a:r>
                    </a:p>
                    <a:p>
                      <a:pPr algn="ctr"/>
                      <a:r>
                        <a:rPr lang="en-US" b="1" baseline="0" dirty="0" smtClean="0"/>
                        <a:t>Power and time</a:t>
                      </a:r>
                    </a:p>
                    <a:p>
                      <a:pPr algn="ctr"/>
                      <a:r>
                        <a:rPr lang="en-US" b="1" baseline="0" dirty="0" smtClean="0"/>
                        <a:t>optimization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8990012" y="2514600"/>
            <a:ext cx="457200" cy="4572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Multiply 6"/>
          <p:cNvSpPr/>
          <p:nvPr/>
        </p:nvSpPr>
        <p:spPr>
          <a:xfrm>
            <a:off x="9066211" y="3962400"/>
            <a:ext cx="381001" cy="381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090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</a:t>
            </a:r>
            <a:r>
              <a:rPr lang="fa-IR" dirty="0" smtClean="0"/>
              <a:t> </a:t>
            </a:r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2412" y="2286000"/>
            <a:ext cx="868679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FF0000"/>
                </a:solidFill>
              </a:rPr>
              <a:t>Goal : 22 nm </a:t>
            </a: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0000"/>
                </a:solidFill>
              </a:rPr>
              <a:t>	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0000"/>
                </a:solidFill>
              </a:rPr>
              <a:t>	</a:t>
            </a:r>
            <a:r>
              <a:rPr lang="en-US" sz="3600" dirty="0" smtClean="0"/>
              <a:t>---</a:t>
            </a:r>
            <a:r>
              <a:rPr lang="en-US" sz="3600" dirty="0" smtClean="0">
                <a:sym typeface="Wingdings" panose="05000000000000000000" pitchFamily="2" charset="2"/>
              </a:rPr>
              <a:t> it is not available for free !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2412" y="4953000"/>
            <a:ext cx="4648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600" dirty="0" smtClean="0">
                <a:sym typeface="Wingdings" panose="05000000000000000000" pitchFamily="2" charset="2"/>
              </a:rPr>
              <a:t>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703" y="363187"/>
            <a:ext cx="9601200" cy="1143000"/>
          </a:xfrm>
        </p:spPr>
        <p:txBody>
          <a:bodyPr/>
          <a:lstStyle/>
          <a:p>
            <a:r>
              <a:rPr lang="en-US" dirty="0" smtClean="0"/>
              <a:t>Synthesis</a:t>
            </a:r>
            <a:r>
              <a:rPr lang="fa-IR" dirty="0" smtClean="0"/>
              <a:t> </a:t>
            </a:r>
            <a:r>
              <a:rPr lang="en-US" dirty="0" smtClean="0"/>
              <a:t>tech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49703" y="2496787"/>
            <a:ext cx="960120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Challenge : 40 nm  - .15 </a:t>
            </a:r>
            <a:r>
              <a:rPr lang="en-US" sz="3200" dirty="0">
                <a:solidFill>
                  <a:srgbClr val="00B050"/>
                </a:solidFill>
              </a:rPr>
              <a:t>u</a:t>
            </a:r>
            <a:r>
              <a:rPr lang="en-US" sz="3200" dirty="0" smtClean="0">
                <a:solidFill>
                  <a:srgbClr val="00B050"/>
                </a:solidFill>
              </a:rPr>
              <a:t>m   </a:t>
            </a:r>
          </a:p>
          <a:p>
            <a:pPr>
              <a:lnSpc>
                <a:spcPct val="90000"/>
              </a:lnSpc>
            </a:pPr>
            <a:endParaRPr lang="en-US" sz="3200" dirty="0" smtClean="0"/>
          </a:p>
          <a:p>
            <a:pPr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 smtClean="0"/>
              <a:t> ----</a:t>
            </a:r>
            <a:r>
              <a:rPr lang="en-US" sz="3200" dirty="0" smtClean="0">
                <a:sym typeface="Wingdings" panose="05000000000000000000" pitchFamily="2" charset="2"/>
              </a:rPr>
              <a:t> available for non-commercial purpose</a:t>
            </a:r>
          </a:p>
          <a:p>
            <a:pPr>
              <a:lnSpc>
                <a:spcPct val="90000"/>
              </a:lnSpc>
            </a:pPr>
            <a:endParaRPr lang="en-US" sz="3200" dirty="0">
              <a:sym typeface="Wingdings" panose="05000000000000000000" pitchFamily="2" charset="2"/>
            </a:endParaRPr>
          </a:p>
          <a:p>
            <a:pPr algn="ctr">
              <a:lnSpc>
                <a:spcPct val="90000"/>
              </a:lnSpc>
            </a:pPr>
            <a:r>
              <a:rPr lang="en-US" sz="3200" dirty="0" smtClean="0">
                <a:sym typeface="Wingdings" panose="05000000000000000000" pitchFamily="2" charset="2"/>
              </a:rPr>
              <a:t>problem?!!</a:t>
            </a:r>
          </a:p>
          <a:p>
            <a:pPr algn="ctr">
              <a:lnSpc>
                <a:spcPct val="90000"/>
              </a:lnSpc>
            </a:pPr>
            <a:endParaRPr lang="en-US" sz="3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152" y="1334650"/>
            <a:ext cx="2306666" cy="2094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42652" y="5691508"/>
            <a:ext cx="6400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smtClean="0"/>
              <a:t>Project Deadline!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134</Words>
  <Application>Microsoft Office PowerPoint</Application>
  <PresentationFormat>Custom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Adobe Caslon Pro Bold</vt:lpstr>
      <vt:lpstr>Arial</vt:lpstr>
      <vt:lpstr>Euphemia</vt:lpstr>
      <vt:lpstr>Wingdings</vt:lpstr>
      <vt:lpstr>Serenity 16x9</vt:lpstr>
      <vt:lpstr>Computer architecture </vt:lpstr>
      <vt:lpstr>Title:</vt:lpstr>
      <vt:lpstr>First step : Research!</vt:lpstr>
      <vt:lpstr>VHDL(VHSIC Hardware Description Language)</vt:lpstr>
      <vt:lpstr>      </vt:lpstr>
      <vt:lpstr>      </vt:lpstr>
      <vt:lpstr>Synthesis tech</vt:lpstr>
      <vt:lpstr>Synthesis tech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2014-01-18T20:17:22Z</dcterms:created>
  <dcterms:modified xsi:type="dcterms:W3CDTF">2014-01-18T23:23:32Z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