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64" r:id="rId6"/>
    <p:sldId id="263" r:id="rId7"/>
    <p:sldId id="260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7" autoAdjust="0"/>
    <p:restoredTop sz="93792" autoAdjust="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outlineViewPr>
    <p:cViewPr>
      <p:scale>
        <a:sx n="33" d="100"/>
        <a:sy n="33" d="100"/>
      </p:scale>
      <p:origin x="0" y="-62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812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14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863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5384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409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3816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8480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6158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28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125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80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18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24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64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17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03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077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B9F53D1-A45D-42A0-860E-F6E788FC6D32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679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Создание биржи цифровых активов под ключ, поставщик ликвидности, решения  для Форекс | Soft-FX"/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737507" y="236538"/>
            <a:ext cx="9482817" cy="159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ru-RU" sz="3000" b="1" dirty="0"/>
              <a:t>ИССЛЕДОВАНИЕ КОНКУРЕНТОВ И РАЗРАБОТКА СТРАТЕГИИ ПОЗИЦИОНИРОВАНИЯ КОМПАНИИ </a:t>
            </a:r>
            <a:r>
              <a:rPr lang="en-US" sz="3600" b="1" dirty="0">
                <a:solidFill>
                  <a:srgbClr val="92D050"/>
                </a:solidFill>
                <a:latin typeface="Arial Black" panose="020B0A04020102020204" pitchFamily="34" charset="0"/>
              </a:rPr>
              <a:t>SOFT-FX</a:t>
            </a:r>
            <a:endParaRPr lang="ru-RU" sz="3600" b="1" dirty="0">
              <a:solidFill>
                <a:srgbClr val="92D05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AutoShape 4" descr="Создание биржи цифровых активов под ключ, поставщик ликвидности, решения  для Форекс | Soft-F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CDFB62-60D3-457C-82B7-691E6E932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9748" y="1687295"/>
            <a:ext cx="8562930" cy="529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082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1388" y="547277"/>
            <a:ext cx="9404723" cy="631604"/>
          </a:xfrm>
        </p:spPr>
        <p:txBody>
          <a:bodyPr/>
          <a:lstStyle/>
          <a:p>
            <a:r>
              <a:rPr lang="en-US" b="1" dirty="0">
                <a:latin typeface="Arial Black" panose="020B0A04020102020204" pitchFamily="34" charset="0"/>
              </a:rPr>
              <a:t>SOFT-FX</a:t>
            </a:r>
            <a:r>
              <a:rPr lang="en-US" b="1" dirty="0"/>
              <a:t> 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1388" y="2128402"/>
            <a:ext cx="5439387" cy="32341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1" dirty="0"/>
              <a:t>Представляет решения для торговли </a:t>
            </a:r>
            <a:r>
              <a:rPr lang="en-US" sz="1800" b="1" dirty="0"/>
              <a:t>Forex</a:t>
            </a:r>
            <a:r>
              <a:rPr lang="ru-RU" sz="1800" b="1" dirty="0"/>
              <a:t> и цифровыми активами</a:t>
            </a:r>
          </a:p>
          <a:p>
            <a:pPr marL="0" indent="0">
              <a:buNone/>
            </a:pPr>
            <a:endParaRPr lang="ru-RU" sz="1800" b="1" dirty="0"/>
          </a:p>
          <a:p>
            <a:pPr marL="0" indent="0">
              <a:buNone/>
            </a:pPr>
            <a:r>
              <a:rPr lang="ru-RU" sz="1800" dirty="0"/>
              <a:t>Soft-FX не единственная компания на рынке предлагающая такие решения и услуги. </a:t>
            </a:r>
          </a:p>
          <a:p>
            <a:pPr marL="0" indent="0">
              <a:buNone/>
            </a:pPr>
            <a:r>
              <a:rPr lang="ru-RU" sz="1800" dirty="0"/>
              <a:t>Мир </a:t>
            </a:r>
            <a:r>
              <a:rPr lang="en-US" sz="1800" dirty="0"/>
              <a:t>IT </a:t>
            </a:r>
            <a:r>
              <a:rPr lang="ru-RU" sz="1800" dirty="0"/>
              <a:t>технологий сильно развивается, что-то меняется, что-то остается прежним. Приходят новые игроки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BBF4174-9E9F-4E42-8EF0-4A1FD3929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50" y="1495425"/>
            <a:ext cx="6096000" cy="513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181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6DD6D96-0E43-47CB-9E68-29A1349A5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388" y="471077"/>
            <a:ext cx="4647237" cy="631604"/>
          </a:xfrm>
        </p:spPr>
        <p:txBody>
          <a:bodyPr/>
          <a:lstStyle/>
          <a:p>
            <a:r>
              <a:rPr lang="ru-RU" b="1" dirty="0">
                <a:solidFill>
                  <a:schemeClr val="accent1"/>
                </a:solidFill>
                <a:latin typeface="Arial Black" panose="020B0A04020102020204" pitchFamily="34" charset="0"/>
              </a:rPr>
              <a:t>КОНКУРЕНТЫ</a:t>
            </a:r>
            <a:endParaRPr lang="ru-RU" b="1" dirty="0">
              <a:solidFill>
                <a:schemeClr val="accent1"/>
              </a:solidFill>
            </a:endParaRPr>
          </a:p>
        </p:txBody>
      </p:sp>
      <p:pic>
        <p:nvPicPr>
          <p:cNvPr id="3076" name="Picture 4" descr="Иcсофт Солюшенз -">
            <a:extLst>
              <a:ext uri="{FF2B5EF4-FFF2-40B4-BE49-F238E27FC236}">
                <a16:creationId xmlns:a16="http://schemas.microsoft.com/office/drawing/2014/main" id="{8BA841B5-DA05-49B3-AD60-1F2385375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781" y="3595352"/>
            <a:ext cx="2316503" cy="114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EPAM Systems logo in transparent PNG and vectorized SVG formats">
            <a:extLst>
              <a:ext uri="{FF2B5EF4-FFF2-40B4-BE49-F238E27FC236}">
                <a16:creationId xmlns:a16="http://schemas.microsoft.com/office/drawing/2014/main" id="{67988ADD-9310-4658-84F5-EFA346694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192" y="3953073"/>
            <a:ext cx="1931652" cy="71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Изи Штандарт | Выполненные проекты | Itransition: ISO/IEC 27001:2013,  ISO/IEC 9001:2015.">
            <a:extLst>
              <a:ext uri="{FF2B5EF4-FFF2-40B4-BE49-F238E27FC236}">
                <a16:creationId xmlns:a16="http://schemas.microsoft.com/office/drawing/2014/main" id="{D72A603B-8F00-4E9A-8301-835942A9C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007" y="4937785"/>
            <a:ext cx="3950837" cy="566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E9878E-1C86-450D-ABE1-289EDD6221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5706" y="4820941"/>
            <a:ext cx="1423988" cy="927626"/>
          </a:xfrm>
          <a:prstGeom prst="rect">
            <a:avLst/>
          </a:prstGeom>
        </p:spPr>
      </p:pic>
      <p:pic>
        <p:nvPicPr>
          <p:cNvPr id="3086" name="Picture 14" descr="Наши арендаторы в списке лучших! IDC Group">
            <a:extLst>
              <a:ext uri="{FF2B5EF4-FFF2-40B4-BE49-F238E27FC236}">
                <a16:creationId xmlns:a16="http://schemas.microsoft.com/office/drawing/2014/main" id="{BD3D66E4-A53D-4C8B-8147-38134EA78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330" y="5596533"/>
            <a:ext cx="2857514" cy="114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B314B0A-3DBB-4A5A-8E21-23567A358096}"/>
              </a:ext>
            </a:extLst>
          </p:cNvPr>
          <p:cNvSpPr txBox="1"/>
          <p:nvPr/>
        </p:nvSpPr>
        <p:spPr>
          <a:xfrm>
            <a:off x="762085" y="2072796"/>
            <a:ext cx="724148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000" dirty="0"/>
              <a:t>На рынке существует множество разных компаний специализирующихся на разработке ПО для бизнеса. 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Мы рассмотрим основные из них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ISsoft</a:t>
            </a:r>
            <a:r>
              <a:rPr lang="en-US" sz="2000" dirty="0"/>
              <a:t> Solutions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Epam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IBA Group</a:t>
            </a:r>
            <a:endParaRPr lang="ru-RU" sz="2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B18FF2-BB8B-476D-90C7-735DFC9DCC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0575" y="5992667"/>
            <a:ext cx="2990850" cy="6000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62804EA-0BCA-4C92-BBCB-75DF88C6EE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87660" y="2751775"/>
            <a:ext cx="1909184" cy="92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076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DA95DF0-3837-4EBE-81D4-0F2390EFD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960" y="438943"/>
            <a:ext cx="8428662" cy="631604"/>
          </a:xfrm>
        </p:spPr>
        <p:txBody>
          <a:bodyPr/>
          <a:lstStyle/>
          <a:p>
            <a:r>
              <a:rPr lang="en-US" b="1" dirty="0">
                <a:latin typeface="Arial Black" panose="020B0A04020102020204" pitchFamily="34" charset="0"/>
              </a:rPr>
              <a:t>C</a:t>
            </a:r>
            <a:r>
              <a:rPr lang="ru-RU" b="1" dirty="0">
                <a:latin typeface="Arial Black" panose="020B0A04020102020204" pitchFamily="34" charset="0"/>
              </a:rPr>
              <a:t>равнительная таблица</a:t>
            </a:r>
            <a:endParaRPr lang="ru-RU" b="1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8E292DE9-5C85-4446-A790-6E05D4E62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290349"/>
              </p:ext>
            </p:extLst>
          </p:nvPr>
        </p:nvGraphicFramePr>
        <p:xfrm>
          <a:off x="568960" y="1414694"/>
          <a:ext cx="10566400" cy="4886758"/>
        </p:xfrm>
        <a:graphic>
          <a:graphicData uri="http://schemas.openxmlformats.org/drawingml/2006/table">
            <a:tbl>
              <a:tblPr firstRow="1" bandRow="1">
                <a:effectLst>
                  <a:reflection stA="45000" endPos="0" dist="50800" dir="5400000" sy="-100000" algn="bl" rotWithShape="0"/>
                </a:effectLst>
                <a:tableStyleId>{5C22544A-7EE6-4342-B048-85BDC9FD1C3A}</a:tableStyleId>
              </a:tblPr>
              <a:tblGrid>
                <a:gridCol w="2113280">
                  <a:extLst>
                    <a:ext uri="{9D8B030D-6E8A-4147-A177-3AD203B41FA5}">
                      <a16:colId xmlns:a16="http://schemas.microsoft.com/office/drawing/2014/main" val="3448355093"/>
                    </a:ext>
                  </a:extLst>
                </a:gridCol>
                <a:gridCol w="2113280">
                  <a:extLst>
                    <a:ext uri="{9D8B030D-6E8A-4147-A177-3AD203B41FA5}">
                      <a16:colId xmlns:a16="http://schemas.microsoft.com/office/drawing/2014/main" val="1324572610"/>
                    </a:ext>
                  </a:extLst>
                </a:gridCol>
                <a:gridCol w="2113280">
                  <a:extLst>
                    <a:ext uri="{9D8B030D-6E8A-4147-A177-3AD203B41FA5}">
                      <a16:colId xmlns:a16="http://schemas.microsoft.com/office/drawing/2014/main" val="1807387539"/>
                    </a:ext>
                  </a:extLst>
                </a:gridCol>
                <a:gridCol w="2113280">
                  <a:extLst>
                    <a:ext uri="{9D8B030D-6E8A-4147-A177-3AD203B41FA5}">
                      <a16:colId xmlns:a16="http://schemas.microsoft.com/office/drawing/2014/main" val="294144707"/>
                    </a:ext>
                  </a:extLst>
                </a:gridCol>
                <a:gridCol w="2113280">
                  <a:extLst>
                    <a:ext uri="{9D8B030D-6E8A-4147-A177-3AD203B41FA5}">
                      <a16:colId xmlns:a16="http://schemas.microsoft.com/office/drawing/2014/main" val="4170700069"/>
                    </a:ext>
                  </a:extLst>
                </a:gridCol>
              </a:tblGrid>
              <a:tr h="492076">
                <a:tc>
                  <a:txBody>
                    <a:bodyPr/>
                    <a:lstStyle/>
                    <a:p>
                      <a:endParaRPr lang="ru-BY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IBA Group</a:t>
                      </a:r>
                    </a:p>
                  </a:txBody>
                  <a:tcPr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Epam</a:t>
                      </a:r>
                      <a:endParaRPr lang="ru-BY" sz="200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ISsoft</a:t>
                      </a:r>
                      <a:endParaRPr lang="ru-BY" sz="200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SOFT-FX</a:t>
                      </a:r>
                      <a:endParaRPr lang="ru-BY" sz="200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623922"/>
                  </a:ext>
                </a:extLst>
              </a:tr>
              <a:tr h="739358">
                <a:tc>
                  <a:txBody>
                    <a:bodyPr/>
                    <a:lstStyle/>
                    <a:p>
                      <a:r>
                        <a:rPr lang="ru-RU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Разработка ПО для бизнеса</a:t>
                      </a:r>
                      <a:endParaRPr lang="ru-BY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454683"/>
                  </a:ext>
                </a:extLst>
              </a:tr>
              <a:tr h="1019942">
                <a:tc>
                  <a:txBody>
                    <a:bodyPr/>
                    <a:lstStyle/>
                    <a:p>
                      <a:r>
                        <a:rPr lang="ru-RU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Офисы в Минске и других странах</a:t>
                      </a:r>
                      <a:endParaRPr lang="ru-BY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245005"/>
                  </a:ext>
                </a:extLst>
              </a:tr>
              <a:tr h="1019942">
                <a:tc>
                  <a:txBody>
                    <a:bodyPr/>
                    <a:lstStyle/>
                    <a:p>
                      <a:r>
                        <a:rPr lang="ru-RU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Криптовалютные и блокчейн решения</a:t>
                      </a:r>
                      <a:endParaRPr lang="ru-BY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680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Коммерческий опыт (лет)</a:t>
                      </a:r>
                      <a:endParaRPr lang="ru-BY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30</a:t>
                      </a:r>
                      <a:endParaRPr lang="en-US" sz="2000" b="1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/>
                      <a:endParaRPr lang="ru-BY" sz="2000" b="1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30</a:t>
                      </a:r>
                      <a:endParaRPr lang="ru-BY" sz="2000" b="1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/>
                      <a:endParaRPr lang="ru-BY" sz="2000" b="1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</a:t>
                      </a:r>
                      <a:endParaRPr lang="ru-BY" sz="2000" b="1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/>
                      <a:endParaRPr lang="ru-BY" sz="2000" b="1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18</a:t>
                      </a:r>
                      <a:endParaRPr lang="ru-BY" sz="2000" b="1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algn="ctr"/>
                      <a:endParaRPr lang="ru-BY" sz="2000" b="1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967776"/>
                  </a:ext>
                </a:extLst>
              </a:tr>
              <a:tr h="498913">
                <a:tc>
                  <a:txBody>
                    <a:bodyPr/>
                    <a:lstStyle/>
                    <a:p>
                      <a:r>
                        <a:rPr lang="ru-RU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Сотрудничество с иностранным компаниями</a:t>
                      </a:r>
                      <a:endParaRPr lang="ru-BY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115615"/>
                  </a:ext>
                </a:extLst>
              </a:tr>
            </a:tbl>
          </a:graphicData>
        </a:graphic>
      </p:graphicFrame>
      <p:pic>
        <p:nvPicPr>
          <p:cNvPr id="4108" name="Picture 12">
            <a:extLst>
              <a:ext uri="{FF2B5EF4-FFF2-40B4-BE49-F238E27FC236}">
                <a16:creationId xmlns:a16="http://schemas.microsoft.com/office/drawing/2014/main" id="{2B2DB996-9938-406B-ACF4-3A633D82E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266" y="2028871"/>
            <a:ext cx="509588" cy="47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2">
            <a:extLst>
              <a:ext uri="{FF2B5EF4-FFF2-40B4-BE49-F238E27FC236}">
                <a16:creationId xmlns:a16="http://schemas.microsoft.com/office/drawing/2014/main" id="{8C261A39-52D3-47D5-B7FE-A7BA00944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430" y="5510098"/>
            <a:ext cx="509588" cy="47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2">
            <a:extLst>
              <a:ext uri="{FF2B5EF4-FFF2-40B4-BE49-F238E27FC236}">
                <a16:creationId xmlns:a16="http://schemas.microsoft.com/office/drawing/2014/main" id="{3FD8D8A4-4AAE-466A-A26B-A97A1532A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510098"/>
            <a:ext cx="509588" cy="47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2">
            <a:extLst>
              <a:ext uri="{FF2B5EF4-FFF2-40B4-BE49-F238E27FC236}">
                <a16:creationId xmlns:a16="http://schemas.microsoft.com/office/drawing/2014/main" id="{A23C4D3D-48C3-4ABE-95C5-AE5C993DB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164" y="5515257"/>
            <a:ext cx="509588" cy="47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2">
            <a:extLst>
              <a:ext uri="{FF2B5EF4-FFF2-40B4-BE49-F238E27FC236}">
                <a16:creationId xmlns:a16="http://schemas.microsoft.com/office/drawing/2014/main" id="{75EC4DF7-DCFA-4294-AE5F-DFC6B1BCE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528" y="5492576"/>
            <a:ext cx="509588" cy="47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 descr="крест значок">
            <a:extLst>
              <a:ext uri="{FF2B5EF4-FFF2-40B4-BE49-F238E27FC236}">
                <a16:creationId xmlns:a16="http://schemas.microsoft.com/office/drawing/2014/main" id="{772294AC-C09B-4CA8-A63A-1B1C0E684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430" y="3915564"/>
            <a:ext cx="509588" cy="50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0" descr="крест значок">
            <a:extLst>
              <a:ext uri="{FF2B5EF4-FFF2-40B4-BE49-F238E27FC236}">
                <a16:creationId xmlns:a16="http://schemas.microsoft.com/office/drawing/2014/main" id="{F6C9A889-A292-4095-8713-5143F8A21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915564"/>
            <a:ext cx="509588" cy="50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2">
            <a:extLst>
              <a:ext uri="{FF2B5EF4-FFF2-40B4-BE49-F238E27FC236}">
                <a16:creationId xmlns:a16="http://schemas.microsoft.com/office/drawing/2014/main" id="{1DAC6F80-78B3-44DF-8398-250E2A8FE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897" y="3914422"/>
            <a:ext cx="509588" cy="47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0" descr="крест значок">
            <a:extLst>
              <a:ext uri="{FF2B5EF4-FFF2-40B4-BE49-F238E27FC236}">
                <a16:creationId xmlns:a16="http://schemas.microsoft.com/office/drawing/2014/main" id="{BBB6966D-216D-47E2-8F67-A98CA78F6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897" y="2873192"/>
            <a:ext cx="509588" cy="50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2">
            <a:extLst>
              <a:ext uri="{FF2B5EF4-FFF2-40B4-BE49-F238E27FC236}">
                <a16:creationId xmlns:a16="http://schemas.microsoft.com/office/drawing/2014/main" id="{96DF53AE-9AC6-4C2E-A0DD-57B738FC3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827" y="2919303"/>
            <a:ext cx="509588" cy="47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2">
            <a:extLst>
              <a:ext uri="{FF2B5EF4-FFF2-40B4-BE49-F238E27FC236}">
                <a16:creationId xmlns:a16="http://schemas.microsoft.com/office/drawing/2014/main" id="{8AF2811D-DAEB-40D0-9729-9BDD7A1E8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432" y="2916072"/>
            <a:ext cx="509588" cy="47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2">
            <a:extLst>
              <a:ext uri="{FF2B5EF4-FFF2-40B4-BE49-F238E27FC236}">
                <a16:creationId xmlns:a16="http://schemas.microsoft.com/office/drawing/2014/main" id="{5D2733B2-FC7C-4D7A-9409-580835868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827" y="2014607"/>
            <a:ext cx="509588" cy="47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2">
            <a:extLst>
              <a:ext uri="{FF2B5EF4-FFF2-40B4-BE49-F238E27FC236}">
                <a16:creationId xmlns:a16="http://schemas.microsoft.com/office/drawing/2014/main" id="{60B82467-9CA8-4C2B-B6EB-914712DE3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897" y="2028871"/>
            <a:ext cx="509588" cy="47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2">
            <a:extLst>
              <a:ext uri="{FF2B5EF4-FFF2-40B4-BE49-F238E27FC236}">
                <a16:creationId xmlns:a16="http://schemas.microsoft.com/office/drawing/2014/main" id="{AF2C1940-73C4-4353-92A4-7AA2595BE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7967" y="2044315"/>
            <a:ext cx="509588" cy="47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2">
            <a:extLst>
              <a:ext uri="{FF2B5EF4-FFF2-40B4-BE49-F238E27FC236}">
                <a16:creationId xmlns:a16="http://schemas.microsoft.com/office/drawing/2014/main" id="{F81F1333-F01B-4407-8805-63313389F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7292" y="2911969"/>
            <a:ext cx="509588" cy="47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2">
            <a:extLst>
              <a:ext uri="{FF2B5EF4-FFF2-40B4-BE49-F238E27FC236}">
                <a16:creationId xmlns:a16="http://schemas.microsoft.com/office/drawing/2014/main" id="{D60C32C5-5279-4797-BDFD-5FCA901C1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012" y="3935013"/>
            <a:ext cx="509588" cy="47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322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B278F-E3BC-417E-8F4F-F654DDB45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F505D-7A0B-4B79-9BFB-A64A7F405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02647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3884E07-4A87-4302-B366-5B86E60E9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387" y="471077"/>
            <a:ext cx="5502025" cy="631604"/>
          </a:xfrm>
        </p:spPr>
        <p:txBody>
          <a:bodyPr/>
          <a:lstStyle/>
          <a:p>
            <a:r>
              <a:rPr lang="ru-RU" b="1" dirty="0">
                <a:latin typeface="Arial Black" panose="020B0A04020102020204" pitchFamily="34" charset="0"/>
              </a:rPr>
              <a:t>Почему</a:t>
            </a:r>
            <a:r>
              <a:rPr lang="ru-RU" b="1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Arial Black" panose="020B0A04020102020204" pitchFamily="34" charset="0"/>
              </a:rPr>
              <a:t>SOFT-FX?</a:t>
            </a:r>
            <a:endParaRPr lang="ru-RU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1EA8-059E-4CC1-A5BF-B87554FB32E6}"/>
              </a:ext>
            </a:extLst>
          </p:cNvPr>
          <p:cNvSpPr txBox="1"/>
          <p:nvPr/>
        </p:nvSpPr>
        <p:spPr>
          <a:xfrm>
            <a:off x="734388" y="1810078"/>
            <a:ext cx="700205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dirty="0"/>
              <a:t>В то время как большинство вышеперечисленных компаний нацелены на европейский рынок, компания </a:t>
            </a:r>
            <a:r>
              <a:rPr lang="en-US" dirty="0"/>
              <a:t>Soft-FX </a:t>
            </a:r>
            <a:r>
              <a:rPr lang="ru-RU" dirty="0"/>
              <a:t>имеет офисы во всех частях света. Компания предоставляет финансновые услуги в области криптовалют и делает это уже около 20 лет.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Компании конкуренты не имеют такой узкой специализации, а значит и качество продукта может не удовлетворить клиента. </a:t>
            </a:r>
            <a:r>
              <a:rPr lang="en-US" dirty="0"/>
              <a:t>Soft-FX </a:t>
            </a:r>
            <a:r>
              <a:rPr lang="ru-RU" dirty="0"/>
              <a:t>имеет огромный опыт разработки именно криптовалютных решений.  </a:t>
            </a:r>
            <a:endParaRPr lang="en-US" sz="18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74FB0BD-5AA3-4854-AA92-9FACB4241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023" y="2184947"/>
            <a:ext cx="8400836" cy="457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477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2920" y="600483"/>
            <a:ext cx="4344160" cy="652255"/>
          </a:xfrm>
        </p:spPr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Перспективы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92919" y="1705091"/>
            <a:ext cx="6539059" cy="41203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/>
              <a:t>Компания предлагает комплексные решения для брокеров, </a:t>
            </a:r>
            <a:r>
              <a:rPr lang="ru-RU" sz="1800" dirty="0" err="1"/>
              <a:t>блокчейн</a:t>
            </a:r>
            <a:r>
              <a:rPr lang="ru-RU" sz="1800" dirty="0"/>
              <a:t>-платформ и </a:t>
            </a:r>
            <a:r>
              <a:rPr lang="ru-RU" sz="1800" dirty="0" err="1"/>
              <a:t>проп-трейдинговых</a:t>
            </a:r>
            <a:r>
              <a:rPr lang="ru-RU" sz="1800" dirty="0"/>
              <a:t> компаний. Эта сфера зародилась относительно недавно и в будущем будет становится все более популярной и прогрессивной. </a:t>
            </a:r>
          </a:p>
          <a:p>
            <a:pPr marL="0" indent="0">
              <a:buNone/>
            </a:pPr>
            <a:r>
              <a:rPr lang="ru-RU" sz="1800" dirty="0"/>
              <a:t>Внедрение технологических инноваций и профессиональная поддержка – это то, что будет востребовано на рынке будущего больше всего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endParaRPr lang="ru-RU" sz="18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sz="1800" dirty="0"/>
              <a:t>Разработка и внедрение нового ПО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sz="1800" dirty="0"/>
              <a:t>Управление рисками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sz="1800" dirty="0"/>
              <a:t>Агрегация ликвидности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F6172F-8A4E-40B3-A528-B9FD605C8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028" y="0"/>
            <a:ext cx="33626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65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Зеленый и желтый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2982</TotalTime>
  <Words>229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Century Gothic</vt:lpstr>
      <vt:lpstr>Wingdings</vt:lpstr>
      <vt:lpstr>Wingdings 3</vt:lpstr>
      <vt:lpstr>Ион</vt:lpstr>
      <vt:lpstr>ИССЛЕДОВАНИЕ КОНКУРЕНТОВ И РАЗРАБОТКА СТРАТЕГИИ ПОЗИЦИОНИРОВАНИЯ КОМПАНИИ SOFT-FX</vt:lpstr>
      <vt:lpstr>SOFT-FX </vt:lpstr>
      <vt:lpstr>КОНКУРЕНТЫ</vt:lpstr>
      <vt:lpstr>Cравнительная таблица</vt:lpstr>
      <vt:lpstr>PowerPoint Presentation</vt:lpstr>
      <vt:lpstr>Почему SOFT-FX?</vt:lpstr>
      <vt:lpstr>Перспективы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Маркетинговый анализ компании SOFT-FX</dc:title>
  <dc:creator>gorbachewski.m@gmail.com</dc:creator>
  <cp:lastModifiedBy>Kiryl</cp:lastModifiedBy>
  <cp:revision>48</cp:revision>
  <dcterms:created xsi:type="dcterms:W3CDTF">2023-09-07T11:56:11Z</dcterms:created>
  <dcterms:modified xsi:type="dcterms:W3CDTF">2023-10-04T15:30:47Z</dcterms:modified>
</cp:coreProperties>
</file>