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4"/>
  </p:sldMasterIdLst>
  <p:sldIdLst>
    <p:sldId id="256" r:id="rId5"/>
    <p:sldId id="265" r:id="rId6"/>
    <p:sldId id="257" r:id="rId7"/>
    <p:sldId id="258" r:id="rId8"/>
    <p:sldId id="259" r:id="rId9"/>
    <p:sldId id="260" r:id="rId10"/>
    <p:sldId id="263" r:id="rId11"/>
    <p:sldId id="262" r:id="rId12"/>
    <p:sldId id="264" r:id="rId13"/>
    <p:sldId id="266" r:id="rId14"/>
    <p:sldId id="267" r:id="rId15"/>
    <p:sldId id="261" r:id="rId16"/>
    <p:sldId id="269" r:id="rId17"/>
    <p:sldId id="273" r:id="rId18"/>
    <p:sldId id="270" r:id="rId19"/>
    <p:sldId id="274" r:id="rId20"/>
    <p:sldId id="271" r:id="rId21"/>
    <p:sldId id="272" r:id="rId22"/>
    <p:sldId id="277" r:id="rId23"/>
    <p:sldId id="276" r:id="rId24"/>
    <p:sldId id="268"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8C9DE5C-DD32-6006-9C3D-294ACC0F1DE8}" name="Jaya Rudra" initials="JR" userId="S::w0813525@myscc.ca::d624798c-f503-4e65-9881-d6684fc7850f" providerId="AD"/>
  <p188:author id="{46D966C4-B827-5169-46E6-250BFE18AD24}" name="Sahith Valluripally" initials="SV" userId="S::w0825415@myscc.ca::cb70c507-c54c-4d77-9a0e-93a286bf5f6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5B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56869A-C19D-491C-AE07-0AF5EFB1C2D3}" v="1" dt="2023-04-28T03:14:20.7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m Kharbanda" userId="cefdc43d27d164cd" providerId="LiveId" clId="{3756869A-C19D-491C-AE07-0AF5EFB1C2D3}"/>
    <pc:docChg chg="undo custSel addSld delSld modSld sldOrd">
      <pc:chgData name="Shubham Kharbanda" userId="cefdc43d27d164cd" providerId="LiveId" clId="{3756869A-C19D-491C-AE07-0AF5EFB1C2D3}" dt="2023-04-28T03:23:48.712" v="102" actId="27636"/>
      <pc:docMkLst>
        <pc:docMk/>
      </pc:docMkLst>
      <pc:sldChg chg="modSp mod">
        <pc:chgData name="Shubham Kharbanda" userId="cefdc43d27d164cd" providerId="LiveId" clId="{3756869A-C19D-491C-AE07-0AF5EFB1C2D3}" dt="2023-04-28T03:17:31.929" v="84" actId="20577"/>
        <pc:sldMkLst>
          <pc:docMk/>
          <pc:sldMk cId="1312794141" sldId="272"/>
        </pc:sldMkLst>
        <pc:spChg chg="mod">
          <ac:chgData name="Shubham Kharbanda" userId="cefdc43d27d164cd" providerId="LiveId" clId="{3756869A-C19D-491C-AE07-0AF5EFB1C2D3}" dt="2023-04-28T03:17:31.929" v="84" actId="20577"/>
          <ac:spMkLst>
            <pc:docMk/>
            <pc:sldMk cId="1312794141" sldId="272"/>
            <ac:spMk id="2" creationId="{79C2F8BA-45F4-92EC-300D-0181F52C1E88}"/>
          </ac:spMkLst>
        </pc:spChg>
      </pc:sldChg>
      <pc:sldChg chg="modSp">
        <pc:chgData name="Shubham Kharbanda" userId="cefdc43d27d164cd" providerId="LiveId" clId="{3756869A-C19D-491C-AE07-0AF5EFB1C2D3}" dt="2023-04-28T03:14:20.736" v="48" actId="1076"/>
        <pc:sldMkLst>
          <pc:docMk/>
          <pc:sldMk cId="2185551820" sldId="273"/>
        </pc:sldMkLst>
        <pc:picChg chg="mod">
          <ac:chgData name="Shubham Kharbanda" userId="cefdc43d27d164cd" providerId="LiveId" clId="{3756869A-C19D-491C-AE07-0AF5EFB1C2D3}" dt="2023-04-28T03:14:20.736" v="48" actId="1076"/>
          <ac:picMkLst>
            <pc:docMk/>
            <pc:sldMk cId="2185551820" sldId="273"/>
            <ac:picMk id="2050" creationId="{CCCBC355-C4D0-744F-2D5F-53AE95A15471}"/>
          </ac:picMkLst>
        </pc:picChg>
      </pc:sldChg>
      <pc:sldChg chg="modSp mod">
        <pc:chgData name="Shubham Kharbanda" userId="cefdc43d27d164cd" providerId="LiveId" clId="{3756869A-C19D-491C-AE07-0AF5EFB1C2D3}" dt="2023-04-28T03:13:06.021" v="47" actId="20577"/>
        <pc:sldMkLst>
          <pc:docMk/>
          <pc:sldMk cId="1067093905" sldId="276"/>
        </pc:sldMkLst>
        <pc:spChg chg="mod">
          <ac:chgData name="Shubham Kharbanda" userId="cefdc43d27d164cd" providerId="LiveId" clId="{3756869A-C19D-491C-AE07-0AF5EFB1C2D3}" dt="2023-04-28T03:13:06.021" v="47" actId="20577"/>
          <ac:spMkLst>
            <pc:docMk/>
            <pc:sldMk cId="1067093905" sldId="276"/>
            <ac:spMk id="3" creationId="{75E07A20-52CD-9077-85C4-269588861169}"/>
          </ac:spMkLst>
        </pc:spChg>
      </pc:sldChg>
      <pc:sldChg chg="modSp mod ord">
        <pc:chgData name="Shubham Kharbanda" userId="cefdc43d27d164cd" providerId="LiveId" clId="{3756869A-C19D-491C-AE07-0AF5EFB1C2D3}" dt="2023-04-28T03:23:48.712" v="102" actId="27636"/>
        <pc:sldMkLst>
          <pc:docMk/>
          <pc:sldMk cId="1108148264" sldId="277"/>
        </pc:sldMkLst>
        <pc:spChg chg="mod">
          <ac:chgData name="Shubham Kharbanda" userId="cefdc43d27d164cd" providerId="LiveId" clId="{3756869A-C19D-491C-AE07-0AF5EFB1C2D3}" dt="2023-04-28T03:23:48.712" v="102" actId="27636"/>
          <ac:spMkLst>
            <pc:docMk/>
            <pc:sldMk cId="1108148264" sldId="277"/>
            <ac:spMk id="3" creationId="{C428CF52-C113-2AC4-3C57-8FDDED975CDF}"/>
          </ac:spMkLst>
        </pc:spChg>
      </pc:sldChg>
      <pc:sldChg chg="new del">
        <pc:chgData name="Shubham Kharbanda" userId="cefdc43d27d164cd" providerId="LiveId" clId="{3756869A-C19D-491C-AE07-0AF5EFB1C2D3}" dt="2023-04-28T03:15:29.471" v="67" actId="2696"/>
        <pc:sldMkLst>
          <pc:docMk/>
          <pc:sldMk cId="73369037" sldId="278"/>
        </pc:sldMkLst>
      </pc:sldChg>
      <pc:sldChg chg="modSp new mod">
        <pc:chgData name="Shubham Kharbanda" userId="cefdc43d27d164cd" providerId="LiveId" clId="{3756869A-C19D-491C-AE07-0AF5EFB1C2D3}" dt="2023-04-28T03:16:12.258" v="76" actId="2711"/>
        <pc:sldMkLst>
          <pc:docMk/>
          <pc:sldMk cId="2047933034" sldId="279"/>
        </pc:sldMkLst>
        <pc:spChg chg="mod">
          <ac:chgData name="Shubham Kharbanda" userId="cefdc43d27d164cd" providerId="LiveId" clId="{3756869A-C19D-491C-AE07-0AF5EFB1C2D3}" dt="2023-04-28T03:16:12.258" v="76" actId="2711"/>
          <ac:spMkLst>
            <pc:docMk/>
            <pc:sldMk cId="2047933034" sldId="279"/>
            <ac:spMk id="2" creationId="{10DA7A45-9AE1-B854-2962-4B69A2FB5E5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4/27/2023</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352093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4/27/2023</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26566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4/27/2023</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779546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4/27/2023</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315251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4/27/2023</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861960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4/27/2023</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218720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4/27/2023</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001032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4/27/2023</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603506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4/27/2023</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563541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4/27/2023</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907382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4/27/2023</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369487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4/27/2023</a:t>
            </a:fld>
            <a:endParaRPr lang="en-US"/>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a:t>
            </a:fld>
            <a:endParaRPr lang="en-US"/>
          </a:p>
        </p:txBody>
      </p:sp>
    </p:spTree>
    <p:extLst>
      <p:ext uri="{BB962C8B-B14F-4D97-AF65-F5344CB8AC3E}">
        <p14:creationId xmlns:p14="http://schemas.microsoft.com/office/powerpoint/2010/main" val="3436605371"/>
      </p:ext>
    </p:extLst>
  </p:cSld>
  <p:clrMap bg1="lt1" tx1="dk1" bg2="lt2" tx2="dk2" accent1="accent1" accent2="accent2" accent3="accent3" accent4="accent4" accent5="accent5" accent6="accent6" hlink="hlink" folHlink="folHlink"/>
  <p:sldLayoutIdLst>
    <p:sldLayoutId id="2147483725" r:id="rId1"/>
    <p:sldLayoutId id="2147483724" r:id="rId2"/>
    <p:sldLayoutId id="2147483723" r:id="rId3"/>
    <p:sldLayoutId id="2147483722" r:id="rId4"/>
    <p:sldLayoutId id="2147483721" r:id="rId5"/>
    <p:sldLayoutId id="2147483720" r:id="rId6"/>
    <p:sldLayoutId id="2147483719" r:id="rId7"/>
    <p:sldLayoutId id="2147483718" r:id="rId8"/>
    <p:sldLayoutId id="2147483717" r:id="rId9"/>
    <p:sldLayoutId id="2147483716" r:id="rId10"/>
    <p:sldLayoutId id="2147483715"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kharbanda95/EDA-MotorVehicleCollisionCrash" TargetMode="External"/><Relationship Id="rId2" Type="http://schemas.openxmlformats.org/officeDocument/2006/relationships/hyperlink" Target="https://catalog.data.gov/dataset/motor-vehicle-collisions-crashes"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CB62860E-78E8-0547-8CD6-A19C1482F8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1712" y="294871"/>
            <a:ext cx="5692275" cy="2647168"/>
          </a:xfrm>
        </p:spPr>
        <p:txBody>
          <a:bodyPr anchor="b">
            <a:normAutofit/>
          </a:bodyPr>
          <a:lstStyle/>
          <a:p>
            <a:r>
              <a:rPr lang="en-US" b="1"/>
              <a:t>Exploring Patterns: An EDA of Motor Vehicle Collision Crash Data</a:t>
            </a:r>
          </a:p>
        </p:txBody>
      </p:sp>
      <p:sp>
        <p:nvSpPr>
          <p:cNvPr id="3" name="Subtitle 2"/>
          <p:cNvSpPr>
            <a:spLocks noGrp="1"/>
          </p:cNvSpPr>
          <p:nvPr>
            <p:ph type="subTitle" idx="1"/>
          </p:nvPr>
        </p:nvSpPr>
        <p:spPr>
          <a:xfrm>
            <a:off x="518583" y="4467917"/>
            <a:ext cx="5143500" cy="1432913"/>
          </a:xfrm>
        </p:spPr>
        <p:txBody>
          <a:bodyPr anchor="t">
            <a:normAutofit/>
          </a:bodyPr>
          <a:lstStyle/>
          <a:p>
            <a:r>
              <a:rPr lang="en-US"/>
              <a:t>DAB-103</a:t>
            </a:r>
          </a:p>
          <a:p>
            <a:r>
              <a:rPr lang="en-US">
                <a:ea typeface="+mn-lt"/>
                <a:cs typeface="+mn-lt"/>
              </a:rPr>
              <a:t>Analytic Tools and Decision Making  </a:t>
            </a:r>
            <a:endParaRPr lang="en-US"/>
          </a:p>
        </p:txBody>
      </p:sp>
      <p:sp>
        <p:nvSpPr>
          <p:cNvPr id="44" name="Freeform: Shape 43">
            <a:extLst>
              <a:ext uri="{FF2B5EF4-FFF2-40B4-BE49-F238E27FC236}">
                <a16:creationId xmlns:a16="http://schemas.microsoft.com/office/drawing/2014/main" id="{72E67446-732B-4F72-8560-6FABB6CB2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8834"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9">
            <a:extLst>
              <a:ext uri="{FF2B5EF4-FFF2-40B4-BE49-F238E27FC236}">
                <a16:creationId xmlns:a16="http://schemas.microsoft.com/office/drawing/2014/main" id="{7AD5E56C-3C1B-CA47-BE59-ACCB8BFAA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07601"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9" name="Graphic 38" descr="Car">
            <a:extLst>
              <a:ext uri="{FF2B5EF4-FFF2-40B4-BE49-F238E27FC236}">
                <a16:creationId xmlns:a16="http://schemas.microsoft.com/office/drawing/2014/main" id="{B70DF8A6-6983-AE24-6F2B-BD5E93644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04635" y="1887629"/>
            <a:ext cx="3082742" cy="3082742"/>
          </a:xfrm>
          <a:prstGeom prst="rect">
            <a:avLst/>
          </a:prstGeom>
        </p:spPr>
      </p:pic>
      <p:sp>
        <p:nvSpPr>
          <p:cNvPr id="5" name="TextBox 4">
            <a:extLst>
              <a:ext uri="{FF2B5EF4-FFF2-40B4-BE49-F238E27FC236}">
                <a16:creationId xmlns:a16="http://schemas.microsoft.com/office/drawing/2014/main" id="{1AEA0044-83FC-72DE-C1F9-6919B4B77FAB}"/>
              </a:ext>
            </a:extLst>
          </p:cNvPr>
          <p:cNvSpPr txBox="1"/>
          <p:nvPr/>
        </p:nvSpPr>
        <p:spPr>
          <a:xfrm>
            <a:off x="523874" y="2936875"/>
            <a:ext cx="38232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NYC (2018-2022)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F363F-AA63-9E7C-22B1-89362173C7C4}"/>
              </a:ext>
            </a:extLst>
          </p:cNvPr>
          <p:cNvSpPr>
            <a:spLocks noGrp="1"/>
          </p:cNvSpPr>
          <p:nvPr>
            <p:ph type="title"/>
          </p:nvPr>
        </p:nvSpPr>
        <p:spPr>
          <a:xfrm>
            <a:off x="977476" y="261981"/>
            <a:ext cx="9076329" cy="1064277"/>
          </a:xfrm>
        </p:spPr>
        <p:txBody>
          <a:bodyPr/>
          <a:lstStyle/>
          <a:p>
            <a:r>
              <a:rPr lang="en-US" b="1"/>
              <a:t>Phase II - Planning</a:t>
            </a:r>
          </a:p>
        </p:txBody>
      </p:sp>
      <p:sp>
        <p:nvSpPr>
          <p:cNvPr id="3" name="Content Placeholder 2">
            <a:extLst>
              <a:ext uri="{FF2B5EF4-FFF2-40B4-BE49-F238E27FC236}">
                <a16:creationId xmlns:a16="http://schemas.microsoft.com/office/drawing/2014/main" id="{07884F5D-84CD-C83A-A508-5FAF4158995B}"/>
              </a:ext>
            </a:extLst>
          </p:cNvPr>
          <p:cNvSpPr>
            <a:spLocks noGrp="1"/>
          </p:cNvSpPr>
          <p:nvPr>
            <p:ph idx="1"/>
          </p:nvPr>
        </p:nvSpPr>
        <p:spPr>
          <a:xfrm>
            <a:off x="977476" y="1636512"/>
            <a:ext cx="9226582" cy="5088294"/>
          </a:xfrm>
        </p:spPr>
        <p:txBody>
          <a:bodyPr vert="horz" lIns="91440" tIns="45720" rIns="91440" bIns="45720" rtlCol="0" anchor="t">
            <a:normAutofit/>
          </a:bodyPr>
          <a:lstStyle/>
          <a:p>
            <a:pPr algn="just">
              <a:buFont typeface="Arial" panose="02020502050305020303" pitchFamily="18" charset="0"/>
              <a:buChar char="•"/>
            </a:pPr>
            <a:r>
              <a:rPr lang="en-US">
                <a:ea typeface="+mn-lt"/>
                <a:cs typeface="+mn-lt"/>
              </a:rPr>
              <a:t>While analyzing the number of crashes by borough (Refer Graph in the next slide), we can see almost 35% of values missing. To reduce the missing numbers, we are planning to use information from additional columns zip code, latitude, longitude and locations to get the exact location. In cases where the null values can’t be imputed using the above columns, and zero fatalities recorded, we plan to remove such rows as they don’t have much insight to offer.</a:t>
            </a:r>
          </a:p>
          <a:p>
            <a:pPr algn="just">
              <a:buFont typeface="Arial" panose="02020502050305020303" pitchFamily="18" charset="0"/>
              <a:buChar char="•"/>
            </a:pPr>
            <a:r>
              <a:rPr lang="en-US">
                <a:ea typeface="+mn-lt"/>
                <a:cs typeface="+mn-lt"/>
              </a:rPr>
              <a:t>In our preliminary analysis, we have taken a quick look of main features of data to identify incomplete records, outliers and data segments. In the upcoming submissions, we will try to analyze the contributing factors, their trends, relationships with each other and answer the analysis questions.</a:t>
            </a:r>
          </a:p>
        </p:txBody>
      </p:sp>
    </p:spTree>
    <p:extLst>
      <p:ext uri="{BB962C8B-B14F-4D97-AF65-F5344CB8AC3E}">
        <p14:creationId xmlns:p14="http://schemas.microsoft.com/office/powerpoint/2010/main" val="2547800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1F7A8A-A4EF-5912-94D5-3520871269FD}"/>
              </a:ext>
            </a:extLst>
          </p:cNvPr>
          <p:cNvPicPr>
            <a:picLocks noChangeAspect="1"/>
          </p:cNvPicPr>
          <p:nvPr/>
        </p:nvPicPr>
        <p:blipFill>
          <a:blip r:embed="rId2"/>
          <a:stretch>
            <a:fillRect/>
          </a:stretch>
        </p:blipFill>
        <p:spPr>
          <a:xfrm>
            <a:off x="1796895" y="791789"/>
            <a:ext cx="8598210" cy="5274421"/>
          </a:xfrm>
          <a:prstGeom prst="rect">
            <a:avLst/>
          </a:prstGeom>
        </p:spPr>
      </p:pic>
    </p:spTree>
    <p:extLst>
      <p:ext uri="{BB962C8B-B14F-4D97-AF65-F5344CB8AC3E}">
        <p14:creationId xmlns:p14="http://schemas.microsoft.com/office/powerpoint/2010/main" val="3370044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F363F-AA63-9E7C-22B1-89362173C7C4}"/>
              </a:ext>
            </a:extLst>
          </p:cNvPr>
          <p:cNvSpPr>
            <a:spLocks noGrp="1"/>
          </p:cNvSpPr>
          <p:nvPr>
            <p:ph type="title"/>
          </p:nvPr>
        </p:nvSpPr>
        <p:spPr>
          <a:xfrm>
            <a:off x="977476" y="261981"/>
            <a:ext cx="9076329" cy="1064277"/>
          </a:xfrm>
        </p:spPr>
        <p:txBody>
          <a:bodyPr/>
          <a:lstStyle/>
          <a:p>
            <a:r>
              <a:rPr lang="en-US" b="1" dirty="0"/>
              <a:t>Analysis Questions:</a:t>
            </a:r>
          </a:p>
        </p:txBody>
      </p:sp>
      <p:sp>
        <p:nvSpPr>
          <p:cNvPr id="3" name="Content Placeholder 2">
            <a:extLst>
              <a:ext uri="{FF2B5EF4-FFF2-40B4-BE49-F238E27FC236}">
                <a16:creationId xmlns:a16="http://schemas.microsoft.com/office/drawing/2014/main" id="{07884F5D-84CD-C83A-A508-5FAF4158995B}"/>
              </a:ext>
            </a:extLst>
          </p:cNvPr>
          <p:cNvSpPr>
            <a:spLocks noGrp="1"/>
          </p:cNvSpPr>
          <p:nvPr>
            <p:ph idx="1"/>
          </p:nvPr>
        </p:nvSpPr>
        <p:spPr>
          <a:xfrm>
            <a:off x="977476" y="1636512"/>
            <a:ext cx="9226582" cy="4547978"/>
          </a:xfrm>
        </p:spPr>
        <p:txBody>
          <a:bodyPr vert="horz" lIns="91440" tIns="45720" rIns="91440" bIns="45720" rtlCol="0" anchor="t">
            <a:normAutofit/>
          </a:bodyPr>
          <a:lstStyle/>
          <a:p>
            <a:pPr algn="just">
              <a:buFont typeface="Arial" panose="02020502050305020303" pitchFamily="18" charset="0"/>
              <a:buChar char="•"/>
            </a:pPr>
            <a:r>
              <a:rPr lang="en-US" dirty="0">
                <a:ea typeface="+mn-lt"/>
                <a:cs typeface="+mn-lt"/>
              </a:rPr>
              <a:t>During the past five years, at what time of day or day of the week were vehicle collisions most frequent in the NYC?</a:t>
            </a:r>
            <a:endParaRPr lang="en-US" dirty="0"/>
          </a:p>
          <a:p>
            <a:pPr algn="just">
              <a:buFont typeface="Arial" panose="02020502050305020303" pitchFamily="18" charset="0"/>
              <a:buChar char="•"/>
            </a:pPr>
            <a:r>
              <a:rPr lang="en-US" dirty="0">
                <a:ea typeface="+mn-lt"/>
                <a:cs typeface="+mn-lt"/>
              </a:rPr>
              <a:t>What were the major contributing factors to the location of the accidents, and which boroughs had the highest occurrence of collisions?</a:t>
            </a:r>
          </a:p>
          <a:p>
            <a:pPr algn="just">
              <a:buFont typeface="Arial" panose="02020502050305020303" pitchFamily="18" charset="0"/>
              <a:buChar char="•"/>
            </a:pPr>
            <a:r>
              <a:rPr lang="en-US" dirty="0">
                <a:ea typeface="+mn-lt"/>
                <a:cs typeface="+mn-lt"/>
              </a:rPr>
              <a:t>Which type of vehicles were involved in most accidents ?</a:t>
            </a:r>
          </a:p>
          <a:p>
            <a:pPr algn="just">
              <a:buFont typeface="Arial" panose="02020502050305020303" pitchFamily="18" charset="0"/>
              <a:buChar char="•"/>
            </a:pPr>
            <a:r>
              <a:rPr lang="en-US" dirty="0">
                <a:ea typeface="+mn-lt"/>
                <a:cs typeface="+mn-lt"/>
              </a:rPr>
              <a:t>What percentage of people by Borough were injured or killed because of these collisions?</a:t>
            </a:r>
          </a:p>
        </p:txBody>
      </p:sp>
    </p:spTree>
    <p:extLst>
      <p:ext uri="{BB962C8B-B14F-4D97-AF65-F5344CB8AC3E}">
        <p14:creationId xmlns:p14="http://schemas.microsoft.com/office/powerpoint/2010/main" val="3028668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372F1-22A5-EDE5-4DA9-5E8EF260A111}"/>
              </a:ext>
            </a:extLst>
          </p:cNvPr>
          <p:cNvSpPr>
            <a:spLocks noGrp="1"/>
          </p:cNvSpPr>
          <p:nvPr>
            <p:ph type="title"/>
          </p:nvPr>
        </p:nvSpPr>
        <p:spPr>
          <a:xfrm>
            <a:off x="885356" y="191932"/>
            <a:ext cx="9076329" cy="1091380"/>
          </a:xfrm>
        </p:spPr>
        <p:txBody>
          <a:bodyPr>
            <a:normAutofit fontScale="90000"/>
          </a:bodyPr>
          <a:lstStyle/>
          <a:p>
            <a:r>
              <a:rPr lang="en-US" sz="2700" dirty="0">
                <a:ea typeface="+mn-lt"/>
                <a:cs typeface="+mn-lt"/>
              </a:rPr>
              <a:t>During the past five years, at what time of day or day of the week were vehicle collisions most frequent in the NYC?</a:t>
            </a:r>
            <a:br>
              <a:rPr lang="en-US" dirty="0"/>
            </a:br>
            <a:endParaRPr lang="en-CA" dirty="0"/>
          </a:p>
        </p:txBody>
      </p:sp>
      <p:pic>
        <p:nvPicPr>
          <p:cNvPr id="1026" name="Picture 2">
            <a:extLst>
              <a:ext uri="{FF2B5EF4-FFF2-40B4-BE49-F238E27FC236}">
                <a16:creationId xmlns:a16="http://schemas.microsoft.com/office/drawing/2014/main" id="{2406D0CE-4B50-4CB6-627E-B01BCC356A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5356" y="934065"/>
            <a:ext cx="9743315" cy="5732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161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1663E-0B1E-3D4B-64B6-1B7226B10CA8}"/>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D2D5E9D8-0955-96EC-1704-6861A4BF5A59}"/>
              </a:ext>
            </a:extLst>
          </p:cNvPr>
          <p:cNvSpPr>
            <a:spLocks noGrp="1"/>
          </p:cNvSpPr>
          <p:nvPr>
            <p:ph idx="1"/>
          </p:nvPr>
        </p:nvSpPr>
        <p:spPr/>
        <p:txBody>
          <a:bodyPr/>
          <a:lstStyle/>
          <a:p>
            <a:endParaRPr lang="en-CA" dirty="0"/>
          </a:p>
        </p:txBody>
      </p:sp>
      <p:pic>
        <p:nvPicPr>
          <p:cNvPr id="2050" name="Picture 2" descr="image">
            <a:extLst>
              <a:ext uri="{FF2B5EF4-FFF2-40B4-BE49-F238E27FC236}">
                <a16:creationId xmlns:a16="http://schemas.microsoft.com/office/drawing/2014/main" id="{CCCBC355-C4D0-744F-2D5F-53AE95A154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801" y="218791"/>
            <a:ext cx="10109870" cy="6361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551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96D1B-0274-16FE-6CC2-D111CB90BC10}"/>
              </a:ext>
            </a:extLst>
          </p:cNvPr>
          <p:cNvSpPr>
            <a:spLocks noGrp="1"/>
          </p:cNvSpPr>
          <p:nvPr>
            <p:ph type="title"/>
          </p:nvPr>
        </p:nvSpPr>
        <p:spPr>
          <a:xfrm>
            <a:off x="698089" y="68826"/>
            <a:ext cx="10314040" cy="1317522"/>
          </a:xfrm>
        </p:spPr>
        <p:txBody>
          <a:bodyPr>
            <a:normAutofit/>
          </a:bodyPr>
          <a:lstStyle/>
          <a:p>
            <a:r>
              <a:rPr lang="en-US" sz="2400" dirty="0">
                <a:ea typeface="+mn-lt"/>
                <a:cs typeface="+mn-lt"/>
              </a:rPr>
              <a:t>What were the major contributing factors to the location of the accidents, and which boroughs had the highest occurrence of collisions?</a:t>
            </a:r>
            <a:br>
              <a:rPr lang="en-US" sz="2400" dirty="0">
                <a:ea typeface="+mn-lt"/>
                <a:cs typeface="+mn-lt"/>
              </a:rPr>
            </a:br>
            <a:endParaRPr lang="en-CA" sz="2400" dirty="0"/>
          </a:p>
        </p:txBody>
      </p:sp>
      <p:pic>
        <p:nvPicPr>
          <p:cNvPr id="6" name="Picture 2">
            <a:extLst>
              <a:ext uri="{FF2B5EF4-FFF2-40B4-BE49-F238E27FC236}">
                <a16:creationId xmlns:a16="http://schemas.microsoft.com/office/drawing/2014/main" id="{D2DFF3B1-5ACA-C928-91A8-92BDF35202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278" y="1386348"/>
            <a:ext cx="9797231" cy="4800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291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89755D3E-1242-53D2-7779-B3A86F1B34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665" y="423476"/>
            <a:ext cx="9650362" cy="5761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456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33B5A-D7BF-3D68-53ED-F5513812D845}"/>
              </a:ext>
            </a:extLst>
          </p:cNvPr>
          <p:cNvSpPr>
            <a:spLocks noGrp="1"/>
          </p:cNvSpPr>
          <p:nvPr>
            <p:ph type="title"/>
          </p:nvPr>
        </p:nvSpPr>
        <p:spPr>
          <a:xfrm>
            <a:off x="1557835" y="93152"/>
            <a:ext cx="9076329" cy="929403"/>
          </a:xfrm>
        </p:spPr>
        <p:txBody>
          <a:bodyPr>
            <a:normAutofit/>
          </a:bodyPr>
          <a:lstStyle/>
          <a:p>
            <a:r>
              <a:rPr lang="en-US" sz="2400" dirty="0">
                <a:ea typeface="+mn-lt"/>
                <a:cs typeface="+mn-lt"/>
              </a:rPr>
              <a:t>Which type of vehicles were involved in most accidents ?</a:t>
            </a:r>
            <a:br>
              <a:rPr lang="en-US" sz="2400" dirty="0">
                <a:ea typeface="+mn-lt"/>
                <a:cs typeface="+mn-lt"/>
              </a:rPr>
            </a:br>
            <a:endParaRPr lang="en-CA" sz="2400" dirty="0"/>
          </a:p>
        </p:txBody>
      </p:sp>
      <p:pic>
        <p:nvPicPr>
          <p:cNvPr id="6148" name="Picture 4">
            <a:extLst>
              <a:ext uri="{FF2B5EF4-FFF2-40B4-BE49-F238E27FC236}">
                <a16:creationId xmlns:a16="http://schemas.microsoft.com/office/drawing/2014/main" id="{8CCFD4B4-AFE8-D97D-7FFB-006414254C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788196"/>
            <a:ext cx="9719764" cy="5858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590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2F8BA-45F4-92EC-300D-0181F52C1E88}"/>
              </a:ext>
            </a:extLst>
          </p:cNvPr>
          <p:cNvSpPr>
            <a:spLocks noGrp="1"/>
          </p:cNvSpPr>
          <p:nvPr>
            <p:ph type="title"/>
          </p:nvPr>
        </p:nvSpPr>
        <p:spPr>
          <a:xfrm>
            <a:off x="766917" y="1"/>
            <a:ext cx="10146890" cy="1116520"/>
          </a:xfrm>
        </p:spPr>
        <p:txBody>
          <a:bodyPr>
            <a:noAutofit/>
          </a:bodyPr>
          <a:lstStyle/>
          <a:p>
            <a:br>
              <a:rPr lang="en-US" sz="2800" dirty="0">
                <a:ea typeface="+mn-lt"/>
                <a:cs typeface="+mn-lt"/>
              </a:rPr>
            </a:br>
            <a:br>
              <a:rPr lang="en-US" sz="2800" dirty="0">
                <a:ea typeface="+mn-lt"/>
                <a:cs typeface="+mn-lt"/>
              </a:rPr>
            </a:br>
            <a:r>
              <a:rPr lang="en-US" sz="2800" dirty="0">
                <a:ea typeface="+mn-lt"/>
                <a:cs typeface="+mn-lt"/>
              </a:rPr>
              <a:t>What percentage of people by Borough were injured or killed because of these collisions?</a:t>
            </a:r>
            <a:br>
              <a:rPr lang="en-US" sz="2800" dirty="0">
                <a:ea typeface="+mn-lt"/>
                <a:cs typeface="+mn-lt"/>
              </a:rPr>
            </a:br>
            <a:br>
              <a:rPr lang="en-US" sz="2800" dirty="0">
                <a:ea typeface="+mn-lt"/>
                <a:cs typeface="+mn-lt"/>
              </a:rPr>
            </a:br>
            <a:endParaRPr lang="en-CA" sz="2800" dirty="0"/>
          </a:p>
        </p:txBody>
      </p:sp>
      <p:sp>
        <p:nvSpPr>
          <p:cNvPr id="4" name="Content Placeholder 3">
            <a:extLst>
              <a:ext uri="{FF2B5EF4-FFF2-40B4-BE49-F238E27FC236}">
                <a16:creationId xmlns:a16="http://schemas.microsoft.com/office/drawing/2014/main" id="{8809924E-E8E2-6B7E-99FD-BD5FB9967EAF}"/>
              </a:ext>
            </a:extLst>
          </p:cNvPr>
          <p:cNvSpPr>
            <a:spLocks noGrp="1"/>
          </p:cNvSpPr>
          <p:nvPr>
            <p:ph sz="half" idx="1"/>
          </p:nvPr>
        </p:nvSpPr>
        <p:spPr>
          <a:xfrm>
            <a:off x="418687" y="4967003"/>
            <a:ext cx="4676775" cy="1025945"/>
          </a:xfrm>
          <a:solidFill>
            <a:schemeClr val="bg1"/>
          </a:solidFill>
        </p:spPr>
        <p:txBody>
          <a:bodyPr>
            <a:normAutofit fontScale="85000" lnSpcReduction="10000"/>
          </a:bodyPr>
          <a:lstStyle/>
          <a:p>
            <a:r>
              <a:rPr lang="en-CA" sz="1800" dirty="0">
                <a:effectLst/>
                <a:latin typeface="Calibri" panose="020F0502020204030204" pitchFamily="34" charset="0"/>
                <a:ea typeface="Calibri" panose="020F0502020204030204" pitchFamily="34" charset="0"/>
                <a:cs typeface="Times New Roman" panose="02020603050405020304" pitchFamily="18" charset="0"/>
              </a:rPr>
              <a:t>The pie chart above depicts the injuries sustained during the collision by the borough. According to the chart, Brooklyn has the highest number of injuries (33.6%) and Staten Island has the lowest (4.6%).</a:t>
            </a:r>
          </a:p>
          <a:p>
            <a:endParaRPr lang="en-CA" dirty="0"/>
          </a:p>
        </p:txBody>
      </p:sp>
      <p:sp>
        <p:nvSpPr>
          <p:cNvPr id="5" name="Content Placeholder 4">
            <a:extLst>
              <a:ext uri="{FF2B5EF4-FFF2-40B4-BE49-F238E27FC236}">
                <a16:creationId xmlns:a16="http://schemas.microsoft.com/office/drawing/2014/main" id="{2404823C-A5D6-0565-E8C9-CE6782741133}"/>
              </a:ext>
            </a:extLst>
          </p:cNvPr>
          <p:cNvSpPr>
            <a:spLocks noGrp="1"/>
          </p:cNvSpPr>
          <p:nvPr>
            <p:ph sz="half" idx="2"/>
          </p:nvPr>
        </p:nvSpPr>
        <p:spPr>
          <a:xfrm>
            <a:off x="5948516" y="4967003"/>
            <a:ext cx="4762500" cy="1025945"/>
          </a:xfrm>
          <a:solidFill>
            <a:schemeClr val="bg1"/>
          </a:solidFill>
        </p:spPr>
        <p:txBody>
          <a:bodyPr>
            <a:normAutofit fontScale="85000" lnSpcReduction="10000"/>
          </a:bodyPr>
          <a:lstStyle/>
          <a:p>
            <a:r>
              <a:rPr lang="en-CA" sz="1800" dirty="0">
                <a:effectLst/>
                <a:latin typeface="Calibri" panose="020F0502020204030204" pitchFamily="34" charset="0"/>
                <a:ea typeface="Calibri" panose="020F0502020204030204" pitchFamily="34" charset="0"/>
                <a:cs typeface="Times New Roman" panose="02020603050405020304" pitchFamily="18" charset="0"/>
              </a:rPr>
              <a:t>The pie chart above depicts the borough's recorded collision deaths. According to the chart, Brooklyn has the most deaths (30.8%), while Staten Island has the fewest (5.0%).</a:t>
            </a:r>
          </a:p>
          <a:p>
            <a:endParaRPr lang="en-CA" dirty="0"/>
          </a:p>
        </p:txBody>
      </p:sp>
      <p:pic>
        <p:nvPicPr>
          <p:cNvPr id="5130" name="Picture 10">
            <a:extLst>
              <a:ext uri="{FF2B5EF4-FFF2-40B4-BE49-F238E27FC236}">
                <a16:creationId xmlns:a16="http://schemas.microsoft.com/office/drawing/2014/main" id="{37CBF45B-2F2D-241F-8AA9-7F8154EF36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687" y="1116520"/>
            <a:ext cx="4676775" cy="3667125"/>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C6C8F74E-0FDF-C456-7B29-67C16DBA4C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8516" y="1116520"/>
            <a:ext cx="4762500" cy="3667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794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ED882-8968-2A61-1286-575F6D94A76A}"/>
              </a:ext>
            </a:extLst>
          </p:cNvPr>
          <p:cNvSpPr>
            <a:spLocks noGrp="1"/>
          </p:cNvSpPr>
          <p:nvPr>
            <p:ph type="title"/>
          </p:nvPr>
        </p:nvSpPr>
        <p:spPr>
          <a:xfrm>
            <a:off x="406305" y="182838"/>
            <a:ext cx="9076329" cy="1064277"/>
          </a:xfrm>
        </p:spPr>
        <p:txBody>
          <a:bodyPr/>
          <a:lstStyle/>
          <a:p>
            <a:r>
              <a:rPr lang="en-CA" dirty="0"/>
              <a:t>Conclusion </a:t>
            </a:r>
          </a:p>
        </p:txBody>
      </p:sp>
      <p:sp>
        <p:nvSpPr>
          <p:cNvPr id="3" name="Content Placeholder 2">
            <a:extLst>
              <a:ext uri="{FF2B5EF4-FFF2-40B4-BE49-F238E27FC236}">
                <a16:creationId xmlns:a16="http://schemas.microsoft.com/office/drawing/2014/main" id="{C428CF52-C113-2AC4-3C57-8FDDED975CDF}"/>
              </a:ext>
            </a:extLst>
          </p:cNvPr>
          <p:cNvSpPr>
            <a:spLocks noGrp="1"/>
          </p:cNvSpPr>
          <p:nvPr>
            <p:ph idx="1"/>
          </p:nvPr>
        </p:nvSpPr>
        <p:spPr>
          <a:xfrm>
            <a:off x="652112" y="1422347"/>
            <a:ext cx="9076329" cy="4821137"/>
          </a:xfrm>
        </p:spPr>
        <p:txBody>
          <a:bodyPr>
            <a:normAutofit fontScale="92500" lnSpcReduction="20000"/>
          </a:bodyPr>
          <a:lstStyle/>
          <a:p>
            <a:pPr rtl="0"/>
            <a:r>
              <a:rPr lang="en-US" sz="2200" dirty="0"/>
              <a:t>Accident rates in NYC remain relatively steady throughout the weekdays but experience a notable increase on Fridays before declining again on Sundays. The most collisions in NYC happen at 5:00 PM, while the least happen at 3:00 AM. The collision rates start to rise gradually around 6:00 AM and peak at 8:00 AM during the morning rush hour. The highest number of collisions is observed during the late afternoon, and the rates gradually decrease as the day progresses towards the evening.</a:t>
            </a:r>
          </a:p>
          <a:p>
            <a:r>
              <a:rPr lang="en-US" sz="2200" dirty="0"/>
              <a:t>Driver error is one of the major factors that contributes to the location of accidents, and our observations showed that the highest number of collisions occurred in Brooklyn.</a:t>
            </a:r>
          </a:p>
          <a:p>
            <a:r>
              <a:rPr lang="en-US" sz="2200" dirty="0"/>
              <a:t>Most vehicles involved in collisions are cars, specifically sedans and hatchbacks</a:t>
            </a:r>
          </a:p>
          <a:p>
            <a:pPr rtl="0"/>
            <a:r>
              <a:rPr lang="en-US" sz="2200" dirty="0">
                <a:effectLst/>
              </a:rPr>
              <a:t>The highest number of </a:t>
            </a:r>
            <a:r>
              <a:rPr lang="en-US" sz="2200" b="1" dirty="0">
                <a:effectLst/>
              </a:rPr>
              <a:t>injuries</a:t>
            </a:r>
            <a:r>
              <a:rPr lang="en-US" sz="2200" dirty="0">
                <a:effectLst/>
              </a:rPr>
              <a:t> </a:t>
            </a:r>
            <a:r>
              <a:rPr lang="en-US" sz="2200" b="1" dirty="0">
                <a:effectLst/>
              </a:rPr>
              <a:t>(33.6%)</a:t>
            </a:r>
            <a:r>
              <a:rPr lang="en-US" sz="2200" dirty="0">
                <a:effectLst/>
              </a:rPr>
              <a:t> occurred in Brooklyn, followed by </a:t>
            </a:r>
            <a:r>
              <a:rPr lang="en-US" sz="2200" b="1" dirty="0">
                <a:effectLst/>
              </a:rPr>
              <a:t>Queens (29%)</a:t>
            </a:r>
            <a:r>
              <a:rPr lang="en-US" sz="2200" dirty="0">
                <a:effectLst/>
              </a:rPr>
              <a:t> and </a:t>
            </a:r>
            <a:r>
              <a:rPr lang="en-US" sz="2200" b="1" dirty="0">
                <a:effectLst/>
              </a:rPr>
              <a:t>Bronx (18.1%). </a:t>
            </a:r>
            <a:r>
              <a:rPr lang="en-US" sz="2200" dirty="0">
                <a:effectLst/>
              </a:rPr>
              <a:t>This suggests that more focus should be placed on improving road safety measures in these areas.</a:t>
            </a:r>
          </a:p>
          <a:p>
            <a:pPr rtl="0"/>
            <a:r>
              <a:rPr lang="en-US" sz="2200" dirty="0">
                <a:effectLst/>
              </a:rPr>
              <a:t>Brooklyn also had the highest number of </a:t>
            </a:r>
            <a:r>
              <a:rPr lang="en-US" sz="2200" b="1" dirty="0">
                <a:effectLst/>
              </a:rPr>
              <a:t>deaths</a:t>
            </a:r>
            <a:r>
              <a:rPr lang="en-US" sz="2200" dirty="0">
                <a:effectLst/>
              </a:rPr>
              <a:t> </a:t>
            </a:r>
            <a:r>
              <a:rPr lang="en-US" sz="2200" b="1" dirty="0">
                <a:effectLst/>
              </a:rPr>
              <a:t>(30.8%)</a:t>
            </a:r>
            <a:r>
              <a:rPr lang="en-US" sz="2200" dirty="0">
                <a:effectLst/>
              </a:rPr>
              <a:t> because of motor vehicle collisions. Staten Island had the lowest number of deaths </a:t>
            </a:r>
            <a:r>
              <a:rPr lang="en-US" sz="2200" b="1" dirty="0">
                <a:effectLst/>
              </a:rPr>
              <a:t>(5.0%)</a:t>
            </a:r>
            <a:endParaRPr lang="en-US" sz="2200" dirty="0">
              <a:effectLst/>
            </a:endParaRPr>
          </a:p>
          <a:p>
            <a:endParaRPr lang="en-CA" dirty="0"/>
          </a:p>
        </p:txBody>
      </p:sp>
    </p:spTree>
    <p:extLst>
      <p:ext uri="{BB962C8B-B14F-4D97-AF65-F5344CB8AC3E}">
        <p14:creationId xmlns:p14="http://schemas.microsoft.com/office/powerpoint/2010/main" val="1108148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DAAE4-A8DE-A404-3AA9-1F105583FB9B}"/>
              </a:ext>
            </a:extLst>
          </p:cNvPr>
          <p:cNvSpPr>
            <a:spLocks noGrp="1"/>
          </p:cNvSpPr>
          <p:nvPr>
            <p:ph type="title"/>
          </p:nvPr>
        </p:nvSpPr>
        <p:spPr/>
        <p:txBody>
          <a:bodyPr/>
          <a:lstStyle/>
          <a:p>
            <a:r>
              <a:rPr lang="en-US" b="1"/>
              <a:t>Contexts </a:t>
            </a:r>
          </a:p>
        </p:txBody>
      </p:sp>
      <p:sp>
        <p:nvSpPr>
          <p:cNvPr id="3" name="Content Placeholder 2">
            <a:extLst>
              <a:ext uri="{FF2B5EF4-FFF2-40B4-BE49-F238E27FC236}">
                <a16:creationId xmlns:a16="http://schemas.microsoft.com/office/drawing/2014/main" id="{A3F5AFD2-2327-873F-1829-8B1D469D9675}"/>
              </a:ext>
            </a:extLst>
          </p:cNvPr>
          <p:cNvSpPr>
            <a:spLocks noGrp="1"/>
          </p:cNvSpPr>
          <p:nvPr>
            <p:ph idx="1"/>
          </p:nvPr>
        </p:nvSpPr>
        <p:spPr/>
        <p:txBody>
          <a:bodyPr vert="horz" lIns="91440" tIns="45720" rIns="91440" bIns="45720" rtlCol="0" anchor="t">
            <a:normAutofit fontScale="92500" lnSpcReduction="20000"/>
          </a:bodyPr>
          <a:lstStyle/>
          <a:p>
            <a:pPr>
              <a:buFont typeface="Arial" panose="02020502050305020303" pitchFamily="18" charset="0"/>
              <a:buChar char="•"/>
            </a:pPr>
            <a:r>
              <a:rPr lang="en-US"/>
              <a:t>Team Name</a:t>
            </a:r>
          </a:p>
          <a:p>
            <a:pPr>
              <a:buFont typeface="Arial" panose="02020502050305020303" pitchFamily="18" charset="0"/>
              <a:buChar char="•"/>
            </a:pPr>
            <a:r>
              <a:rPr lang="en-US"/>
              <a:t>Background/Motivation</a:t>
            </a:r>
          </a:p>
          <a:p>
            <a:pPr>
              <a:buFont typeface="Arial" panose="02020502050305020303" pitchFamily="18" charset="0"/>
              <a:buChar char="•"/>
            </a:pPr>
            <a:r>
              <a:rPr lang="en-US"/>
              <a:t>Problem Statement</a:t>
            </a:r>
          </a:p>
          <a:p>
            <a:pPr>
              <a:buFont typeface="Arial" panose="02020502050305020303" pitchFamily="18" charset="0"/>
              <a:buChar char="•"/>
            </a:pPr>
            <a:r>
              <a:rPr lang="en-US"/>
              <a:t>Project Proposal</a:t>
            </a:r>
          </a:p>
          <a:p>
            <a:pPr>
              <a:buFont typeface="Arial" panose="02020502050305020303" pitchFamily="18" charset="0"/>
              <a:buChar char="•"/>
            </a:pPr>
            <a:r>
              <a:rPr lang="en-US"/>
              <a:t>Data Source Description</a:t>
            </a:r>
          </a:p>
          <a:p>
            <a:pPr>
              <a:buFont typeface="Arial" panose="02020502050305020303" pitchFamily="18" charset="0"/>
              <a:buChar char="•"/>
            </a:pPr>
            <a:r>
              <a:rPr lang="en-US"/>
              <a:t>Attribute Description </a:t>
            </a:r>
          </a:p>
          <a:p>
            <a:pPr>
              <a:buFont typeface="Arial" panose="02020502050305020303" pitchFamily="18" charset="0"/>
              <a:buChar char="•"/>
            </a:pPr>
            <a:r>
              <a:rPr lang="en-US"/>
              <a:t>Analysis Questions</a:t>
            </a:r>
          </a:p>
          <a:p>
            <a:pPr>
              <a:buFont typeface="Arial" panose="02020502050305020303" pitchFamily="18" charset="0"/>
              <a:buChar char="•"/>
            </a:pPr>
            <a:r>
              <a:rPr lang="en-US"/>
              <a:t>Phase II – Planning</a:t>
            </a:r>
          </a:p>
          <a:p>
            <a:pPr>
              <a:buFont typeface="Arial" panose="02020502050305020303" pitchFamily="18" charset="0"/>
              <a:buChar char="•"/>
            </a:pPr>
            <a:r>
              <a:rPr lang="en-US"/>
              <a:t>References</a:t>
            </a:r>
          </a:p>
        </p:txBody>
      </p:sp>
    </p:spTree>
    <p:extLst>
      <p:ext uri="{BB962C8B-B14F-4D97-AF65-F5344CB8AC3E}">
        <p14:creationId xmlns:p14="http://schemas.microsoft.com/office/powerpoint/2010/main" val="2424728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4AF7C-9369-C7CB-0E7F-D686D2B10E8B}"/>
              </a:ext>
            </a:extLst>
          </p:cNvPr>
          <p:cNvSpPr>
            <a:spLocks noGrp="1"/>
          </p:cNvSpPr>
          <p:nvPr>
            <p:ph type="title"/>
          </p:nvPr>
        </p:nvSpPr>
        <p:spPr>
          <a:xfrm>
            <a:off x="416137" y="290993"/>
            <a:ext cx="9076329" cy="1064277"/>
          </a:xfrm>
        </p:spPr>
        <p:txBody>
          <a:bodyPr>
            <a:normAutofit/>
          </a:bodyPr>
          <a:lstStyle/>
          <a:p>
            <a:r>
              <a:rPr lang="en-CA" dirty="0"/>
              <a:t>Recommendations</a:t>
            </a:r>
          </a:p>
        </p:txBody>
      </p:sp>
      <p:sp>
        <p:nvSpPr>
          <p:cNvPr id="3" name="Content Placeholder 2">
            <a:extLst>
              <a:ext uri="{FF2B5EF4-FFF2-40B4-BE49-F238E27FC236}">
                <a16:creationId xmlns:a16="http://schemas.microsoft.com/office/drawing/2014/main" id="{75E07A20-52CD-9077-85C4-269588861169}"/>
              </a:ext>
            </a:extLst>
          </p:cNvPr>
          <p:cNvSpPr>
            <a:spLocks noGrp="1"/>
          </p:cNvSpPr>
          <p:nvPr>
            <p:ph idx="1"/>
          </p:nvPr>
        </p:nvSpPr>
        <p:spPr>
          <a:xfrm>
            <a:off x="720938" y="1491172"/>
            <a:ext cx="9076329" cy="4850634"/>
          </a:xfrm>
        </p:spPr>
        <p:txBody>
          <a:bodyPr>
            <a:normAutofit/>
          </a:bodyPr>
          <a:lstStyle/>
          <a:p>
            <a:r>
              <a:rPr lang="en-US" dirty="0"/>
              <a:t>Improve road safety measures in </a:t>
            </a:r>
            <a:r>
              <a:rPr lang="en-US" b="1" dirty="0"/>
              <a:t>Brooklyn</a:t>
            </a:r>
            <a:r>
              <a:rPr lang="en-US" dirty="0"/>
              <a:t>, </a:t>
            </a:r>
            <a:r>
              <a:rPr lang="en-US" b="1" dirty="0"/>
              <a:t>Queens</a:t>
            </a:r>
            <a:r>
              <a:rPr lang="en-US" dirty="0"/>
              <a:t>, and </a:t>
            </a:r>
            <a:r>
              <a:rPr lang="en-US" b="1" dirty="0"/>
              <a:t>Bronx</a:t>
            </a:r>
            <a:r>
              <a:rPr lang="en-US" dirty="0"/>
              <a:t> to reduce the number of injuries and deaths caused by motor vehicle collisions.</a:t>
            </a:r>
            <a:endParaRPr lang="en-CA" dirty="0"/>
          </a:p>
          <a:p>
            <a:r>
              <a:rPr lang="en-CA" dirty="0"/>
              <a:t>Drivers using cars like </a:t>
            </a:r>
            <a:r>
              <a:rPr lang="en-US" dirty="0"/>
              <a:t>sedans/hatchbacks and SUVs should always be aware of blind spots</a:t>
            </a:r>
            <a:r>
              <a:rPr lang="en-CA" dirty="0"/>
              <a:t>.</a:t>
            </a:r>
          </a:p>
          <a:p>
            <a:r>
              <a:rPr lang="en-CA" dirty="0"/>
              <a:t>Increase law enforcement presence by </a:t>
            </a:r>
            <a:r>
              <a:rPr lang="en-US" dirty="0"/>
              <a:t>allocating additional police resources during peak accident times to deter reckless driving, enforce traffic laws, and ensure road safety.</a:t>
            </a:r>
          </a:p>
          <a:p>
            <a:r>
              <a:rPr lang="en-US" dirty="0"/>
              <a:t>Collaborate with employers to promote safe commuting practices among employees, such as encouraging flexible work schedules or encouraging ride-sharing initiatives to reduce the number of vehicles on the road during peak accident times.</a:t>
            </a:r>
          </a:p>
        </p:txBody>
      </p:sp>
    </p:spTree>
    <p:extLst>
      <p:ext uri="{BB962C8B-B14F-4D97-AF65-F5344CB8AC3E}">
        <p14:creationId xmlns:p14="http://schemas.microsoft.com/office/powerpoint/2010/main" val="1067093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E9828-5188-9A32-6E4A-BD08F1D96EDF}"/>
              </a:ext>
            </a:extLst>
          </p:cNvPr>
          <p:cNvSpPr>
            <a:spLocks noGrp="1"/>
          </p:cNvSpPr>
          <p:nvPr>
            <p:ph type="ctrTitle"/>
          </p:nvPr>
        </p:nvSpPr>
        <p:spPr>
          <a:xfrm>
            <a:off x="966746" y="530943"/>
            <a:ext cx="6820402" cy="973392"/>
          </a:xfrm>
        </p:spPr>
        <p:txBody>
          <a:bodyPr/>
          <a:lstStyle/>
          <a:p>
            <a:r>
              <a:rPr lang="en-US"/>
              <a:t>References</a:t>
            </a:r>
            <a:endParaRPr lang="en-IN"/>
          </a:p>
        </p:txBody>
      </p:sp>
      <p:sp>
        <p:nvSpPr>
          <p:cNvPr id="3" name="Subtitle 2">
            <a:extLst>
              <a:ext uri="{FF2B5EF4-FFF2-40B4-BE49-F238E27FC236}">
                <a16:creationId xmlns:a16="http://schemas.microsoft.com/office/drawing/2014/main" id="{DD982438-756D-6DCC-EE7F-9FECF6CB2FCE}"/>
              </a:ext>
            </a:extLst>
          </p:cNvPr>
          <p:cNvSpPr>
            <a:spLocks noGrp="1"/>
          </p:cNvSpPr>
          <p:nvPr>
            <p:ph type="subTitle" idx="1"/>
          </p:nvPr>
        </p:nvSpPr>
        <p:spPr>
          <a:xfrm>
            <a:off x="966746" y="1848465"/>
            <a:ext cx="8324738" cy="4107603"/>
          </a:xfrm>
        </p:spPr>
        <p:txBody>
          <a:bodyPr/>
          <a:lstStyle/>
          <a:p>
            <a:r>
              <a:rPr lang="en-IN" sz="1800" b="1" dirty="0">
                <a:latin typeface="Times New Roman" panose="02020603050405020304" pitchFamily="18" charset="0"/>
                <a:cs typeface="Times New Roman" panose="02020603050405020304" pitchFamily="18" charset="0"/>
              </a:rPr>
              <a:t>[1] Dataset</a:t>
            </a:r>
          </a:p>
          <a:p>
            <a:r>
              <a:rPr lang="en-IN" sz="1800" dirty="0">
                <a:latin typeface="Times New Roman" panose="02020603050405020304" pitchFamily="18" charset="0"/>
                <a:cs typeface="Times New Roman" panose="02020603050405020304" pitchFamily="18" charset="0"/>
                <a:hlinkClick r:id="rId2"/>
              </a:rPr>
              <a:t>https://catalog.data.gov/dataset/motor-vehicle-collisions-crashes</a:t>
            </a:r>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[2] </a:t>
            </a:r>
            <a:r>
              <a:rPr lang="en-IN" sz="1800" b="1" dirty="0" err="1">
                <a:latin typeface="Times New Roman" panose="02020603050405020304" pitchFamily="18" charset="0"/>
                <a:cs typeface="Times New Roman" panose="02020603050405020304" pitchFamily="18" charset="0"/>
              </a:rPr>
              <a:t>Github</a:t>
            </a:r>
            <a:endParaRPr lang="en-IN" sz="1800" b="1"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hlinkClick r:id="rId3"/>
              </a:rPr>
              <a:t>https://github.com/kharbanda95/EDA-MotorVehicleCollisionCrash</a:t>
            </a:r>
            <a:endParaRPr lang="en-IN" dirty="0"/>
          </a:p>
        </p:txBody>
      </p:sp>
    </p:spTree>
    <p:extLst>
      <p:ext uri="{BB962C8B-B14F-4D97-AF65-F5344CB8AC3E}">
        <p14:creationId xmlns:p14="http://schemas.microsoft.com/office/powerpoint/2010/main" val="1793580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A7A45-9AE1-B854-2962-4B69A2FB5E5B}"/>
              </a:ext>
            </a:extLst>
          </p:cNvPr>
          <p:cNvSpPr>
            <a:spLocks noGrp="1"/>
          </p:cNvSpPr>
          <p:nvPr>
            <p:ph type="title"/>
          </p:nvPr>
        </p:nvSpPr>
        <p:spPr>
          <a:xfrm>
            <a:off x="1240456" y="2306606"/>
            <a:ext cx="9711088" cy="1921265"/>
          </a:xfrm>
        </p:spPr>
        <p:txBody>
          <a:bodyPr/>
          <a:lstStyle/>
          <a:p>
            <a:pPr algn="ctr"/>
            <a:r>
              <a:rPr lang="en-CA" dirty="0"/>
              <a:t>THANK</a:t>
            </a:r>
            <a:r>
              <a:rPr lang="en-CA" dirty="0">
                <a:latin typeface="Calibri" panose="020F0502020204030204" pitchFamily="34" charset="0"/>
                <a:ea typeface="Calibri" panose="020F0502020204030204" pitchFamily="34" charset="0"/>
                <a:cs typeface="Calibri" panose="020F0502020204030204" pitchFamily="34" charset="0"/>
              </a:rPr>
              <a:t>-</a:t>
            </a:r>
            <a:r>
              <a:rPr lang="en-CA" dirty="0"/>
              <a:t>YOU</a:t>
            </a:r>
          </a:p>
        </p:txBody>
      </p:sp>
    </p:spTree>
    <p:extLst>
      <p:ext uri="{BB962C8B-B14F-4D97-AF65-F5344CB8AC3E}">
        <p14:creationId xmlns:p14="http://schemas.microsoft.com/office/powerpoint/2010/main" val="2047933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C1DB6-8FE2-A873-D7E4-1D5C8CD94FAD}"/>
              </a:ext>
            </a:extLst>
          </p:cNvPr>
          <p:cNvSpPr>
            <a:spLocks noGrp="1"/>
          </p:cNvSpPr>
          <p:nvPr>
            <p:ph type="ctrTitle"/>
          </p:nvPr>
        </p:nvSpPr>
        <p:spPr>
          <a:xfrm>
            <a:off x="966745" y="1205037"/>
            <a:ext cx="7744993" cy="809518"/>
          </a:xfrm>
        </p:spPr>
        <p:txBody>
          <a:bodyPr/>
          <a:lstStyle/>
          <a:p>
            <a:r>
              <a:rPr lang="en-US" b="1"/>
              <a:t>Team – 002 </a:t>
            </a:r>
          </a:p>
        </p:txBody>
      </p:sp>
      <p:sp>
        <p:nvSpPr>
          <p:cNvPr id="3" name="Subtitle 2">
            <a:extLst>
              <a:ext uri="{FF2B5EF4-FFF2-40B4-BE49-F238E27FC236}">
                <a16:creationId xmlns:a16="http://schemas.microsoft.com/office/drawing/2014/main" id="{F3DD70EA-E5B8-A0F2-A809-72F14DD18FBF}"/>
              </a:ext>
            </a:extLst>
          </p:cNvPr>
          <p:cNvSpPr>
            <a:spLocks noGrp="1"/>
          </p:cNvSpPr>
          <p:nvPr>
            <p:ph type="subTitle" idx="1"/>
          </p:nvPr>
        </p:nvSpPr>
        <p:spPr>
          <a:xfrm>
            <a:off x="966745" y="2286787"/>
            <a:ext cx="7744993" cy="3669280"/>
          </a:xfrm>
        </p:spPr>
        <p:txBody>
          <a:bodyPr vert="horz" lIns="91440" tIns="45720" rIns="91440" bIns="45720" rtlCol="0" anchor="t">
            <a:normAutofit/>
          </a:bodyPr>
          <a:lstStyle/>
          <a:p>
            <a:pPr marL="342900" indent="-342900">
              <a:buFont typeface="Arial" panose="02020502050305020303" pitchFamily="18" charset="0"/>
              <a:buChar char="•"/>
            </a:pPr>
            <a:r>
              <a:rPr lang="en-US">
                <a:ea typeface="+mn-lt"/>
                <a:cs typeface="+mn-lt"/>
              </a:rPr>
              <a:t>Jaya Rudra</a:t>
            </a:r>
          </a:p>
          <a:p>
            <a:pPr marL="342900" indent="-342900">
              <a:buFont typeface="Arial" panose="02020502050305020303" pitchFamily="18" charset="0"/>
              <a:buChar char="•"/>
            </a:pPr>
            <a:r>
              <a:rPr lang="en-US">
                <a:ea typeface="+mn-lt"/>
                <a:cs typeface="+mn-lt"/>
              </a:rPr>
              <a:t>Harpreet Kaur</a:t>
            </a:r>
          </a:p>
          <a:p>
            <a:pPr marL="342900" indent="-342900">
              <a:buFont typeface="Arial" panose="02020502050305020303" pitchFamily="18" charset="0"/>
              <a:buChar char="•"/>
            </a:pPr>
            <a:r>
              <a:rPr lang="en-US">
                <a:ea typeface="+mn-lt"/>
                <a:cs typeface="+mn-lt"/>
              </a:rPr>
              <a:t>Shubham Kharbanda</a:t>
            </a:r>
          </a:p>
          <a:p>
            <a:pPr marL="342900" indent="-342900">
              <a:buFont typeface="Arial" panose="02020502050305020303" pitchFamily="18" charset="0"/>
              <a:buChar char="•"/>
            </a:pPr>
            <a:r>
              <a:rPr lang="en-US">
                <a:ea typeface="+mn-lt"/>
                <a:cs typeface="+mn-lt"/>
              </a:rPr>
              <a:t>Sahith Valluripally</a:t>
            </a:r>
          </a:p>
          <a:p>
            <a:pPr marL="342900" indent="-342900">
              <a:buFont typeface="Arial" panose="02020502050305020303" pitchFamily="18" charset="0"/>
              <a:buChar char="•"/>
            </a:pPr>
            <a:r>
              <a:rPr lang="en-US">
                <a:ea typeface="+mn-lt"/>
                <a:cs typeface="+mn-lt"/>
              </a:rPr>
              <a:t>Priteshkumar Rana</a:t>
            </a:r>
            <a:endParaRPr lang="en-US"/>
          </a:p>
          <a:p>
            <a:pPr marL="342900" indent="-342900">
              <a:buFont typeface="Arial" panose="02020502050305020303" pitchFamily="18" charset="0"/>
              <a:buChar char="•"/>
            </a:pPr>
            <a:endParaRPr lang="en-US"/>
          </a:p>
        </p:txBody>
      </p:sp>
    </p:spTree>
    <p:extLst>
      <p:ext uri="{BB962C8B-B14F-4D97-AF65-F5344CB8AC3E}">
        <p14:creationId xmlns:p14="http://schemas.microsoft.com/office/powerpoint/2010/main" val="1976528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31ADD2-D789-4486-9B4C-80196D5168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FE6633D-E9A8-8245-8CE8-65C419D840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016945" cy="6858000"/>
            <a:chOff x="0" y="0"/>
            <a:chExt cx="4016945" cy="6858000"/>
          </a:xfrm>
        </p:grpSpPr>
        <p:sp>
          <p:nvSpPr>
            <p:cNvPr id="11" name="Freeform: Shape 16">
              <a:extLst>
                <a:ext uri="{FF2B5EF4-FFF2-40B4-BE49-F238E27FC236}">
                  <a16:creationId xmlns:a16="http://schemas.microsoft.com/office/drawing/2014/main" id="{822A44B6-636D-AD4C-9BD1-3F618E1E70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6867" y="0"/>
              <a:ext cx="3047936" cy="2062022"/>
            </a:xfrm>
            <a:custGeom>
              <a:avLst/>
              <a:gdLst>
                <a:gd name="connsiteX0" fmla="*/ 0 w 3047936"/>
                <a:gd name="connsiteY0" fmla="*/ 0 h 2062022"/>
                <a:gd name="connsiteX1" fmla="*/ 3047936 w 3047936"/>
                <a:gd name="connsiteY1" fmla="*/ 0 h 2062022"/>
                <a:gd name="connsiteX2" fmla="*/ 3047936 w 3047936"/>
                <a:gd name="connsiteY2" fmla="*/ 103159 h 2062022"/>
                <a:gd name="connsiteX3" fmla="*/ 3047936 w 3047936"/>
                <a:gd name="connsiteY3" fmla="*/ 387258 h 2062022"/>
                <a:gd name="connsiteX4" fmla="*/ 3047936 w 3047936"/>
                <a:gd name="connsiteY4" fmla="*/ 603876 h 2062022"/>
                <a:gd name="connsiteX5" fmla="*/ 2649871 w 3047936"/>
                <a:gd name="connsiteY5" fmla="*/ 1453152 h 2062022"/>
                <a:gd name="connsiteX6" fmla="*/ 1660164 w 3047936"/>
                <a:gd name="connsiteY6" fmla="*/ 1944802 h 2062022"/>
                <a:gd name="connsiteX7" fmla="*/ 1521470 w 3047936"/>
                <a:gd name="connsiteY7" fmla="*/ 2062022 h 2062022"/>
                <a:gd name="connsiteX8" fmla="*/ 1387771 w 3047936"/>
                <a:gd name="connsiteY8" fmla="*/ 1944802 h 2062022"/>
                <a:gd name="connsiteX9" fmla="*/ 398065 w 3047936"/>
                <a:gd name="connsiteY9" fmla="*/ 1453152 h 2062022"/>
                <a:gd name="connsiteX10" fmla="*/ 0 w 3047936"/>
                <a:gd name="connsiteY10" fmla="*/ 603876 h 2062022"/>
                <a:gd name="connsiteX11" fmla="*/ 0 w 3047936"/>
                <a:gd name="connsiteY11" fmla="*/ 387258 h 2062022"/>
                <a:gd name="connsiteX12" fmla="*/ 0 w 3047936"/>
                <a:gd name="connsiteY12" fmla="*/ 103159 h 206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47936" h="2062022">
                  <a:moveTo>
                    <a:pt x="0" y="0"/>
                  </a:moveTo>
                  <a:lnTo>
                    <a:pt x="3047936" y="0"/>
                  </a:lnTo>
                  <a:lnTo>
                    <a:pt x="3047936" y="103159"/>
                  </a:lnTo>
                  <a:lnTo>
                    <a:pt x="3047936" y="387258"/>
                  </a:lnTo>
                  <a:lnTo>
                    <a:pt x="3047936" y="603876"/>
                  </a:lnTo>
                  <a:cubicBezTo>
                    <a:pt x="3047936" y="1042331"/>
                    <a:pt x="2923541" y="1261792"/>
                    <a:pt x="2649871" y="1453152"/>
                  </a:cubicBezTo>
                  <a:cubicBezTo>
                    <a:pt x="2365260" y="1618044"/>
                    <a:pt x="1991682" y="1688612"/>
                    <a:pt x="1660164" y="1944802"/>
                  </a:cubicBezTo>
                  <a:lnTo>
                    <a:pt x="1521470" y="2062022"/>
                  </a:lnTo>
                  <a:lnTo>
                    <a:pt x="1387771" y="1944802"/>
                  </a:lnTo>
                  <a:cubicBezTo>
                    <a:pt x="1056252" y="1688612"/>
                    <a:pt x="682674" y="1618044"/>
                    <a:pt x="398065" y="1453152"/>
                  </a:cubicBezTo>
                  <a:cubicBezTo>
                    <a:pt x="124394" y="1261792"/>
                    <a:pt x="0" y="1042331"/>
                    <a:pt x="0" y="603876"/>
                  </a:cubicBezTo>
                  <a:lnTo>
                    <a:pt x="0" y="387258"/>
                  </a:lnTo>
                  <a:lnTo>
                    <a:pt x="0" y="103159"/>
                  </a:ln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3">
              <a:extLst>
                <a:ext uri="{FF2B5EF4-FFF2-40B4-BE49-F238E27FC236}">
                  <a16:creationId xmlns:a16="http://schemas.microsoft.com/office/drawing/2014/main" id="{16458209-755B-F445-94DC-5D6F4F281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01321"/>
              <a:ext cx="2304118" cy="4124044"/>
            </a:xfrm>
            <a:custGeom>
              <a:avLst/>
              <a:gdLst>
                <a:gd name="connsiteX0" fmla="*/ 782648 w 2304118"/>
                <a:gd name="connsiteY0" fmla="*/ 0 h 4124044"/>
                <a:gd name="connsiteX1" fmla="*/ 916348 w 2304118"/>
                <a:gd name="connsiteY1" fmla="*/ 117220 h 4124044"/>
                <a:gd name="connsiteX2" fmla="*/ 1906053 w 2304118"/>
                <a:gd name="connsiteY2" fmla="*/ 608871 h 4124044"/>
                <a:gd name="connsiteX3" fmla="*/ 2304118 w 2304118"/>
                <a:gd name="connsiteY3" fmla="*/ 1458146 h 4124044"/>
                <a:gd name="connsiteX4" fmla="*/ 2304118 w 2304118"/>
                <a:gd name="connsiteY4" fmla="*/ 1588054 h 4124044"/>
                <a:gd name="connsiteX5" fmla="*/ 2304118 w 2304118"/>
                <a:gd name="connsiteY5" fmla="*/ 1958864 h 4124044"/>
                <a:gd name="connsiteX6" fmla="*/ 2304118 w 2304118"/>
                <a:gd name="connsiteY6" fmla="*/ 2165181 h 4124044"/>
                <a:gd name="connsiteX7" fmla="*/ 2304118 w 2304118"/>
                <a:gd name="connsiteY7" fmla="*/ 2449280 h 4124044"/>
                <a:gd name="connsiteX8" fmla="*/ 2304118 w 2304118"/>
                <a:gd name="connsiteY8" fmla="*/ 2665898 h 4124044"/>
                <a:gd name="connsiteX9" fmla="*/ 1906053 w 2304118"/>
                <a:gd name="connsiteY9" fmla="*/ 3515174 h 4124044"/>
                <a:gd name="connsiteX10" fmla="*/ 916345 w 2304118"/>
                <a:gd name="connsiteY10" fmla="*/ 4006824 h 4124044"/>
                <a:gd name="connsiteX11" fmla="*/ 777652 w 2304118"/>
                <a:gd name="connsiteY11" fmla="*/ 4124044 h 4124044"/>
                <a:gd name="connsiteX12" fmla="*/ 643953 w 2304118"/>
                <a:gd name="connsiteY12" fmla="*/ 4006824 h 4124044"/>
                <a:gd name="connsiteX13" fmla="*/ 131509 w 2304118"/>
                <a:gd name="connsiteY13" fmla="*/ 3726762 h 4124044"/>
                <a:gd name="connsiteX14" fmla="*/ 0 w 2304118"/>
                <a:gd name="connsiteY14" fmla="*/ 3673334 h 4124044"/>
                <a:gd name="connsiteX15" fmla="*/ 0 w 2304118"/>
                <a:gd name="connsiteY15" fmla="*/ 450711 h 4124044"/>
                <a:gd name="connsiteX16" fmla="*/ 131510 w 2304118"/>
                <a:gd name="connsiteY16" fmla="*/ 397282 h 4124044"/>
                <a:gd name="connsiteX17" fmla="*/ 643955 w 2304118"/>
                <a:gd name="connsiteY17" fmla="*/ 117220 h 4124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04118" h="4124044">
                  <a:moveTo>
                    <a:pt x="782648" y="0"/>
                  </a:moveTo>
                  <a:lnTo>
                    <a:pt x="916348" y="117220"/>
                  </a:lnTo>
                  <a:cubicBezTo>
                    <a:pt x="1247866" y="373410"/>
                    <a:pt x="1621444" y="443978"/>
                    <a:pt x="1906053" y="608871"/>
                  </a:cubicBezTo>
                  <a:cubicBezTo>
                    <a:pt x="2179725" y="800231"/>
                    <a:pt x="2304118" y="1019692"/>
                    <a:pt x="2304118" y="1458146"/>
                  </a:cubicBezTo>
                  <a:lnTo>
                    <a:pt x="2304118" y="1588054"/>
                  </a:lnTo>
                  <a:lnTo>
                    <a:pt x="2304118" y="1958864"/>
                  </a:lnTo>
                  <a:lnTo>
                    <a:pt x="2304118" y="2165181"/>
                  </a:lnTo>
                  <a:lnTo>
                    <a:pt x="2304118" y="2449280"/>
                  </a:lnTo>
                  <a:lnTo>
                    <a:pt x="2304118" y="2665898"/>
                  </a:lnTo>
                  <a:cubicBezTo>
                    <a:pt x="2304118" y="3104353"/>
                    <a:pt x="2179723" y="3323814"/>
                    <a:pt x="1906053" y="3515174"/>
                  </a:cubicBezTo>
                  <a:cubicBezTo>
                    <a:pt x="1621442" y="3680066"/>
                    <a:pt x="1247864" y="3750634"/>
                    <a:pt x="916345" y="4006824"/>
                  </a:cubicBezTo>
                  <a:lnTo>
                    <a:pt x="777652" y="4124044"/>
                  </a:lnTo>
                  <a:lnTo>
                    <a:pt x="643953" y="4006824"/>
                  </a:lnTo>
                  <a:cubicBezTo>
                    <a:pt x="478194" y="3878729"/>
                    <a:pt x="301919" y="3797040"/>
                    <a:pt x="131509" y="3726762"/>
                  </a:cubicBezTo>
                  <a:lnTo>
                    <a:pt x="0" y="3673334"/>
                  </a:lnTo>
                  <a:lnTo>
                    <a:pt x="0" y="450711"/>
                  </a:lnTo>
                  <a:lnTo>
                    <a:pt x="131510" y="397282"/>
                  </a:lnTo>
                  <a:cubicBezTo>
                    <a:pt x="301921" y="327005"/>
                    <a:pt x="478195" y="245315"/>
                    <a:pt x="643955" y="117220"/>
                  </a:cubicBezTo>
                  <a:close/>
                </a:path>
              </a:pathLst>
            </a:custGeom>
            <a:solidFill>
              <a:schemeClr val="bg2">
                <a:lumMod val="75000"/>
                <a:alpha val="15000"/>
              </a:schemeClr>
            </a:solidFill>
            <a:ln w="25400" cap="rnd">
              <a:no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7">
              <a:extLst>
                <a:ext uri="{FF2B5EF4-FFF2-40B4-BE49-F238E27FC236}">
                  <a16:creationId xmlns:a16="http://schemas.microsoft.com/office/drawing/2014/main" id="{7D8108AC-449F-6747-AF86-1B3122445B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2" y="1330770"/>
              <a:ext cx="2362696" cy="42830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045418 w 4282900"/>
                <a:gd name="connsiteY21" fmla="*/ 614159 h 5795027"/>
                <a:gd name="connsiteX22" fmla="*/ 1950071 w 4282900"/>
                <a:gd name="connsiteY22" fmla="*/ 164715 h 5795027"/>
                <a:gd name="connsiteX23" fmla="*/ 2144960 w 4282900"/>
                <a:gd name="connsiteY23" fmla="*/ 0 h 5795027"/>
                <a:gd name="connsiteX0" fmla="*/ 559354 w 4282900"/>
                <a:gd name="connsiteY0" fmla="*/ 855573 h 5795027"/>
                <a:gd name="connsiteX1" fmla="*/ 1045418 w 4282900"/>
                <a:gd name="connsiteY1" fmla="*/ 614159 h 5795027"/>
                <a:gd name="connsiteX2" fmla="*/ 1950071 w 4282900"/>
                <a:gd name="connsiteY2" fmla="*/ 164715 h 5795027"/>
                <a:gd name="connsiteX3" fmla="*/ 2144960 w 4282900"/>
                <a:gd name="connsiteY3" fmla="*/ 0 h 5795027"/>
                <a:gd name="connsiteX4" fmla="*/ 2332832 w 4282900"/>
                <a:gd name="connsiteY4" fmla="*/ 164715 h 5795027"/>
                <a:gd name="connsiteX5" fmla="*/ 3723546 w 4282900"/>
                <a:gd name="connsiteY5" fmla="*/ 855573 h 5795027"/>
                <a:gd name="connsiteX6" fmla="*/ 4282900 w 4282900"/>
                <a:gd name="connsiteY6" fmla="*/ 2048959 h 5795027"/>
                <a:gd name="connsiteX7" fmla="*/ 4282900 w 4282900"/>
                <a:gd name="connsiteY7" fmla="*/ 2231503 h 5795027"/>
                <a:gd name="connsiteX8" fmla="*/ 4282900 w 4282900"/>
                <a:gd name="connsiteY8" fmla="*/ 2752557 h 5795027"/>
                <a:gd name="connsiteX9" fmla="*/ 4282900 w 4282900"/>
                <a:gd name="connsiteY9" fmla="*/ 3042471 h 5795027"/>
                <a:gd name="connsiteX10" fmla="*/ 4282900 w 4282900"/>
                <a:gd name="connsiteY10" fmla="*/ 3441681 h 5795027"/>
                <a:gd name="connsiteX11" fmla="*/ 4282900 w 4282900"/>
                <a:gd name="connsiteY11" fmla="*/ 3746068 h 5795027"/>
                <a:gd name="connsiteX12" fmla="*/ 3723546 w 4282900"/>
                <a:gd name="connsiteY12" fmla="*/ 4939455 h 5795027"/>
                <a:gd name="connsiteX13" fmla="*/ 2332829 w 4282900"/>
                <a:gd name="connsiteY13" fmla="*/ 5630311 h 5795027"/>
                <a:gd name="connsiteX14" fmla="*/ 2137940 w 4282900"/>
                <a:gd name="connsiteY14" fmla="*/ 5795027 h 5795027"/>
                <a:gd name="connsiteX15" fmla="*/ 1950069 w 4282900"/>
                <a:gd name="connsiteY15" fmla="*/ 5630311 h 5795027"/>
                <a:gd name="connsiteX16" fmla="*/ 559353 w 4282900"/>
                <a:gd name="connsiteY16" fmla="*/ 4939455 h 5795027"/>
                <a:gd name="connsiteX17" fmla="*/ 0 w 4282900"/>
                <a:gd name="connsiteY17" fmla="*/ 3746068 h 5795027"/>
                <a:gd name="connsiteX18" fmla="*/ 0 w 4282900"/>
                <a:gd name="connsiteY18" fmla="*/ 3441681 h 5795027"/>
                <a:gd name="connsiteX19" fmla="*/ 0 w 4282900"/>
                <a:gd name="connsiteY19" fmla="*/ 3042471 h 5795027"/>
                <a:gd name="connsiteX20" fmla="*/ 0 w 4282900"/>
                <a:gd name="connsiteY20" fmla="*/ 2752557 h 5795027"/>
                <a:gd name="connsiteX21" fmla="*/ 0 w 4282900"/>
                <a:gd name="connsiteY21" fmla="*/ 2231503 h 5795027"/>
                <a:gd name="connsiteX22" fmla="*/ 0 w 4282900"/>
                <a:gd name="connsiteY22" fmla="*/ 2048959 h 5795027"/>
                <a:gd name="connsiteX23" fmla="*/ 683593 w 4282900"/>
                <a:gd name="connsiteY23" fmla="*/ 979812 h 5795027"/>
                <a:gd name="connsiteX0" fmla="*/ 1045418 w 4282900"/>
                <a:gd name="connsiteY0" fmla="*/ 614159 h 5795027"/>
                <a:gd name="connsiteX1" fmla="*/ 1950071 w 4282900"/>
                <a:gd name="connsiteY1" fmla="*/ 164715 h 5795027"/>
                <a:gd name="connsiteX2" fmla="*/ 2144960 w 4282900"/>
                <a:gd name="connsiteY2" fmla="*/ 0 h 5795027"/>
                <a:gd name="connsiteX3" fmla="*/ 2332832 w 4282900"/>
                <a:gd name="connsiteY3" fmla="*/ 164715 h 5795027"/>
                <a:gd name="connsiteX4" fmla="*/ 3723546 w 4282900"/>
                <a:gd name="connsiteY4" fmla="*/ 855573 h 5795027"/>
                <a:gd name="connsiteX5" fmla="*/ 4282900 w 4282900"/>
                <a:gd name="connsiteY5" fmla="*/ 2048959 h 5795027"/>
                <a:gd name="connsiteX6" fmla="*/ 4282900 w 4282900"/>
                <a:gd name="connsiteY6" fmla="*/ 2231503 h 5795027"/>
                <a:gd name="connsiteX7" fmla="*/ 4282900 w 4282900"/>
                <a:gd name="connsiteY7" fmla="*/ 2752557 h 5795027"/>
                <a:gd name="connsiteX8" fmla="*/ 4282900 w 4282900"/>
                <a:gd name="connsiteY8" fmla="*/ 3042471 h 5795027"/>
                <a:gd name="connsiteX9" fmla="*/ 4282900 w 4282900"/>
                <a:gd name="connsiteY9" fmla="*/ 3441681 h 5795027"/>
                <a:gd name="connsiteX10" fmla="*/ 4282900 w 4282900"/>
                <a:gd name="connsiteY10" fmla="*/ 3746068 h 5795027"/>
                <a:gd name="connsiteX11" fmla="*/ 3723546 w 4282900"/>
                <a:gd name="connsiteY11" fmla="*/ 4939455 h 5795027"/>
                <a:gd name="connsiteX12" fmla="*/ 2332829 w 4282900"/>
                <a:gd name="connsiteY12" fmla="*/ 5630311 h 5795027"/>
                <a:gd name="connsiteX13" fmla="*/ 2137940 w 4282900"/>
                <a:gd name="connsiteY13" fmla="*/ 5795027 h 5795027"/>
                <a:gd name="connsiteX14" fmla="*/ 1950069 w 4282900"/>
                <a:gd name="connsiteY14" fmla="*/ 5630311 h 5795027"/>
                <a:gd name="connsiteX15" fmla="*/ 559353 w 4282900"/>
                <a:gd name="connsiteY15" fmla="*/ 4939455 h 5795027"/>
                <a:gd name="connsiteX16" fmla="*/ 0 w 4282900"/>
                <a:gd name="connsiteY16" fmla="*/ 3746068 h 5795027"/>
                <a:gd name="connsiteX17" fmla="*/ 0 w 4282900"/>
                <a:gd name="connsiteY17" fmla="*/ 3441681 h 5795027"/>
                <a:gd name="connsiteX18" fmla="*/ 0 w 4282900"/>
                <a:gd name="connsiteY18" fmla="*/ 3042471 h 5795027"/>
                <a:gd name="connsiteX19" fmla="*/ 0 w 4282900"/>
                <a:gd name="connsiteY19" fmla="*/ 2752557 h 5795027"/>
                <a:gd name="connsiteX20" fmla="*/ 0 w 4282900"/>
                <a:gd name="connsiteY20" fmla="*/ 2231503 h 5795027"/>
                <a:gd name="connsiteX21" fmla="*/ 0 w 4282900"/>
                <a:gd name="connsiteY21" fmla="*/ 2048959 h 5795027"/>
                <a:gd name="connsiteX22" fmla="*/ 683593 w 4282900"/>
                <a:gd name="connsiteY22" fmla="*/ 979812 h 5795027"/>
                <a:gd name="connsiteX0" fmla="*/ 1045418 w 4282900"/>
                <a:gd name="connsiteY0" fmla="*/ 614159 h 5795027"/>
                <a:gd name="connsiteX1" fmla="*/ 1950071 w 4282900"/>
                <a:gd name="connsiteY1" fmla="*/ 164715 h 5795027"/>
                <a:gd name="connsiteX2" fmla="*/ 2144960 w 4282900"/>
                <a:gd name="connsiteY2" fmla="*/ 0 h 5795027"/>
                <a:gd name="connsiteX3" fmla="*/ 2332832 w 4282900"/>
                <a:gd name="connsiteY3" fmla="*/ 164715 h 5795027"/>
                <a:gd name="connsiteX4" fmla="*/ 3723546 w 4282900"/>
                <a:gd name="connsiteY4" fmla="*/ 855573 h 5795027"/>
                <a:gd name="connsiteX5" fmla="*/ 4282900 w 4282900"/>
                <a:gd name="connsiteY5" fmla="*/ 2048959 h 5795027"/>
                <a:gd name="connsiteX6" fmla="*/ 4282900 w 4282900"/>
                <a:gd name="connsiteY6" fmla="*/ 2231503 h 5795027"/>
                <a:gd name="connsiteX7" fmla="*/ 4282900 w 4282900"/>
                <a:gd name="connsiteY7" fmla="*/ 2752557 h 5795027"/>
                <a:gd name="connsiteX8" fmla="*/ 4282900 w 4282900"/>
                <a:gd name="connsiteY8" fmla="*/ 3042471 h 5795027"/>
                <a:gd name="connsiteX9" fmla="*/ 4282900 w 4282900"/>
                <a:gd name="connsiteY9" fmla="*/ 3441681 h 5795027"/>
                <a:gd name="connsiteX10" fmla="*/ 4282900 w 4282900"/>
                <a:gd name="connsiteY10" fmla="*/ 3746068 h 5795027"/>
                <a:gd name="connsiteX11" fmla="*/ 3723546 w 4282900"/>
                <a:gd name="connsiteY11" fmla="*/ 4939455 h 5795027"/>
                <a:gd name="connsiteX12" fmla="*/ 2332829 w 4282900"/>
                <a:gd name="connsiteY12" fmla="*/ 5630311 h 5795027"/>
                <a:gd name="connsiteX13" fmla="*/ 2137940 w 4282900"/>
                <a:gd name="connsiteY13" fmla="*/ 5795027 h 5795027"/>
                <a:gd name="connsiteX14" fmla="*/ 1950069 w 4282900"/>
                <a:gd name="connsiteY14" fmla="*/ 5630311 h 5795027"/>
                <a:gd name="connsiteX15" fmla="*/ 559353 w 4282900"/>
                <a:gd name="connsiteY15" fmla="*/ 4939455 h 5795027"/>
                <a:gd name="connsiteX16" fmla="*/ 0 w 4282900"/>
                <a:gd name="connsiteY16" fmla="*/ 3746068 h 5795027"/>
                <a:gd name="connsiteX17" fmla="*/ 0 w 4282900"/>
                <a:gd name="connsiteY17" fmla="*/ 3441681 h 5795027"/>
                <a:gd name="connsiteX18" fmla="*/ 0 w 4282900"/>
                <a:gd name="connsiteY18" fmla="*/ 3042471 h 5795027"/>
                <a:gd name="connsiteX19" fmla="*/ 0 w 4282900"/>
                <a:gd name="connsiteY19" fmla="*/ 2752557 h 5795027"/>
                <a:gd name="connsiteX20" fmla="*/ 0 w 4282900"/>
                <a:gd name="connsiteY20" fmla="*/ 2231503 h 5795027"/>
                <a:gd name="connsiteX21" fmla="*/ 0 w 4282900"/>
                <a:gd name="connsiteY21" fmla="*/ 2048959 h 5795027"/>
                <a:gd name="connsiteX22" fmla="*/ 683593 w 4282900"/>
                <a:gd name="connsiteY22" fmla="*/ 979812 h 5795027"/>
                <a:gd name="connsiteX0" fmla="*/ 1045418 w 4282900"/>
                <a:gd name="connsiteY0" fmla="*/ 614159 h 5795027"/>
                <a:gd name="connsiteX1" fmla="*/ 1950071 w 4282900"/>
                <a:gd name="connsiteY1" fmla="*/ 164715 h 5795027"/>
                <a:gd name="connsiteX2" fmla="*/ 2144960 w 4282900"/>
                <a:gd name="connsiteY2" fmla="*/ 0 h 5795027"/>
                <a:gd name="connsiteX3" fmla="*/ 2332832 w 4282900"/>
                <a:gd name="connsiteY3" fmla="*/ 164715 h 5795027"/>
                <a:gd name="connsiteX4" fmla="*/ 3723546 w 4282900"/>
                <a:gd name="connsiteY4" fmla="*/ 855573 h 5795027"/>
                <a:gd name="connsiteX5" fmla="*/ 4282900 w 4282900"/>
                <a:gd name="connsiteY5" fmla="*/ 2048959 h 5795027"/>
                <a:gd name="connsiteX6" fmla="*/ 4282900 w 4282900"/>
                <a:gd name="connsiteY6" fmla="*/ 2231503 h 5795027"/>
                <a:gd name="connsiteX7" fmla="*/ 4282900 w 4282900"/>
                <a:gd name="connsiteY7" fmla="*/ 2752557 h 5795027"/>
                <a:gd name="connsiteX8" fmla="*/ 4282900 w 4282900"/>
                <a:gd name="connsiteY8" fmla="*/ 3042471 h 5795027"/>
                <a:gd name="connsiteX9" fmla="*/ 4282900 w 4282900"/>
                <a:gd name="connsiteY9" fmla="*/ 3441681 h 5795027"/>
                <a:gd name="connsiteX10" fmla="*/ 4282900 w 4282900"/>
                <a:gd name="connsiteY10" fmla="*/ 3746068 h 5795027"/>
                <a:gd name="connsiteX11" fmla="*/ 3723546 w 4282900"/>
                <a:gd name="connsiteY11" fmla="*/ 4939455 h 5795027"/>
                <a:gd name="connsiteX12" fmla="*/ 2332829 w 4282900"/>
                <a:gd name="connsiteY12" fmla="*/ 5630311 h 5795027"/>
                <a:gd name="connsiteX13" fmla="*/ 2137940 w 4282900"/>
                <a:gd name="connsiteY13" fmla="*/ 5795027 h 5795027"/>
                <a:gd name="connsiteX14" fmla="*/ 1950069 w 4282900"/>
                <a:gd name="connsiteY14" fmla="*/ 5630311 h 5795027"/>
                <a:gd name="connsiteX15" fmla="*/ 559353 w 4282900"/>
                <a:gd name="connsiteY15" fmla="*/ 4939455 h 5795027"/>
                <a:gd name="connsiteX16" fmla="*/ 0 w 4282900"/>
                <a:gd name="connsiteY16" fmla="*/ 3746068 h 5795027"/>
                <a:gd name="connsiteX17" fmla="*/ 0 w 4282900"/>
                <a:gd name="connsiteY17" fmla="*/ 3441681 h 5795027"/>
                <a:gd name="connsiteX18" fmla="*/ 0 w 4282900"/>
                <a:gd name="connsiteY18" fmla="*/ 3042471 h 5795027"/>
                <a:gd name="connsiteX19" fmla="*/ 0 w 4282900"/>
                <a:gd name="connsiteY19" fmla="*/ 2752557 h 5795027"/>
                <a:gd name="connsiteX20" fmla="*/ 0 w 4282900"/>
                <a:gd name="connsiteY20" fmla="*/ 2231503 h 5795027"/>
                <a:gd name="connsiteX21" fmla="*/ 0 w 4282900"/>
                <a:gd name="connsiteY21" fmla="*/ 2048959 h 5795027"/>
                <a:gd name="connsiteX0" fmla="*/ 1045418 w 4282900"/>
                <a:gd name="connsiteY0" fmla="*/ 614159 h 5795027"/>
                <a:gd name="connsiteX1" fmla="*/ 1950071 w 4282900"/>
                <a:gd name="connsiteY1" fmla="*/ 164715 h 5795027"/>
                <a:gd name="connsiteX2" fmla="*/ 2144960 w 4282900"/>
                <a:gd name="connsiteY2" fmla="*/ 0 h 5795027"/>
                <a:gd name="connsiteX3" fmla="*/ 2332832 w 4282900"/>
                <a:gd name="connsiteY3" fmla="*/ 164715 h 5795027"/>
                <a:gd name="connsiteX4" fmla="*/ 3723546 w 4282900"/>
                <a:gd name="connsiteY4" fmla="*/ 855573 h 5795027"/>
                <a:gd name="connsiteX5" fmla="*/ 4282900 w 4282900"/>
                <a:gd name="connsiteY5" fmla="*/ 2048959 h 5795027"/>
                <a:gd name="connsiteX6" fmla="*/ 4282900 w 4282900"/>
                <a:gd name="connsiteY6" fmla="*/ 2231503 h 5795027"/>
                <a:gd name="connsiteX7" fmla="*/ 4282900 w 4282900"/>
                <a:gd name="connsiteY7" fmla="*/ 2752557 h 5795027"/>
                <a:gd name="connsiteX8" fmla="*/ 4282900 w 4282900"/>
                <a:gd name="connsiteY8" fmla="*/ 3042471 h 5795027"/>
                <a:gd name="connsiteX9" fmla="*/ 4282900 w 4282900"/>
                <a:gd name="connsiteY9" fmla="*/ 3441681 h 5795027"/>
                <a:gd name="connsiteX10" fmla="*/ 4282900 w 4282900"/>
                <a:gd name="connsiteY10" fmla="*/ 3746068 h 5795027"/>
                <a:gd name="connsiteX11" fmla="*/ 3723546 w 4282900"/>
                <a:gd name="connsiteY11" fmla="*/ 4939455 h 5795027"/>
                <a:gd name="connsiteX12" fmla="*/ 2332829 w 4282900"/>
                <a:gd name="connsiteY12" fmla="*/ 5630311 h 5795027"/>
                <a:gd name="connsiteX13" fmla="*/ 2137940 w 4282900"/>
                <a:gd name="connsiteY13" fmla="*/ 5795027 h 5795027"/>
                <a:gd name="connsiteX14" fmla="*/ 1950069 w 4282900"/>
                <a:gd name="connsiteY14" fmla="*/ 5630311 h 5795027"/>
                <a:gd name="connsiteX15" fmla="*/ 559353 w 4282900"/>
                <a:gd name="connsiteY15" fmla="*/ 4939455 h 5795027"/>
                <a:gd name="connsiteX16" fmla="*/ 0 w 4282900"/>
                <a:gd name="connsiteY16" fmla="*/ 3746068 h 5795027"/>
                <a:gd name="connsiteX17" fmla="*/ 0 w 4282900"/>
                <a:gd name="connsiteY17" fmla="*/ 3441681 h 5795027"/>
                <a:gd name="connsiteX18" fmla="*/ 0 w 4282900"/>
                <a:gd name="connsiteY18" fmla="*/ 3042471 h 5795027"/>
                <a:gd name="connsiteX19" fmla="*/ 0 w 4282900"/>
                <a:gd name="connsiteY19" fmla="*/ 2752557 h 5795027"/>
                <a:gd name="connsiteX20" fmla="*/ 0 w 4282900"/>
                <a:gd name="connsiteY20" fmla="*/ 2231503 h 5795027"/>
                <a:gd name="connsiteX0" fmla="*/ 1045418 w 4282900"/>
                <a:gd name="connsiteY0" fmla="*/ 614159 h 5795027"/>
                <a:gd name="connsiteX1" fmla="*/ 1950071 w 4282900"/>
                <a:gd name="connsiteY1" fmla="*/ 164715 h 5795027"/>
                <a:gd name="connsiteX2" fmla="*/ 2144960 w 4282900"/>
                <a:gd name="connsiteY2" fmla="*/ 0 h 5795027"/>
                <a:gd name="connsiteX3" fmla="*/ 2332832 w 4282900"/>
                <a:gd name="connsiteY3" fmla="*/ 164715 h 5795027"/>
                <a:gd name="connsiteX4" fmla="*/ 3723546 w 4282900"/>
                <a:gd name="connsiteY4" fmla="*/ 855573 h 5795027"/>
                <a:gd name="connsiteX5" fmla="*/ 4282900 w 4282900"/>
                <a:gd name="connsiteY5" fmla="*/ 2048959 h 5795027"/>
                <a:gd name="connsiteX6" fmla="*/ 4282900 w 4282900"/>
                <a:gd name="connsiteY6" fmla="*/ 2231503 h 5795027"/>
                <a:gd name="connsiteX7" fmla="*/ 4282900 w 4282900"/>
                <a:gd name="connsiteY7" fmla="*/ 2752557 h 5795027"/>
                <a:gd name="connsiteX8" fmla="*/ 4282900 w 4282900"/>
                <a:gd name="connsiteY8" fmla="*/ 3042471 h 5795027"/>
                <a:gd name="connsiteX9" fmla="*/ 4282900 w 4282900"/>
                <a:gd name="connsiteY9" fmla="*/ 3441681 h 5795027"/>
                <a:gd name="connsiteX10" fmla="*/ 4282900 w 4282900"/>
                <a:gd name="connsiteY10" fmla="*/ 3746068 h 5795027"/>
                <a:gd name="connsiteX11" fmla="*/ 3723546 w 4282900"/>
                <a:gd name="connsiteY11" fmla="*/ 4939455 h 5795027"/>
                <a:gd name="connsiteX12" fmla="*/ 2332829 w 4282900"/>
                <a:gd name="connsiteY12" fmla="*/ 5630311 h 5795027"/>
                <a:gd name="connsiteX13" fmla="*/ 2137940 w 4282900"/>
                <a:gd name="connsiteY13" fmla="*/ 5795027 h 5795027"/>
                <a:gd name="connsiteX14" fmla="*/ 1950069 w 4282900"/>
                <a:gd name="connsiteY14" fmla="*/ 5630311 h 5795027"/>
                <a:gd name="connsiteX15" fmla="*/ 559353 w 4282900"/>
                <a:gd name="connsiteY15" fmla="*/ 4939455 h 5795027"/>
                <a:gd name="connsiteX16" fmla="*/ 0 w 4282900"/>
                <a:gd name="connsiteY16" fmla="*/ 3746068 h 5795027"/>
                <a:gd name="connsiteX17" fmla="*/ 0 w 4282900"/>
                <a:gd name="connsiteY17" fmla="*/ 3441681 h 5795027"/>
                <a:gd name="connsiteX18" fmla="*/ 0 w 4282900"/>
                <a:gd name="connsiteY18" fmla="*/ 3042471 h 5795027"/>
                <a:gd name="connsiteX19" fmla="*/ 0 w 4282900"/>
                <a:gd name="connsiteY19" fmla="*/ 2752557 h 5795027"/>
                <a:gd name="connsiteX0" fmla="*/ 1045418 w 4282900"/>
                <a:gd name="connsiteY0" fmla="*/ 614159 h 5795027"/>
                <a:gd name="connsiteX1" fmla="*/ 1950071 w 4282900"/>
                <a:gd name="connsiteY1" fmla="*/ 164715 h 5795027"/>
                <a:gd name="connsiteX2" fmla="*/ 2144960 w 4282900"/>
                <a:gd name="connsiteY2" fmla="*/ 0 h 5795027"/>
                <a:gd name="connsiteX3" fmla="*/ 2332832 w 4282900"/>
                <a:gd name="connsiteY3" fmla="*/ 164715 h 5795027"/>
                <a:gd name="connsiteX4" fmla="*/ 3723546 w 4282900"/>
                <a:gd name="connsiteY4" fmla="*/ 855573 h 5795027"/>
                <a:gd name="connsiteX5" fmla="*/ 4282900 w 4282900"/>
                <a:gd name="connsiteY5" fmla="*/ 2048959 h 5795027"/>
                <a:gd name="connsiteX6" fmla="*/ 4282900 w 4282900"/>
                <a:gd name="connsiteY6" fmla="*/ 2231503 h 5795027"/>
                <a:gd name="connsiteX7" fmla="*/ 4282900 w 4282900"/>
                <a:gd name="connsiteY7" fmla="*/ 2752557 h 5795027"/>
                <a:gd name="connsiteX8" fmla="*/ 4282900 w 4282900"/>
                <a:gd name="connsiteY8" fmla="*/ 3042471 h 5795027"/>
                <a:gd name="connsiteX9" fmla="*/ 4282900 w 4282900"/>
                <a:gd name="connsiteY9" fmla="*/ 3441681 h 5795027"/>
                <a:gd name="connsiteX10" fmla="*/ 4282900 w 4282900"/>
                <a:gd name="connsiteY10" fmla="*/ 3746068 h 5795027"/>
                <a:gd name="connsiteX11" fmla="*/ 3723546 w 4282900"/>
                <a:gd name="connsiteY11" fmla="*/ 4939455 h 5795027"/>
                <a:gd name="connsiteX12" fmla="*/ 2332829 w 4282900"/>
                <a:gd name="connsiteY12" fmla="*/ 5630311 h 5795027"/>
                <a:gd name="connsiteX13" fmla="*/ 2137940 w 4282900"/>
                <a:gd name="connsiteY13" fmla="*/ 5795027 h 5795027"/>
                <a:gd name="connsiteX14" fmla="*/ 1950069 w 4282900"/>
                <a:gd name="connsiteY14" fmla="*/ 5630311 h 5795027"/>
                <a:gd name="connsiteX15" fmla="*/ 559353 w 4282900"/>
                <a:gd name="connsiteY15" fmla="*/ 4939455 h 5795027"/>
                <a:gd name="connsiteX16" fmla="*/ 0 w 4282900"/>
                <a:gd name="connsiteY16" fmla="*/ 3746068 h 5795027"/>
                <a:gd name="connsiteX17" fmla="*/ 0 w 4282900"/>
                <a:gd name="connsiteY17" fmla="*/ 3441681 h 5795027"/>
                <a:gd name="connsiteX18" fmla="*/ 0 w 4282900"/>
                <a:gd name="connsiteY18" fmla="*/ 3042471 h 5795027"/>
                <a:gd name="connsiteX0" fmla="*/ 1045418 w 4282900"/>
                <a:gd name="connsiteY0" fmla="*/ 614159 h 5795027"/>
                <a:gd name="connsiteX1" fmla="*/ 1950071 w 4282900"/>
                <a:gd name="connsiteY1" fmla="*/ 164715 h 5795027"/>
                <a:gd name="connsiteX2" fmla="*/ 2144960 w 4282900"/>
                <a:gd name="connsiteY2" fmla="*/ 0 h 5795027"/>
                <a:gd name="connsiteX3" fmla="*/ 2332832 w 4282900"/>
                <a:gd name="connsiteY3" fmla="*/ 164715 h 5795027"/>
                <a:gd name="connsiteX4" fmla="*/ 3723546 w 4282900"/>
                <a:gd name="connsiteY4" fmla="*/ 855573 h 5795027"/>
                <a:gd name="connsiteX5" fmla="*/ 4282900 w 4282900"/>
                <a:gd name="connsiteY5" fmla="*/ 2048959 h 5795027"/>
                <a:gd name="connsiteX6" fmla="*/ 4282900 w 4282900"/>
                <a:gd name="connsiteY6" fmla="*/ 2231503 h 5795027"/>
                <a:gd name="connsiteX7" fmla="*/ 4282900 w 4282900"/>
                <a:gd name="connsiteY7" fmla="*/ 2752557 h 5795027"/>
                <a:gd name="connsiteX8" fmla="*/ 4282900 w 4282900"/>
                <a:gd name="connsiteY8" fmla="*/ 3042471 h 5795027"/>
                <a:gd name="connsiteX9" fmla="*/ 4282900 w 4282900"/>
                <a:gd name="connsiteY9" fmla="*/ 3441681 h 5795027"/>
                <a:gd name="connsiteX10" fmla="*/ 4282900 w 4282900"/>
                <a:gd name="connsiteY10" fmla="*/ 3746068 h 5795027"/>
                <a:gd name="connsiteX11" fmla="*/ 3723546 w 4282900"/>
                <a:gd name="connsiteY11" fmla="*/ 4939455 h 5795027"/>
                <a:gd name="connsiteX12" fmla="*/ 2332829 w 4282900"/>
                <a:gd name="connsiteY12" fmla="*/ 5630311 h 5795027"/>
                <a:gd name="connsiteX13" fmla="*/ 2137940 w 4282900"/>
                <a:gd name="connsiteY13" fmla="*/ 5795027 h 5795027"/>
                <a:gd name="connsiteX14" fmla="*/ 1950069 w 4282900"/>
                <a:gd name="connsiteY14" fmla="*/ 5630311 h 5795027"/>
                <a:gd name="connsiteX15" fmla="*/ 559353 w 4282900"/>
                <a:gd name="connsiteY15" fmla="*/ 4939455 h 5795027"/>
                <a:gd name="connsiteX16" fmla="*/ 0 w 4282900"/>
                <a:gd name="connsiteY16" fmla="*/ 3746068 h 5795027"/>
                <a:gd name="connsiteX17" fmla="*/ 0 w 4282900"/>
                <a:gd name="connsiteY17" fmla="*/ 3441681 h 5795027"/>
                <a:gd name="connsiteX0" fmla="*/ 1045418 w 4282900"/>
                <a:gd name="connsiteY0" fmla="*/ 614159 h 5795027"/>
                <a:gd name="connsiteX1" fmla="*/ 1950071 w 4282900"/>
                <a:gd name="connsiteY1" fmla="*/ 164715 h 5795027"/>
                <a:gd name="connsiteX2" fmla="*/ 2144960 w 4282900"/>
                <a:gd name="connsiteY2" fmla="*/ 0 h 5795027"/>
                <a:gd name="connsiteX3" fmla="*/ 2332832 w 4282900"/>
                <a:gd name="connsiteY3" fmla="*/ 164715 h 5795027"/>
                <a:gd name="connsiteX4" fmla="*/ 3723546 w 4282900"/>
                <a:gd name="connsiteY4" fmla="*/ 855573 h 5795027"/>
                <a:gd name="connsiteX5" fmla="*/ 4282900 w 4282900"/>
                <a:gd name="connsiteY5" fmla="*/ 2048959 h 5795027"/>
                <a:gd name="connsiteX6" fmla="*/ 4282900 w 4282900"/>
                <a:gd name="connsiteY6" fmla="*/ 2231503 h 5795027"/>
                <a:gd name="connsiteX7" fmla="*/ 4282900 w 4282900"/>
                <a:gd name="connsiteY7" fmla="*/ 2752557 h 5795027"/>
                <a:gd name="connsiteX8" fmla="*/ 4282900 w 4282900"/>
                <a:gd name="connsiteY8" fmla="*/ 3042471 h 5795027"/>
                <a:gd name="connsiteX9" fmla="*/ 4282900 w 4282900"/>
                <a:gd name="connsiteY9" fmla="*/ 3441681 h 5795027"/>
                <a:gd name="connsiteX10" fmla="*/ 4282900 w 4282900"/>
                <a:gd name="connsiteY10" fmla="*/ 3746068 h 5795027"/>
                <a:gd name="connsiteX11" fmla="*/ 3723546 w 4282900"/>
                <a:gd name="connsiteY11" fmla="*/ 4939455 h 5795027"/>
                <a:gd name="connsiteX12" fmla="*/ 2332829 w 4282900"/>
                <a:gd name="connsiteY12" fmla="*/ 5630311 h 5795027"/>
                <a:gd name="connsiteX13" fmla="*/ 2137940 w 4282900"/>
                <a:gd name="connsiteY13" fmla="*/ 5795027 h 5795027"/>
                <a:gd name="connsiteX14" fmla="*/ 1950069 w 4282900"/>
                <a:gd name="connsiteY14" fmla="*/ 5630311 h 5795027"/>
                <a:gd name="connsiteX15" fmla="*/ 559353 w 4282900"/>
                <a:gd name="connsiteY15" fmla="*/ 4939455 h 5795027"/>
                <a:gd name="connsiteX16" fmla="*/ 0 w 4282900"/>
                <a:gd name="connsiteY16" fmla="*/ 3746068 h 5795027"/>
                <a:gd name="connsiteX0" fmla="*/ 486066 w 3723548"/>
                <a:gd name="connsiteY0" fmla="*/ 614159 h 5795027"/>
                <a:gd name="connsiteX1" fmla="*/ 1390719 w 3723548"/>
                <a:gd name="connsiteY1" fmla="*/ 164715 h 5795027"/>
                <a:gd name="connsiteX2" fmla="*/ 1585608 w 3723548"/>
                <a:gd name="connsiteY2" fmla="*/ 0 h 5795027"/>
                <a:gd name="connsiteX3" fmla="*/ 1773480 w 3723548"/>
                <a:gd name="connsiteY3" fmla="*/ 164715 h 5795027"/>
                <a:gd name="connsiteX4" fmla="*/ 3164194 w 3723548"/>
                <a:gd name="connsiteY4" fmla="*/ 855573 h 5795027"/>
                <a:gd name="connsiteX5" fmla="*/ 3723548 w 3723548"/>
                <a:gd name="connsiteY5" fmla="*/ 2048959 h 5795027"/>
                <a:gd name="connsiteX6" fmla="*/ 3723548 w 3723548"/>
                <a:gd name="connsiteY6" fmla="*/ 2231503 h 5795027"/>
                <a:gd name="connsiteX7" fmla="*/ 3723548 w 3723548"/>
                <a:gd name="connsiteY7" fmla="*/ 2752557 h 5795027"/>
                <a:gd name="connsiteX8" fmla="*/ 3723548 w 3723548"/>
                <a:gd name="connsiteY8" fmla="*/ 3042471 h 5795027"/>
                <a:gd name="connsiteX9" fmla="*/ 3723548 w 3723548"/>
                <a:gd name="connsiteY9" fmla="*/ 3441681 h 5795027"/>
                <a:gd name="connsiteX10" fmla="*/ 3723548 w 3723548"/>
                <a:gd name="connsiteY10" fmla="*/ 3746068 h 5795027"/>
                <a:gd name="connsiteX11" fmla="*/ 3164194 w 3723548"/>
                <a:gd name="connsiteY11" fmla="*/ 4939455 h 5795027"/>
                <a:gd name="connsiteX12" fmla="*/ 1773477 w 3723548"/>
                <a:gd name="connsiteY12" fmla="*/ 5630311 h 5795027"/>
                <a:gd name="connsiteX13" fmla="*/ 1578588 w 3723548"/>
                <a:gd name="connsiteY13" fmla="*/ 5795027 h 5795027"/>
                <a:gd name="connsiteX14" fmla="*/ 1390717 w 3723548"/>
                <a:gd name="connsiteY14" fmla="*/ 5630311 h 5795027"/>
                <a:gd name="connsiteX15" fmla="*/ 1 w 3723548"/>
                <a:gd name="connsiteY15" fmla="*/ 4939455 h 5795027"/>
                <a:gd name="connsiteX0" fmla="*/ 486065 w 3723547"/>
                <a:gd name="connsiteY0" fmla="*/ 614159 h 5795027"/>
                <a:gd name="connsiteX1" fmla="*/ 1390718 w 3723547"/>
                <a:gd name="connsiteY1" fmla="*/ 164715 h 5795027"/>
                <a:gd name="connsiteX2" fmla="*/ 1585607 w 3723547"/>
                <a:gd name="connsiteY2" fmla="*/ 0 h 5795027"/>
                <a:gd name="connsiteX3" fmla="*/ 1773479 w 3723547"/>
                <a:gd name="connsiteY3" fmla="*/ 164715 h 5795027"/>
                <a:gd name="connsiteX4" fmla="*/ 3164193 w 3723547"/>
                <a:gd name="connsiteY4" fmla="*/ 855573 h 5795027"/>
                <a:gd name="connsiteX5" fmla="*/ 3723547 w 3723547"/>
                <a:gd name="connsiteY5" fmla="*/ 2048959 h 5795027"/>
                <a:gd name="connsiteX6" fmla="*/ 3723547 w 3723547"/>
                <a:gd name="connsiteY6" fmla="*/ 2231503 h 5795027"/>
                <a:gd name="connsiteX7" fmla="*/ 3723547 w 3723547"/>
                <a:gd name="connsiteY7" fmla="*/ 2752557 h 5795027"/>
                <a:gd name="connsiteX8" fmla="*/ 3723547 w 3723547"/>
                <a:gd name="connsiteY8" fmla="*/ 3441681 h 5795027"/>
                <a:gd name="connsiteX9" fmla="*/ 3723547 w 3723547"/>
                <a:gd name="connsiteY9" fmla="*/ 3746068 h 5795027"/>
                <a:gd name="connsiteX10" fmla="*/ 3164193 w 3723547"/>
                <a:gd name="connsiteY10" fmla="*/ 4939455 h 5795027"/>
                <a:gd name="connsiteX11" fmla="*/ 1773476 w 3723547"/>
                <a:gd name="connsiteY11" fmla="*/ 5630311 h 5795027"/>
                <a:gd name="connsiteX12" fmla="*/ 1578587 w 3723547"/>
                <a:gd name="connsiteY12" fmla="*/ 5795027 h 5795027"/>
                <a:gd name="connsiteX13" fmla="*/ 1390716 w 3723547"/>
                <a:gd name="connsiteY13" fmla="*/ 5630311 h 5795027"/>
                <a:gd name="connsiteX14" fmla="*/ 0 w 3723547"/>
                <a:gd name="connsiteY14" fmla="*/ 4939455 h 5795027"/>
                <a:gd name="connsiteX0" fmla="*/ 486065 w 3723547"/>
                <a:gd name="connsiteY0" fmla="*/ 614159 h 5795027"/>
                <a:gd name="connsiteX1" fmla="*/ 1390718 w 3723547"/>
                <a:gd name="connsiteY1" fmla="*/ 164715 h 5795027"/>
                <a:gd name="connsiteX2" fmla="*/ 1585607 w 3723547"/>
                <a:gd name="connsiteY2" fmla="*/ 0 h 5795027"/>
                <a:gd name="connsiteX3" fmla="*/ 1773479 w 3723547"/>
                <a:gd name="connsiteY3" fmla="*/ 164715 h 5795027"/>
                <a:gd name="connsiteX4" fmla="*/ 3164193 w 3723547"/>
                <a:gd name="connsiteY4" fmla="*/ 855573 h 5795027"/>
                <a:gd name="connsiteX5" fmla="*/ 3723547 w 3723547"/>
                <a:gd name="connsiteY5" fmla="*/ 2048959 h 5795027"/>
                <a:gd name="connsiteX6" fmla="*/ 3723547 w 3723547"/>
                <a:gd name="connsiteY6" fmla="*/ 2231503 h 5795027"/>
                <a:gd name="connsiteX7" fmla="*/ 3723547 w 3723547"/>
                <a:gd name="connsiteY7" fmla="*/ 3441681 h 5795027"/>
                <a:gd name="connsiteX8" fmla="*/ 3723547 w 3723547"/>
                <a:gd name="connsiteY8" fmla="*/ 3746068 h 5795027"/>
                <a:gd name="connsiteX9" fmla="*/ 3164193 w 3723547"/>
                <a:gd name="connsiteY9" fmla="*/ 4939455 h 5795027"/>
                <a:gd name="connsiteX10" fmla="*/ 1773476 w 3723547"/>
                <a:gd name="connsiteY10" fmla="*/ 5630311 h 5795027"/>
                <a:gd name="connsiteX11" fmla="*/ 1578587 w 3723547"/>
                <a:gd name="connsiteY11" fmla="*/ 5795027 h 5795027"/>
                <a:gd name="connsiteX12" fmla="*/ 1390716 w 3723547"/>
                <a:gd name="connsiteY12" fmla="*/ 5630311 h 5795027"/>
                <a:gd name="connsiteX13" fmla="*/ 0 w 3723547"/>
                <a:gd name="connsiteY13" fmla="*/ 4939455 h 5795027"/>
                <a:gd name="connsiteX0" fmla="*/ 486065 w 3723547"/>
                <a:gd name="connsiteY0" fmla="*/ 614159 h 5795027"/>
                <a:gd name="connsiteX1" fmla="*/ 1390718 w 3723547"/>
                <a:gd name="connsiteY1" fmla="*/ 164715 h 5795027"/>
                <a:gd name="connsiteX2" fmla="*/ 1585607 w 3723547"/>
                <a:gd name="connsiteY2" fmla="*/ 0 h 5795027"/>
                <a:gd name="connsiteX3" fmla="*/ 1773479 w 3723547"/>
                <a:gd name="connsiteY3" fmla="*/ 164715 h 5795027"/>
                <a:gd name="connsiteX4" fmla="*/ 3164193 w 3723547"/>
                <a:gd name="connsiteY4" fmla="*/ 855573 h 5795027"/>
                <a:gd name="connsiteX5" fmla="*/ 3723547 w 3723547"/>
                <a:gd name="connsiteY5" fmla="*/ 2048959 h 5795027"/>
                <a:gd name="connsiteX6" fmla="*/ 3723547 w 3723547"/>
                <a:gd name="connsiteY6" fmla="*/ 3441681 h 5795027"/>
                <a:gd name="connsiteX7" fmla="*/ 3723547 w 3723547"/>
                <a:gd name="connsiteY7" fmla="*/ 3746068 h 5795027"/>
                <a:gd name="connsiteX8" fmla="*/ 3164193 w 3723547"/>
                <a:gd name="connsiteY8" fmla="*/ 4939455 h 5795027"/>
                <a:gd name="connsiteX9" fmla="*/ 1773476 w 3723547"/>
                <a:gd name="connsiteY9" fmla="*/ 5630311 h 5795027"/>
                <a:gd name="connsiteX10" fmla="*/ 1578587 w 3723547"/>
                <a:gd name="connsiteY10" fmla="*/ 5795027 h 5795027"/>
                <a:gd name="connsiteX11" fmla="*/ 1390716 w 3723547"/>
                <a:gd name="connsiteY11" fmla="*/ 5630311 h 5795027"/>
                <a:gd name="connsiteX12" fmla="*/ 0 w 3723547"/>
                <a:gd name="connsiteY12" fmla="*/ 4939455 h 5795027"/>
                <a:gd name="connsiteX0" fmla="*/ 486065 w 3723547"/>
                <a:gd name="connsiteY0" fmla="*/ 614159 h 5795027"/>
                <a:gd name="connsiteX1" fmla="*/ 1390718 w 3723547"/>
                <a:gd name="connsiteY1" fmla="*/ 164715 h 5795027"/>
                <a:gd name="connsiteX2" fmla="*/ 1585607 w 3723547"/>
                <a:gd name="connsiteY2" fmla="*/ 0 h 5795027"/>
                <a:gd name="connsiteX3" fmla="*/ 1773479 w 3723547"/>
                <a:gd name="connsiteY3" fmla="*/ 164715 h 5795027"/>
                <a:gd name="connsiteX4" fmla="*/ 3164193 w 3723547"/>
                <a:gd name="connsiteY4" fmla="*/ 855573 h 5795027"/>
                <a:gd name="connsiteX5" fmla="*/ 3723547 w 3723547"/>
                <a:gd name="connsiteY5" fmla="*/ 2048959 h 5795027"/>
                <a:gd name="connsiteX6" fmla="*/ 3723547 w 3723547"/>
                <a:gd name="connsiteY6" fmla="*/ 3746068 h 5795027"/>
                <a:gd name="connsiteX7" fmla="*/ 3164193 w 3723547"/>
                <a:gd name="connsiteY7" fmla="*/ 4939455 h 5795027"/>
                <a:gd name="connsiteX8" fmla="*/ 1773476 w 3723547"/>
                <a:gd name="connsiteY8" fmla="*/ 5630311 h 5795027"/>
                <a:gd name="connsiteX9" fmla="*/ 1578587 w 3723547"/>
                <a:gd name="connsiteY9" fmla="*/ 5795027 h 5795027"/>
                <a:gd name="connsiteX10" fmla="*/ 1390716 w 3723547"/>
                <a:gd name="connsiteY10" fmla="*/ 5630311 h 5795027"/>
                <a:gd name="connsiteX11" fmla="*/ 0 w 3723547"/>
                <a:gd name="connsiteY11" fmla="*/ 4939455 h 5795027"/>
                <a:gd name="connsiteX0" fmla="*/ 486065 w 3723547"/>
                <a:gd name="connsiteY0" fmla="*/ 614159 h 5795027"/>
                <a:gd name="connsiteX1" fmla="*/ 1390718 w 3723547"/>
                <a:gd name="connsiteY1" fmla="*/ 164715 h 5795027"/>
                <a:gd name="connsiteX2" fmla="*/ 1585607 w 3723547"/>
                <a:gd name="connsiteY2" fmla="*/ 0 h 5795027"/>
                <a:gd name="connsiteX3" fmla="*/ 1773479 w 3723547"/>
                <a:gd name="connsiteY3" fmla="*/ 164715 h 5795027"/>
                <a:gd name="connsiteX4" fmla="*/ 3164193 w 3723547"/>
                <a:gd name="connsiteY4" fmla="*/ 855573 h 5795027"/>
                <a:gd name="connsiteX5" fmla="*/ 3723547 w 3723547"/>
                <a:gd name="connsiteY5" fmla="*/ 2048959 h 5795027"/>
                <a:gd name="connsiteX6" fmla="*/ 3723547 w 3723547"/>
                <a:gd name="connsiteY6" fmla="*/ 3746068 h 5795027"/>
                <a:gd name="connsiteX7" fmla="*/ 3164193 w 3723547"/>
                <a:gd name="connsiteY7" fmla="*/ 4939455 h 5795027"/>
                <a:gd name="connsiteX8" fmla="*/ 1773476 w 3723547"/>
                <a:gd name="connsiteY8" fmla="*/ 5630311 h 5795027"/>
                <a:gd name="connsiteX9" fmla="*/ 1578587 w 3723547"/>
                <a:gd name="connsiteY9" fmla="*/ 5795027 h 5795027"/>
                <a:gd name="connsiteX10" fmla="*/ 1390716 w 3723547"/>
                <a:gd name="connsiteY10" fmla="*/ 5630311 h 5795027"/>
                <a:gd name="connsiteX11" fmla="*/ 501691 w 3723547"/>
                <a:gd name="connsiteY11" fmla="*/ 5153961 h 5795027"/>
                <a:gd name="connsiteX12" fmla="*/ 0 w 3723547"/>
                <a:gd name="connsiteY12" fmla="*/ 4939455 h 5795027"/>
                <a:gd name="connsiteX0" fmla="*/ 486065 w 3723547"/>
                <a:gd name="connsiteY0" fmla="*/ 614159 h 5795027"/>
                <a:gd name="connsiteX1" fmla="*/ 1390718 w 3723547"/>
                <a:gd name="connsiteY1" fmla="*/ 164715 h 5795027"/>
                <a:gd name="connsiteX2" fmla="*/ 1585607 w 3723547"/>
                <a:gd name="connsiteY2" fmla="*/ 0 h 5795027"/>
                <a:gd name="connsiteX3" fmla="*/ 1773479 w 3723547"/>
                <a:gd name="connsiteY3" fmla="*/ 164715 h 5795027"/>
                <a:gd name="connsiteX4" fmla="*/ 3164193 w 3723547"/>
                <a:gd name="connsiteY4" fmla="*/ 855573 h 5795027"/>
                <a:gd name="connsiteX5" fmla="*/ 3723547 w 3723547"/>
                <a:gd name="connsiteY5" fmla="*/ 2048959 h 5795027"/>
                <a:gd name="connsiteX6" fmla="*/ 3723547 w 3723547"/>
                <a:gd name="connsiteY6" fmla="*/ 3746068 h 5795027"/>
                <a:gd name="connsiteX7" fmla="*/ 3164193 w 3723547"/>
                <a:gd name="connsiteY7" fmla="*/ 4939455 h 5795027"/>
                <a:gd name="connsiteX8" fmla="*/ 1773476 w 3723547"/>
                <a:gd name="connsiteY8" fmla="*/ 5630311 h 5795027"/>
                <a:gd name="connsiteX9" fmla="*/ 1578587 w 3723547"/>
                <a:gd name="connsiteY9" fmla="*/ 5795027 h 5795027"/>
                <a:gd name="connsiteX10" fmla="*/ 1390716 w 3723547"/>
                <a:gd name="connsiteY10" fmla="*/ 5630311 h 5795027"/>
                <a:gd name="connsiteX11" fmla="*/ 501691 w 3723547"/>
                <a:gd name="connsiteY11" fmla="*/ 5153961 h 5795027"/>
                <a:gd name="connsiteX12" fmla="*/ 0 w 3723547"/>
                <a:gd name="connsiteY12" fmla="*/ 4939455 h 5795027"/>
                <a:gd name="connsiteX0" fmla="*/ 0 w 3237482"/>
                <a:gd name="connsiteY0" fmla="*/ 614159 h 5795027"/>
                <a:gd name="connsiteX1" fmla="*/ 904653 w 3237482"/>
                <a:gd name="connsiteY1" fmla="*/ 164715 h 5795027"/>
                <a:gd name="connsiteX2" fmla="*/ 1099542 w 3237482"/>
                <a:gd name="connsiteY2" fmla="*/ 0 h 5795027"/>
                <a:gd name="connsiteX3" fmla="*/ 1287414 w 3237482"/>
                <a:gd name="connsiteY3" fmla="*/ 164715 h 5795027"/>
                <a:gd name="connsiteX4" fmla="*/ 2678128 w 3237482"/>
                <a:gd name="connsiteY4" fmla="*/ 855573 h 5795027"/>
                <a:gd name="connsiteX5" fmla="*/ 3237482 w 3237482"/>
                <a:gd name="connsiteY5" fmla="*/ 2048959 h 5795027"/>
                <a:gd name="connsiteX6" fmla="*/ 3237482 w 3237482"/>
                <a:gd name="connsiteY6" fmla="*/ 3746068 h 5795027"/>
                <a:gd name="connsiteX7" fmla="*/ 2678128 w 3237482"/>
                <a:gd name="connsiteY7" fmla="*/ 4939455 h 5795027"/>
                <a:gd name="connsiteX8" fmla="*/ 1287411 w 3237482"/>
                <a:gd name="connsiteY8" fmla="*/ 5630311 h 5795027"/>
                <a:gd name="connsiteX9" fmla="*/ 1092522 w 3237482"/>
                <a:gd name="connsiteY9" fmla="*/ 5795027 h 5795027"/>
                <a:gd name="connsiteX10" fmla="*/ 904651 w 3237482"/>
                <a:gd name="connsiteY10" fmla="*/ 5630311 h 5795027"/>
                <a:gd name="connsiteX11" fmla="*/ 15626 w 3237482"/>
                <a:gd name="connsiteY11" fmla="*/ 5153961 h 5795027"/>
                <a:gd name="connsiteX0" fmla="*/ 0 w 3237482"/>
                <a:gd name="connsiteY0" fmla="*/ 614159 h 5795027"/>
                <a:gd name="connsiteX1" fmla="*/ 904653 w 3237482"/>
                <a:gd name="connsiteY1" fmla="*/ 164715 h 5795027"/>
                <a:gd name="connsiteX2" fmla="*/ 1099542 w 3237482"/>
                <a:gd name="connsiteY2" fmla="*/ 0 h 5795027"/>
                <a:gd name="connsiteX3" fmla="*/ 1287414 w 3237482"/>
                <a:gd name="connsiteY3" fmla="*/ 164715 h 5795027"/>
                <a:gd name="connsiteX4" fmla="*/ 2678128 w 3237482"/>
                <a:gd name="connsiteY4" fmla="*/ 855573 h 5795027"/>
                <a:gd name="connsiteX5" fmla="*/ 3237482 w 3237482"/>
                <a:gd name="connsiteY5" fmla="*/ 2048959 h 5795027"/>
                <a:gd name="connsiteX6" fmla="*/ 3237482 w 3237482"/>
                <a:gd name="connsiteY6" fmla="*/ 3746068 h 5795027"/>
                <a:gd name="connsiteX7" fmla="*/ 2678128 w 3237482"/>
                <a:gd name="connsiteY7" fmla="*/ 4939455 h 5795027"/>
                <a:gd name="connsiteX8" fmla="*/ 1287411 w 3237482"/>
                <a:gd name="connsiteY8" fmla="*/ 5630311 h 5795027"/>
                <a:gd name="connsiteX9" fmla="*/ 1092522 w 3237482"/>
                <a:gd name="connsiteY9" fmla="*/ 5795027 h 5795027"/>
                <a:gd name="connsiteX10" fmla="*/ 904651 w 3237482"/>
                <a:gd name="connsiteY10" fmla="*/ 5630311 h 5795027"/>
                <a:gd name="connsiteX11" fmla="*/ 7812 w 3237482"/>
                <a:gd name="connsiteY11" fmla="*/ 5169589 h 5795027"/>
                <a:gd name="connsiteX0" fmla="*/ 21420 w 3229670"/>
                <a:gd name="connsiteY0" fmla="*/ 614159 h 5795027"/>
                <a:gd name="connsiteX1" fmla="*/ 896841 w 3229670"/>
                <a:gd name="connsiteY1" fmla="*/ 164715 h 5795027"/>
                <a:gd name="connsiteX2" fmla="*/ 1091730 w 3229670"/>
                <a:gd name="connsiteY2" fmla="*/ 0 h 5795027"/>
                <a:gd name="connsiteX3" fmla="*/ 1279602 w 3229670"/>
                <a:gd name="connsiteY3" fmla="*/ 164715 h 5795027"/>
                <a:gd name="connsiteX4" fmla="*/ 2670316 w 3229670"/>
                <a:gd name="connsiteY4" fmla="*/ 855573 h 5795027"/>
                <a:gd name="connsiteX5" fmla="*/ 3229670 w 3229670"/>
                <a:gd name="connsiteY5" fmla="*/ 2048959 h 5795027"/>
                <a:gd name="connsiteX6" fmla="*/ 3229670 w 3229670"/>
                <a:gd name="connsiteY6" fmla="*/ 3746068 h 5795027"/>
                <a:gd name="connsiteX7" fmla="*/ 2670316 w 3229670"/>
                <a:gd name="connsiteY7" fmla="*/ 4939455 h 5795027"/>
                <a:gd name="connsiteX8" fmla="*/ 1279599 w 3229670"/>
                <a:gd name="connsiteY8" fmla="*/ 5630311 h 5795027"/>
                <a:gd name="connsiteX9" fmla="*/ 1084710 w 3229670"/>
                <a:gd name="connsiteY9" fmla="*/ 5795027 h 5795027"/>
                <a:gd name="connsiteX10" fmla="*/ 896839 w 3229670"/>
                <a:gd name="connsiteY10" fmla="*/ 5630311 h 5795027"/>
                <a:gd name="connsiteX11" fmla="*/ 0 w 3229670"/>
                <a:gd name="connsiteY11" fmla="*/ 5169589 h 5795027"/>
                <a:gd name="connsiteX0" fmla="*/ 21420 w 3229670"/>
                <a:gd name="connsiteY0" fmla="*/ 614159 h 5795027"/>
                <a:gd name="connsiteX1" fmla="*/ 896841 w 3229670"/>
                <a:gd name="connsiteY1" fmla="*/ 164715 h 5795027"/>
                <a:gd name="connsiteX2" fmla="*/ 1091730 w 3229670"/>
                <a:gd name="connsiteY2" fmla="*/ 0 h 5795027"/>
                <a:gd name="connsiteX3" fmla="*/ 1279602 w 3229670"/>
                <a:gd name="connsiteY3" fmla="*/ 164715 h 5795027"/>
                <a:gd name="connsiteX4" fmla="*/ 2670316 w 3229670"/>
                <a:gd name="connsiteY4" fmla="*/ 855573 h 5795027"/>
                <a:gd name="connsiteX5" fmla="*/ 3229670 w 3229670"/>
                <a:gd name="connsiteY5" fmla="*/ 2048959 h 5795027"/>
                <a:gd name="connsiteX6" fmla="*/ 3229670 w 3229670"/>
                <a:gd name="connsiteY6" fmla="*/ 3746068 h 5795027"/>
                <a:gd name="connsiteX7" fmla="*/ 2670316 w 3229670"/>
                <a:gd name="connsiteY7" fmla="*/ 4939455 h 5795027"/>
                <a:gd name="connsiteX8" fmla="*/ 1279599 w 3229670"/>
                <a:gd name="connsiteY8" fmla="*/ 5630311 h 5795027"/>
                <a:gd name="connsiteX9" fmla="*/ 1084710 w 3229670"/>
                <a:gd name="connsiteY9" fmla="*/ 5795027 h 5795027"/>
                <a:gd name="connsiteX10" fmla="*/ 896839 w 3229670"/>
                <a:gd name="connsiteY10" fmla="*/ 5630311 h 5795027"/>
                <a:gd name="connsiteX11" fmla="*/ 0 w 3229670"/>
                <a:gd name="connsiteY11" fmla="*/ 5169589 h 5795027"/>
                <a:gd name="connsiteX0" fmla="*/ 21420 w 3229670"/>
                <a:gd name="connsiteY0" fmla="*/ 614159 h 5795027"/>
                <a:gd name="connsiteX1" fmla="*/ 896841 w 3229670"/>
                <a:gd name="connsiteY1" fmla="*/ 164715 h 5795027"/>
                <a:gd name="connsiteX2" fmla="*/ 1091730 w 3229670"/>
                <a:gd name="connsiteY2" fmla="*/ 0 h 5795027"/>
                <a:gd name="connsiteX3" fmla="*/ 1279602 w 3229670"/>
                <a:gd name="connsiteY3" fmla="*/ 164715 h 5795027"/>
                <a:gd name="connsiteX4" fmla="*/ 2670316 w 3229670"/>
                <a:gd name="connsiteY4" fmla="*/ 855573 h 5795027"/>
                <a:gd name="connsiteX5" fmla="*/ 3229670 w 3229670"/>
                <a:gd name="connsiteY5" fmla="*/ 2048959 h 5795027"/>
                <a:gd name="connsiteX6" fmla="*/ 3229670 w 3229670"/>
                <a:gd name="connsiteY6" fmla="*/ 3746068 h 5795027"/>
                <a:gd name="connsiteX7" fmla="*/ 2670316 w 3229670"/>
                <a:gd name="connsiteY7" fmla="*/ 4939455 h 5795027"/>
                <a:gd name="connsiteX8" fmla="*/ 1279599 w 3229670"/>
                <a:gd name="connsiteY8" fmla="*/ 5630311 h 5795027"/>
                <a:gd name="connsiteX9" fmla="*/ 1084710 w 3229670"/>
                <a:gd name="connsiteY9" fmla="*/ 5795027 h 5795027"/>
                <a:gd name="connsiteX10" fmla="*/ 896839 w 3229670"/>
                <a:gd name="connsiteY10" fmla="*/ 5630311 h 5795027"/>
                <a:gd name="connsiteX11" fmla="*/ 0 w 3229670"/>
                <a:gd name="connsiteY11" fmla="*/ 5169589 h 5795027"/>
                <a:gd name="connsiteX0" fmla="*/ 21420 w 3229670"/>
                <a:gd name="connsiteY0" fmla="*/ 614159 h 5819388"/>
                <a:gd name="connsiteX1" fmla="*/ 896841 w 3229670"/>
                <a:gd name="connsiteY1" fmla="*/ 164715 h 5819388"/>
                <a:gd name="connsiteX2" fmla="*/ 1091730 w 3229670"/>
                <a:gd name="connsiteY2" fmla="*/ 0 h 5819388"/>
                <a:gd name="connsiteX3" fmla="*/ 1279602 w 3229670"/>
                <a:gd name="connsiteY3" fmla="*/ 164715 h 5819388"/>
                <a:gd name="connsiteX4" fmla="*/ 2670316 w 3229670"/>
                <a:gd name="connsiteY4" fmla="*/ 855573 h 5819388"/>
                <a:gd name="connsiteX5" fmla="*/ 3229670 w 3229670"/>
                <a:gd name="connsiteY5" fmla="*/ 2048959 h 5819388"/>
                <a:gd name="connsiteX6" fmla="*/ 3229670 w 3229670"/>
                <a:gd name="connsiteY6" fmla="*/ 3746068 h 5819388"/>
                <a:gd name="connsiteX7" fmla="*/ 2670316 w 3229670"/>
                <a:gd name="connsiteY7" fmla="*/ 4939455 h 5819388"/>
                <a:gd name="connsiteX8" fmla="*/ 1279599 w 3229670"/>
                <a:gd name="connsiteY8" fmla="*/ 5630311 h 5819388"/>
                <a:gd name="connsiteX9" fmla="*/ 1084711 w 3229670"/>
                <a:gd name="connsiteY9" fmla="*/ 5819388 h 5819388"/>
                <a:gd name="connsiteX10" fmla="*/ 896839 w 3229670"/>
                <a:gd name="connsiteY10" fmla="*/ 5630311 h 5819388"/>
                <a:gd name="connsiteX11" fmla="*/ 0 w 3229670"/>
                <a:gd name="connsiteY11" fmla="*/ 5169589 h 5819388"/>
                <a:gd name="connsiteX0" fmla="*/ 21420 w 3229670"/>
                <a:gd name="connsiteY0" fmla="*/ 614159 h 5819388"/>
                <a:gd name="connsiteX1" fmla="*/ 896841 w 3229670"/>
                <a:gd name="connsiteY1" fmla="*/ 164715 h 5819388"/>
                <a:gd name="connsiteX2" fmla="*/ 1091730 w 3229670"/>
                <a:gd name="connsiteY2" fmla="*/ 0 h 5819388"/>
                <a:gd name="connsiteX3" fmla="*/ 1279602 w 3229670"/>
                <a:gd name="connsiteY3" fmla="*/ 164715 h 5819388"/>
                <a:gd name="connsiteX4" fmla="*/ 2670316 w 3229670"/>
                <a:gd name="connsiteY4" fmla="*/ 855573 h 5819388"/>
                <a:gd name="connsiteX5" fmla="*/ 3229670 w 3229670"/>
                <a:gd name="connsiteY5" fmla="*/ 2048959 h 5819388"/>
                <a:gd name="connsiteX6" fmla="*/ 3229670 w 3229670"/>
                <a:gd name="connsiteY6" fmla="*/ 3746068 h 5819388"/>
                <a:gd name="connsiteX7" fmla="*/ 2670316 w 3229670"/>
                <a:gd name="connsiteY7" fmla="*/ 4939455 h 5819388"/>
                <a:gd name="connsiteX8" fmla="*/ 1279599 w 3229670"/>
                <a:gd name="connsiteY8" fmla="*/ 5630311 h 5819388"/>
                <a:gd name="connsiteX9" fmla="*/ 1084711 w 3229670"/>
                <a:gd name="connsiteY9" fmla="*/ 5819388 h 5819388"/>
                <a:gd name="connsiteX10" fmla="*/ 862734 w 3229670"/>
                <a:gd name="connsiteY10" fmla="*/ 5615695 h 5819388"/>
                <a:gd name="connsiteX11" fmla="*/ 0 w 3229670"/>
                <a:gd name="connsiteY11" fmla="*/ 5169589 h 5819388"/>
                <a:gd name="connsiteX0" fmla="*/ 21420 w 3229670"/>
                <a:gd name="connsiteY0" fmla="*/ 614159 h 5819388"/>
                <a:gd name="connsiteX1" fmla="*/ 896841 w 3229670"/>
                <a:gd name="connsiteY1" fmla="*/ 164715 h 5819388"/>
                <a:gd name="connsiteX2" fmla="*/ 1091730 w 3229670"/>
                <a:gd name="connsiteY2" fmla="*/ 0 h 5819388"/>
                <a:gd name="connsiteX3" fmla="*/ 1279602 w 3229670"/>
                <a:gd name="connsiteY3" fmla="*/ 164715 h 5819388"/>
                <a:gd name="connsiteX4" fmla="*/ 2670316 w 3229670"/>
                <a:gd name="connsiteY4" fmla="*/ 855573 h 5819388"/>
                <a:gd name="connsiteX5" fmla="*/ 3229670 w 3229670"/>
                <a:gd name="connsiteY5" fmla="*/ 2048959 h 5819388"/>
                <a:gd name="connsiteX6" fmla="*/ 3229670 w 3229670"/>
                <a:gd name="connsiteY6" fmla="*/ 3746068 h 5819388"/>
                <a:gd name="connsiteX7" fmla="*/ 2670316 w 3229670"/>
                <a:gd name="connsiteY7" fmla="*/ 4939455 h 5819388"/>
                <a:gd name="connsiteX8" fmla="*/ 1279599 w 3229670"/>
                <a:gd name="connsiteY8" fmla="*/ 5630311 h 5819388"/>
                <a:gd name="connsiteX9" fmla="*/ 1084711 w 3229670"/>
                <a:gd name="connsiteY9" fmla="*/ 5819388 h 5819388"/>
                <a:gd name="connsiteX10" fmla="*/ 862734 w 3229670"/>
                <a:gd name="connsiteY10" fmla="*/ 5615695 h 5819388"/>
                <a:gd name="connsiteX11" fmla="*/ 0 w 3229670"/>
                <a:gd name="connsiteY11" fmla="*/ 5169589 h 5819388"/>
                <a:gd name="connsiteX0" fmla="*/ 1931 w 3210181"/>
                <a:gd name="connsiteY0" fmla="*/ 614159 h 5819388"/>
                <a:gd name="connsiteX1" fmla="*/ 877352 w 3210181"/>
                <a:gd name="connsiteY1" fmla="*/ 164715 h 5819388"/>
                <a:gd name="connsiteX2" fmla="*/ 1072241 w 3210181"/>
                <a:gd name="connsiteY2" fmla="*/ 0 h 5819388"/>
                <a:gd name="connsiteX3" fmla="*/ 1260113 w 3210181"/>
                <a:gd name="connsiteY3" fmla="*/ 164715 h 5819388"/>
                <a:gd name="connsiteX4" fmla="*/ 2650827 w 3210181"/>
                <a:gd name="connsiteY4" fmla="*/ 855573 h 5819388"/>
                <a:gd name="connsiteX5" fmla="*/ 3210181 w 3210181"/>
                <a:gd name="connsiteY5" fmla="*/ 2048959 h 5819388"/>
                <a:gd name="connsiteX6" fmla="*/ 3210181 w 3210181"/>
                <a:gd name="connsiteY6" fmla="*/ 3746068 h 5819388"/>
                <a:gd name="connsiteX7" fmla="*/ 2650827 w 3210181"/>
                <a:gd name="connsiteY7" fmla="*/ 4939455 h 5819388"/>
                <a:gd name="connsiteX8" fmla="*/ 1260110 w 3210181"/>
                <a:gd name="connsiteY8" fmla="*/ 5630311 h 5819388"/>
                <a:gd name="connsiteX9" fmla="*/ 1065222 w 3210181"/>
                <a:gd name="connsiteY9" fmla="*/ 5819388 h 5819388"/>
                <a:gd name="connsiteX10" fmla="*/ 843245 w 3210181"/>
                <a:gd name="connsiteY10" fmla="*/ 5615695 h 5819388"/>
                <a:gd name="connsiteX11" fmla="*/ 0 w 3210181"/>
                <a:gd name="connsiteY11" fmla="*/ 5189076 h 5819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0181" h="5819388">
                  <a:moveTo>
                    <a:pt x="1931" y="614159"/>
                  </a:moveTo>
                  <a:cubicBezTo>
                    <a:pt x="423732" y="484493"/>
                    <a:pt x="694095" y="267075"/>
                    <a:pt x="877352" y="164715"/>
                  </a:cubicBezTo>
                  <a:lnTo>
                    <a:pt x="1072241" y="0"/>
                  </a:lnTo>
                  <a:lnTo>
                    <a:pt x="1260113" y="164715"/>
                  </a:lnTo>
                  <a:cubicBezTo>
                    <a:pt x="1725956" y="524709"/>
                    <a:pt x="2250901" y="623869"/>
                    <a:pt x="2650827" y="855573"/>
                  </a:cubicBezTo>
                  <a:cubicBezTo>
                    <a:pt x="3035386" y="1124469"/>
                    <a:pt x="3210181" y="1432851"/>
                    <a:pt x="3210181" y="2048959"/>
                  </a:cubicBezTo>
                  <a:lnTo>
                    <a:pt x="3210181" y="3746068"/>
                  </a:lnTo>
                  <a:cubicBezTo>
                    <a:pt x="3210181" y="4362177"/>
                    <a:pt x="3035384" y="4670559"/>
                    <a:pt x="2650827" y="4939455"/>
                  </a:cubicBezTo>
                  <a:cubicBezTo>
                    <a:pt x="2250898" y="5171158"/>
                    <a:pt x="1725953" y="5270318"/>
                    <a:pt x="1260110" y="5630311"/>
                  </a:cubicBezTo>
                  <a:lnTo>
                    <a:pt x="1065222" y="5819388"/>
                  </a:lnTo>
                  <a:lnTo>
                    <a:pt x="843245" y="5615695"/>
                  </a:lnTo>
                  <a:cubicBezTo>
                    <a:pt x="595552" y="5450387"/>
                    <a:pt x="325553" y="5280777"/>
                    <a:pt x="0" y="5189076"/>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8">
              <a:extLst>
                <a:ext uri="{FF2B5EF4-FFF2-40B4-BE49-F238E27FC236}">
                  <a16:creationId xmlns:a16="http://schemas.microsoft.com/office/drawing/2014/main" id="{83A0C058-A2BC-B04B-8EC0-A97A69852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6867" y="4859200"/>
              <a:ext cx="3047936" cy="1998800"/>
            </a:xfrm>
            <a:custGeom>
              <a:avLst/>
              <a:gdLst>
                <a:gd name="connsiteX0" fmla="*/ 1526466 w 3047936"/>
                <a:gd name="connsiteY0" fmla="*/ 0 h 1998800"/>
                <a:gd name="connsiteX1" fmla="*/ 1660166 w 3047936"/>
                <a:gd name="connsiteY1" fmla="*/ 117220 h 1998800"/>
                <a:gd name="connsiteX2" fmla="*/ 2649871 w 3047936"/>
                <a:gd name="connsiteY2" fmla="*/ 608871 h 1998800"/>
                <a:gd name="connsiteX3" fmla="*/ 3047936 w 3047936"/>
                <a:gd name="connsiteY3" fmla="*/ 1458146 h 1998800"/>
                <a:gd name="connsiteX4" fmla="*/ 3047936 w 3047936"/>
                <a:gd name="connsiteY4" fmla="*/ 1588054 h 1998800"/>
                <a:gd name="connsiteX5" fmla="*/ 3047936 w 3047936"/>
                <a:gd name="connsiteY5" fmla="*/ 1958864 h 1998800"/>
                <a:gd name="connsiteX6" fmla="*/ 3047936 w 3047936"/>
                <a:gd name="connsiteY6" fmla="*/ 1998800 h 1998800"/>
                <a:gd name="connsiteX7" fmla="*/ 0 w 3047936"/>
                <a:gd name="connsiteY7" fmla="*/ 1998800 h 1998800"/>
                <a:gd name="connsiteX8" fmla="*/ 0 w 3047936"/>
                <a:gd name="connsiteY8" fmla="*/ 1958864 h 1998800"/>
                <a:gd name="connsiteX9" fmla="*/ 0 w 3047936"/>
                <a:gd name="connsiteY9" fmla="*/ 1588054 h 1998800"/>
                <a:gd name="connsiteX10" fmla="*/ 0 w 3047936"/>
                <a:gd name="connsiteY10" fmla="*/ 1458146 h 1998800"/>
                <a:gd name="connsiteX11" fmla="*/ 398066 w 3047936"/>
                <a:gd name="connsiteY11" fmla="*/ 608871 h 1998800"/>
                <a:gd name="connsiteX12" fmla="*/ 1387773 w 3047936"/>
                <a:gd name="connsiteY12" fmla="*/ 117220 h 199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47936" h="1998800">
                  <a:moveTo>
                    <a:pt x="1526466" y="0"/>
                  </a:moveTo>
                  <a:lnTo>
                    <a:pt x="1660166" y="117220"/>
                  </a:lnTo>
                  <a:cubicBezTo>
                    <a:pt x="1991684" y="373411"/>
                    <a:pt x="2365262" y="443978"/>
                    <a:pt x="2649871" y="608871"/>
                  </a:cubicBezTo>
                  <a:cubicBezTo>
                    <a:pt x="2923543" y="800231"/>
                    <a:pt x="3047936" y="1019692"/>
                    <a:pt x="3047936" y="1458146"/>
                  </a:cubicBezTo>
                  <a:lnTo>
                    <a:pt x="3047936" y="1588054"/>
                  </a:lnTo>
                  <a:lnTo>
                    <a:pt x="3047936" y="1958864"/>
                  </a:lnTo>
                  <a:lnTo>
                    <a:pt x="3047936" y="1998800"/>
                  </a:lnTo>
                  <a:lnTo>
                    <a:pt x="0" y="1998800"/>
                  </a:lnTo>
                  <a:lnTo>
                    <a:pt x="0" y="1958864"/>
                  </a:lnTo>
                  <a:lnTo>
                    <a:pt x="0" y="1588054"/>
                  </a:lnTo>
                  <a:lnTo>
                    <a:pt x="0" y="1458146"/>
                  </a:lnTo>
                  <a:cubicBezTo>
                    <a:pt x="0" y="1019692"/>
                    <a:pt x="124395" y="800231"/>
                    <a:pt x="398066" y="608871"/>
                  </a:cubicBezTo>
                  <a:cubicBezTo>
                    <a:pt x="682676" y="443978"/>
                    <a:pt x="1056254" y="373411"/>
                    <a:pt x="1387773" y="117220"/>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5">
              <a:extLst>
                <a:ext uri="{FF2B5EF4-FFF2-40B4-BE49-F238E27FC236}">
                  <a16:creationId xmlns:a16="http://schemas.microsoft.com/office/drawing/2014/main" id="{160BD044-B6E7-5447-8BCC-0165E0028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4726" y="0"/>
              <a:ext cx="3152219" cy="2132573"/>
            </a:xfrm>
            <a:custGeom>
              <a:avLst/>
              <a:gdLst>
                <a:gd name="connsiteX0" fmla="*/ 0 w 3152219"/>
                <a:gd name="connsiteY0" fmla="*/ 0 h 2132573"/>
                <a:gd name="connsiteX1" fmla="*/ 3152219 w 3152219"/>
                <a:gd name="connsiteY1" fmla="*/ 0 h 2132573"/>
                <a:gd name="connsiteX2" fmla="*/ 3152219 w 3152219"/>
                <a:gd name="connsiteY2" fmla="*/ 106689 h 2132573"/>
                <a:gd name="connsiteX3" fmla="*/ 3152219 w 3152219"/>
                <a:gd name="connsiteY3" fmla="*/ 400508 h 2132573"/>
                <a:gd name="connsiteX4" fmla="*/ 3152219 w 3152219"/>
                <a:gd name="connsiteY4" fmla="*/ 624537 h 2132573"/>
                <a:gd name="connsiteX5" fmla="*/ 2740534 w 3152219"/>
                <a:gd name="connsiteY5" fmla="*/ 1502871 h 2132573"/>
                <a:gd name="connsiteX6" fmla="*/ 1716965 w 3152219"/>
                <a:gd name="connsiteY6" fmla="*/ 2011342 h 2132573"/>
                <a:gd name="connsiteX7" fmla="*/ 1573526 w 3152219"/>
                <a:gd name="connsiteY7" fmla="*/ 2132573 h 2132573"/>
                <a:gd name="connsiteX8" fmla="*/ 1435253 w 3152219"/>
                <a:gd name="connsiteY8" fmla="*/ 2011342 h 2132573"/>
                <a:gd name="connsiteX9" fmla="*/ 411685 w 3152219"/>
                <a:gd name="connsiteY9" fmla="*/ 1502871 h 2132573"/>
                <a:gd name="connsiteX10" fmla="*/ 0 w 3152219"/>
                <a:gd name="connsiteY10" fmla="*/ 624537 h 2132573"/>
                <a:gd name="connsiteX11" fmla="*/ 0 w 3152219"/>
                <a:gd name="connsiteY11" fmla="*/ 400508 h 2132573"/>
                <a:gd name="connsiteX12" fmla="*/ 0 w 3152219"/>
                <a:gd name="connsiteY12" fmla="*/ 106689 h 2132573"/>
                <a:gd name="connsiteX0" fmla="*/ 0 w 3152219"/>
                <a:gd name="connsiteY0" fmla="*/ 0 h 2132573"/>
                <a:gd name="connsiteX1" fmla="*/ 3152219 w 3152219"/>
                <a:gd name="connsiteY1" fmla="*/ 0 h 2132573"/>
                <a:gd name="connsiteX2" fmla="*/ 3152219 w 3152219"/>
                <a:gd name="connsiteY2" fmla="*/ 106689 h 2132573"/>
                <a:gd name="connsiteX3" fmla="*/ 3152219 w 3152219"/>
                <a:gd name="connsiteY3" fmla="*/ 400508 h 2132573"/>
                <a:gd name="connsiteX4" fmla="*/ 3152219 w 3152219"/>
                <a:gd name="connsiteY4" fmla="*/ 624537 h 2132573"/>
                <a:gd name="connsiteX5" fmla="*/ 2740534 w 3152219"/>
                <a:gd name="connsiteY5" fmla="*/ 1502871 h 2132573"/>
                <a:gd name="connsiteX6" fmla="*/ 1716965 w 3152219"/>
                <a:gd name="connsiteY6" fmla="*/ 2011342 h 2132573"/>
                <a:gd name="connsiteX7" fmla="*/ 1573526 w 3152219"/>
                <a:gd name="connsiteY7" fmla="*/ 2132573 h 2132573"/>
                <a:gd name="connsiteX8" fmla="*/ 1435253 w 3152219"/>
                <a:gd name="connsiteY8" fmla="*/ 2011342 h 2132573"/>
                <a:gd name="connsiteX9" fmla="*/ 411685 w 3152219"/>
                <a:gd name="connsiteY9" fmla="*/ 1502871 h 2132573"/>
                <a:gd name="connsiteX10" fmla="*/ 0 w 3152219"/>
                <a:gd name="connsiteY10" fmla="*/ 624537 h 2132573"/>
                <a:gd name="connsiteX11" fmla="*/ 0 w 3152219"/>
                <a:gd name="connsiteY11" fmla="*/ 400508 h 2132573"/>
                <a:gd name="connsiteX12" fmla="*/ 0 w 3152219"/>
                <a:gd name="connsiteY12" fmla="*/ 106689 h 2132573"/>
                <a:gd name="connsiteX13" fmla="*/ 91440 w 3152219"/>
                <a:gd name="connsiteY13" fmla="*/ 91440 h 2132573"/>
                <a:gd name="connsiteX0" fmla="*/ 3152219 w 3152219"/>
                <a:gd name="connsiteY0" fmla="*/ 0 h 2132573"/>
                <a:gd name="connsiteX1" fmla="*/ 3152219 w 3152219"/>
                <a:gd name="connsiteY1" fmla="*/ 106689 h 2132573"/>
                <a:gd name="connsiteX2" fmla="*/ 3152219 w 3152219"/>
                <a:gd name="connsiteY2" fmla="*/ 400508 h 2132573"/>
                <a:gd name="connsiteX3" fmla="*/ 3152219 w 3152219"/>
                <a:gd name="connsiteY3" fmla="*/ 624537 h 2132573"/>
                <a:gd name="connsiteX4" fmla="*/ 2740534 w 3152219"/>
                <a:gd name="connsiteY4" fmla="*/ 1502871 h 2132573"/>
                <a:gd name="connsiteX5" fmla="*/ 1716965 w 3152219"/>
                <a:gd name="connsiteY5" fmla="*/ 2011342 h 2132573"/>
                <a:gd name="connsiteX6" fmla="*/ 1573526 w 3152219"/>
                <a:gd name="connsiteY6" fmla="*/ 2132573 h 2132573"/>
                <a:gd name="connsiteX7" fmla="*/ 1435253 w 3152219"/>
                <a:gd name="connsiteY7" fmla="*/ 2011342 h 2132573"/>
                <a:gd name="connsiteX8" fmla="*/ 411685 w 3152219"/>
                <a:gd name="connsiteY8" fmla="*/ 1502871 h 2132573"/>
                <a:gd name="connsiteX9" fmla="*/ 0 w 3152219"/>
                <a:gd name="connsiteY9" fmla="*/ 624537 h 2132573"/>
                <a:gd name="connsiteX10" fmla="*/ 0 w 3152219"/>
                <a:gd name="connsiteY10" fmla="*/ 400508 h 2132573"/>
                <a:gd name="connsiteX11" fmla="*/ 0 w 3152219"/>
                <a:gd name="connsiteY11" fmla="*/ 106689 h 2132573"/>
                <a:gd name="connsiteX12" fmla="*/ 91440 w 3152219"/>
                <a:gd name="connsiteY12" fmla="*/ 91440 h 2132573"/>
                <a:gd name="connsiteX0" fmla="*/ 3152219 w 3152219"/>
                <a:gd name="connsiteY0" fmla="*/ 0 h 2132573"/>
                <a:gd name="connsiteX1" fmla="*/ 3152219 w 3152219"/>
                <a:gd name="connsiteY1" fmla="*/ 106689 h 2132573"/>
                <a:gd name="connsiteX2" fmla="*/ 3152219 w 3152219"/>
                <a:gd name="connsiteY2" fmla="*/ 400508 h 2132573"/>
                <a:gd name="connsiteX3" fmla="*/ 3152219 w 3152219"/>
                <a:gd name="connsiteY3" fmla="*/ 624537 h 2132573"/>
                <a:gd name="connsiteX4" fmla="*/ 2740534 w 3152219"/>
                <a:gd name="connsiteY4" fmla="*/ 1502871 h 2132573"/>
                <a:gd name="connsiteX5" fmla="*/ 1716965 w 3152219"/>
                <a:gd name="connsiteY5" fmla="*/ 2011342 h 2132573"/>
                <a:gd name="connsiteX6" fmla="*/ 1573526 w 3152219"/>
                <a:gd name="connsiteY6" fmla="*/ 2132573 h 2132573"/>
                <a:gd name="connsiteX7" fmla="*/ 1435253 w 3152219"/>
                <a:gd name="connsiteY7" fmla="*/ 2011342 h 2132573"/>
                <a:gd name="connsiteX8" fmla="*/ 411685 w 3152219"/>
                <a:gd name="connsiteY8" fmla="*/ 1502871 h 2132573"/>
                <a:gd name="connsiteX9" fmla="*/ 0 w 3152219"/>
                <a:gd name="connsiteY9" fmla="*/ 624537 h 2132573"/>
                <a:gd name="connsiteX10" fmla="*/ 0 w 3152219"/>
                <a:gd name="connsiteY10" fmla="*/ 400508 h 2132573"/>
                <a:gd name="connsiteX11" fmla="*/ 0 w 3152219"/>
                <a:gd name="connsiteY11" fmla="*/ 106689 h 2132573"/>
                <a:gd name="connsiteX12" fmla="*/ 10849 w 3152219"/>
                <a:gd name="connsiteY12" fmla="*/ 17048 h 2132573"/>
                <a:gd name="connsiteX0" fmla="*/ 3152219 w 3152219"/>
                <a:gd name="connsiteY0" fmla="*/ 0 h 2132573"/>
                <a:gd name="connsiteX1" fmla="*/ 3152219 w 3152219"/>
                <a:gd name="connsiteY1" fmla="*/ 106689 h 2132573"/>
                <a:gd name="connsiteX2" fmla="*/ 3152219 w 3152219"/>
                <a:gd name="connsiteY2" fmla="*/ 400508 h 2132573"/>
                <a:gd name="connsiteX3" fmla="*/ 3152219 w 3152219"/>
                <a:gd name="connsiteY3" fmla="*/ 624537 h 2132573"/>
                <a:gd name="connsiteX4" fmla="*/ 2740534 w 3152219"/>
                <a:gd name="connsiteY4" fmla="*/ 1502871 h 2132573"/>
                <a:gd name="connsiteX5" fmla="*/ 1716965 w 3152219"/>
                <a:gd name="connsiteY5" fmla="*/ 2011342 h 2132573"/>
                <a:gd name="connsiteX6" fmla="*/ 1573526 w 3152219"/>
                <a:gd name="connsiteY6" fmla="*/ 2132573 h 2132573"/>
                <a:gd name="connsiteX7" fmla="*/ 1435253 w 3152219"/>
                <a:gd name="connsiteY7" fmla="*/ 2011342 h 2132573"/>
                <a:gd name="connsiteX8" fmla="*/ 411685 w 3152219"/>
                <a:gd name="connsiteY8" fmla="*/ 1502871 h 2132573"/>
                <a:gd name="connsiteX9" fmla="*/ 0 w 3152219"/>
                <a:gd name="connsiteY9" fmla="*/ 624537 h 2132573"/>
                <a:gd name="connsiteX10" fmla="*/ 0 w 3152219"/>
                <a:gd name="connsiteY10" fmla="*/ 400508 h 2132573"/>
                <a:gd name="connsiteX11" fmla="*/ 0 w 3152219"/>
                <a:gd name="connsiteY11" fmla="*/ 106689 h 2132573"/>
                <a:gd name="connsiteX12" fmla="*/ 4650 w 3152219"/>
                <a:gd name="connsiteY12" fmla="*/ 4649 h 2132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52219" h="2132573">
                  <a:moveTo>
                    <a:pt x="3152219" y="0"/>
                  </a:moveTo>
                  <a:lnTo>
                    <a:pt x="3152219" y="106689"/>
                  </a:lnTo>
                  <a:lnTo>
                    <a:pt x="3152219" y="400508"/>
                  </a:lnTo>
                  <a:lnTo>
                    <a:pt x="3152219" y="624537"/>
                  </a:lnTo>
                  <a:cubicBezTo>
                    <a:pt x="3152219" y="1077994"/>
                    <a:pt x="3023568" y="1304963"/>
                    <a:pt x="2740534" y="1502871"/>
                  </a:cubicBezTo>
                  <a:cubicBezTo>
                    <a:pt x="2446186" y="1673405"/>
                    <a:pt x="2059826" y="1746387"/>
                    <a:pt x="1716965" y="2011342"/>
                  </a:cubicBezTo>
                  <a:lnTo>
                    <a:pt x="1573526" y="2132573"/>
                  </a:lnTo>
                  <a:lnTo>
                    <a:pt x="1435253" y="2011342"/>
                  </a:lnTo>
                  <a:cubicBezTo>
                    <a:pt x="1092391" y="1746387"/>
                    <a:pt x="706031" y="1673405"/>
                    <a:pt x="411685" y="1502871"/>
                  </a:cubicBezTo>
                  <a:cubicBezTo>
                    <a:pt x="128650" y="1304963"/>
                    <a:pt x="0" y="1077994"/>
                    <a:pt x="0" y="624537"/>
                  </a:cubicBezTo>
                  <a:lnTo>
                    <a:pt x="0" y="400508"/>
                  </a:lnTo>
                  <a:lnTo>
                    <a:pt x="0" y="106689"/>
                  </a:lnTo>
                  <a:cubicBezTo>
                    <a:pt x="0" y="71126"/>
                    <a:pt x="4650" y="4649"/>
                    <a:pt x="4650" y="4649"/>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21">
              <a:extLst>
                <a:ext uri="{FF2B5EF4-FFF2-40B4-BE49-F238E27FC236}">
                  <a16:creationId xmlns:a16="http://schemas.microsoft.com/office/drawing/2014/main" id="{621A86B8-B6AC-A541-8F61-CEC27DF1E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4726" y="4788649"/>
              <a:ext cx="3152219" cy="2069351"/>
            </a:xfrm>
            <a:custGeom>
              <a:avLst/>
              <a:gdLst>
                <a:gd name="connsiteX0" fmla="*/ 1578693 w 3152219"/>
                <a:gd name="connsiteY0" fmla="*/ 0 h 2069351"/>
                <a:gd name="connsiteX1" fmla="*/ 1716967 w 3152219"/>
                <a:gd name="connsiteY1" fmla="*/ 121231 h 2069351"/>
                <a:gd name="connsiteX2" fmla="*/ 2740534 w 3152219"/>
                <a:gd name="connsiteY2" fmla="*/ 629703 h 2069351"/>
                <a:gd name="connsiteX3" fmla="*/ 3152219 w 3152219"/>
                <a:gd name="connsiteY3" fmla="*/ 1508036 h 2069351"/>
                <a:gd name="connsiteX4" fmla="*/ 3152219 w 3152219"/>
                <a:gd name="connsiteY4" fmla="*/ 1642389 h 2069351"/>
                <a:gd name="connsiteX5" fmla="*/ 3152219 w 3152219"/>
                <a:gd name="connsiteY5" fmla="*/ 2025885 h 2069351"/>
                <a:gd name="connsiteX6" fmla="*/ 3152219 w 3152219"/>
                <a:gd name="connsiteY6" fmla="*/ 2069351 h 2069351"/>
                <a:gd name="connsiteX7" fmla="*/ 0 w 3152219"/>
                <a:gd name="connsiteY7" fmla="*/ 2069351 h 2069351"/>
                <a:gd name="connsiteX8" fmla="*/ 0 w 3152219"/>
                <a:gd name="connsiteY8" fmla="*/ 2025885 h 2069351"/>
                <a:gd name="connsiteX9" fmla="*/ 0 w 3152219"/>
                <a:gd name="connsiteY9" fmla="*/ 1642389 h 2069351"/>
                <a:gd name="connsiteX10" fmla="*/ 0 w 3152219"/>
                <a:gd name="connsiteY10" fmla="*/ 1508036 h 2069351"/>
                <a:gd name="connsiteX11" fmla="*/ 411685 w 3152219"/>
                <a:gd name="connsiteY11" fmla="*/ 629703 h 2069351"/>
                <a:gd name="connsiteX12" fmla="*/ 1435255 w 3152219"/>
                <a:gd name="connsiteY12" fmla="*/ 121231 h 2069351"/>
                <a:gd name="connsiteX0" fmla="*/ 3152219 w 3243659"/>
                <a:gd name="connsiteY0" fmla="*/ 2069351 h 2160791"/>
                <a:gd name="connsiteX1" fmla="*/ 0 w 3243659"/>
                <a:gd name="connsiteY1" fmla="*/ 2069351 h 2160791"/>
                <a:gd name="connsiteX2" fmla="*/ 0 w 3243659"/>
                <a:gd name="connsiteY2" fmla="*/ 2025885 h 2160791"/>
                <a:gd name="connsiteX3" fmla="*/ 0 w 3243659"/>
                <a:gd name="connsiteY3" fmla="*/ 1642389 h 2160791"/>
                <a:gd name="connsiteX4" fmla="*/ 0 w 3243659"/>
                <a:gd name="connsiteY4" fmla="*/ 1508036 h 2160791"/>
                <a:gd name="connsiteX5" fmla="*/ 411685 w 3243659"/>
                <a:gd name="connsiteY5" fmla="*/ 629703 h 2160791"/>
                <a:gd name="connsiteX6" fmla="*/ 1435255 w 3243659"/>
                <a:gd name="connsiteY6" fmla="*/ 121231 h 2160791"/>
                <a:gd name="connsiteX7" fmla="*/ 1578693 w 3243659"/>
                <a:gd name="connsiteY7" fmla="*/ 0 h 2160791"/>
                <a:gd name="connsiteX8" fmla="*/ 1716967 w 3243659"/>
                <a:gd name="connsiteY8" fmla="*/ 121231 h 2160791"/>
                <a:gd name="connsiteX9" fmla="*/ 2740534 w 3243659"/>
                <a:gd name="connsiteY9" fmla="*/ 629703 h 2160791"/>
                <a:gd name="connsiteX10" fmla="*/ 3152219 w 3243659"/>
                <a:gd name="connsiteY10" fmla="*/ 1508036 h 2160791"/>
                <a:gd name="connsiteX11" fmla="*/ 3152219 w 3243659"/>
                <a:gd name="connsiteY11" fmla="*/ 1642389 h 2160791"/>
                <a:gd name="connsiteX12" fmla="*/ 3152219 w 3243659"/>
                <a:gd name="connsiteY12" fmla="*/ 2025885 h 2160791"/>
                <a:gd name="connsiteX13" fmla="*/ 3243659 w 3243659"/>
                <a:gd name="connsiteY13" fmla="*/ 2160791 h 2160791"/>
                <a:gd name="connsiteX0" fmla="*/ 0 w 3243659"/>
                <a:gd name="connsiteY0" fmla="*/ 2069351 h 2160791"/>
                <a:gd name="connsiteX1" fmla="*/ 0 w 3243659"/>
                <a:gd name="connsiteY1" fmla="*/ 2025885 h 2160791"/>
                <a:gd name="connsiteX2" fmla="*/ 0 w 3243659"/>
                <a:gd name="connsiteY2" fmla="*/ 1642389 h 2160791"/>
                <a:gd name="connsiteX3" fmla="*/ 0 w 3243659"/>
                <a:gd name="connsiteY3" fmla="*/ 1508036 h 2160791"/>
                <a:gd name="connsiteX4" fmla="*/ 411685 w 3243659"/>
                <a:gd name="connsiteY4" fmla="*/ 629703 h 2160791"/>
                <a:gd name="connsiteX5" fmla="*/ 1435255 w 3243659"/>
                <a:gd name="connsiteY5" fmla="*/ 121231 h 2160791"/>
                <a:gd name="connsiteX6" fmla="*/ 1578693 w 3243659"/>
                <a:gd name="connsiteY6" fmla="*/ 0 h 2160791"/>
                <a:gd name="connsiteX7" fmla="*/ 1716967 w 3243659"/>
                <a:gd name="connsiteY7" fmla="*/ 121231 h 2160791"/>
                <a:gd name="connsiteX8" fmla="*/ 2740534 w 3243659"/>
                <a:gd name="connsiteY8" fmla="*/ 629703 h 2160791"/>
                <a:gd name="connsiteX9" fmla="*/ 3152219 w 3243659"/>
                <a:gd name="connsiteY9" fmla="*/ 1508036 h 2160791"/>
                <a:gd name="connsiteX10" fmla="*/ 3152219 w 3243659"/>
                <a:gd name="connsiteY10" fmla="*/ 1642389 h 2160791"/>
                <a:gd name="connsiteX11" fmla="*/ 3152219 w 3243659"/>
                <a:gd name="connsiteY11" fmla="*/ 2025885 h 2160791"/>
                <a:gd name="connsiteX12" fmla="*/ 3243659 w 3243659"/>
                <a:gd name="connsiteY12" fmla="*/ 2160791 h 2160791"/>
                <a:gd name="connsiteX0" fmla="*/ 0 w 3152219"/>
                <a:gd name="connsiteY0" fmla="*/ 2069351 h 2069351"/>
                <a:gd name="connsiteX1" fmla="*/ 0 w 3152219"/>
                <a:gd name="connsiteY1" fmla="*/ 2025885 h 2069351"/>
                <a:gd name="connsiteX2" fmla="*/ 0 w 3152219"/>
                <a:gd name="connsiteY2" fmla="*/ 1642389 h 2069351"/>
                <a:gd name="connsiteX3" fmla="*/ 0 w 3152219"/>
                <a:gd name="connsiteY3" fmla="*/ 1508036 h 2069351"/>
                <a:gd name="connsiteX4" fmla="*/ 411685 w 3152219"/>
                <a:gd name="connsiteY4" fmla="*/ 629703 h 2069351"/>
                <a:gd name="connsiteX5" fmla="*/ 1435255 w 3152219"/>
                <a:gd name="connsiteY5" fmla="*/ 121231 h 2069351"/>
                <a:gd name="connsiteX6" fmla="*/ 1578693 w 3152219"/>
                <a:gd name="connsiteY6" fmla="*/ 0 h 2069351"/>
                <a:gd name="connsiteX7" fmla="*/ 1716967 w 3152219"/>
                <a:gd name="connsiteY7" fmla="*/ 121231 h 2069351"/>
                <a:gd name="connsiteX8" fmla="*/ 2740534 w 3152219"/>
                <a:gd name="connsiteY8" fmla="*/ 629703 h 2069351"/>
                <a:gd name="connsiteX9" fmla="*/ 3152219 w 3152219"/>
                <a:gd name="connsiteY9" fmla="*/ 1508036 h 2069351"/>
                <a:gd name="connsiteX10" fmla="*/ 3152219 w 3152219"/>
                <a:gd name="connsiteY10" fmla="*/ 1642389 h 2069351"/>
                <a:gd name="connsiteX11" fmla="*/ 3152219 w 3152219"/>
                <a:gd name="connsiteY11" fmla="*/ 2025885 h 2069351"/>
                <a:gd name="connsiteX0" fmla="*/ 0 w 3152219"/>
                <a:gd name="connsiteY0" fmla="*/ 2069351 h 2069351"/>
                <a:gd name="connsiteX1" fmla="*/ 0 w 3152219"/>
                <a:gd name="connsiteY1" fmla="*/ 2025885 h 2069351"/>
                <a:gd name="connsiteX2" fmla="*/ 0 w 3152219"/>
                <a:gd name="connsiteY2" fmla="*/ 1642389 h 2069351"/>
                <a:gd name="connsiteX3" fmla="*/ 0 w 3152219"/>
                <a:gd name="connsiteY3" fmla="*/ 1508036 h 2069351"/>
                <a:gd name="connsiteX4" fmla="*/ 411685 w 3152219"/>
                <a:gd name="connsiteY4" fmla="*/ 629703 h 2069351"/>
                <a:gd name="connsiteX5" fmla="*/ 1435255 w 3152219"/>
                <a:gd name="connsiteY5" fmla="*/ 121231 h 2069351"/>
                <a:gd name="connsiteX6" fmla="*/ 1578693 w 3152219"/>
                <a:gd name="connsiteY6" fmla="*/ 0 h 2069351"/>
                <a:gd name="connsiteX7" fmla="*/ 1716967 w 3152219"/>
                <a:gd name="connsiteY7" fmla="*/ 121231 h 2069351"/>
                <a:gd name="connsiteX8" fmla="*/ 2740534 w 3152219"/>
                <a:gd name="connsiteY8" fmla="*/ 629703 h 2069351"/>
                <a:gd name="connsiteX9" fmla="*/ 3152219 w 3152219"/>
                <a:gd name="connsiteY9" fmla="*/ 1508036 h 2069351"/>
                <a:gd name="connsiteX10" fmla="*/ 3152219 w 3152219"/>
                <a:gd name="connsiteY10" fmla="*/ 1642389 h 2069351"/>
                <a:gd name="connsiteX11" fmla="*/ 3152219 w 3152219"/>
                <a:gd name="connsiteY11" fmla="*/ 2063080 h 2069351"/>
                <a:gd name="connsiteX0" fmla="*/ 0 w 3152219"/>
                <a:gd name="connsiteY0" fmla="*/ 2069351 h 2069351"/>
                <a:gd name="connsiteX1" fmla="*/ 0 w 3152219"/>
                <a:gd name="connsiteY1" fmla="*/ 1642389 h 2069351"/>
                <a:gd name="connsiteX2" fmla="*/ 0 w 3152219"/>
                <a:gd name="connsiteY2" fmla="*/ 1508036 h 2069351"/>
                <a:gd name="connsiteX3" fmla="*/ 411685 w 3152219"/>
                <a:gd name="connsiteY3" fmla="*/ 629703 h 2069351"/>
                <a:gd name="connsiteX4" fmla="*/ 1435255 w 3152219"/>
                <a:gd name="connsiteY4" fmla="*/ 121231 h 2069351"/>
                <a:gd name="connsiteX5" fmla="*/ 1578693 w 3152219"/>
                <a:gd name="connsiteY5" fmla="*/ 0 h 2069351"/>
                <a:gd name="connsiteX6" fmla="*/ 1716967 w 3152219"/>
                <a:gd name="connsiteY6" fmla="*/ 121231 h 2069351"/>
                <a:gd name="connsiteX7" fmla="*/ 2740534 w 3152219"/>
                <a:gd name="connsiteY7" fmla="*/ 629703 h 2069351"/>
                <a:gd name="connsiteX8" fmla="*/ 3152219 w 3152219"/>
                <a:gd name="connsiteY8" fmla="*/ 1508036 h 2069351"/>
                <a:gd name="connsiteX9" fmla="*/ 3152219 w 3152219"/>
                <a:gd name="connsiteY9" fmla="*/ 1642389 h 2069351"/>
                <a:gd name="connsiteX10" fmla="*/ 3152219 w 3152219"/>
                <a:gd name="connsiteY10" fmla="*/ 2063080 h 2069351"/>
                <a:gd name="connsiteX0" fmla="*/ 0 w 3152219"/>
                <a:gd name="connsiteY0" fmla="*/ 2069351 h 2069351"/>
                <a:gd name="connsiteX1" fmla="*/ 0 w 3152219"/>
                <a:gd name="connsiteY1" fmla="*/ 1508036 h 2069351"/>
                <a:gd name="connsiteX2" fmla="*/ 411685 w 3152219"/>
                <a:gd name="connsiteY2" fmla="*/ 629703 h 2069351"/>
                <a:gd name="connsiteX3" fmla="*/ 1435255 w 3152219"/>
                <a:gd name="connsiteY3" fmla="*/ 121231 h 2069351"/>
                <a:gd name="connsiteX4" fmla="*/ 1578693 w 3152219"/>
                <a:gd name="connsiteY4" fmla="*/ 0 h 2069351"/>
                <a:gd name="connsiteX5" fmla="*/ 1716967 w 3152219"/>
                <a:gd name="connsiteY5" fmla="*/ 121231 h 2069351"/>
                <a:gd name="connsiteX6" fmla="*/ 2740534 w 3152219"/>
                <a:gd name="connsiteY6" fmla="*/ 629703 h 2069351"/>
                <a:gd name="connsiteX7" fmla="*/ 3152219 w 3152219"/>
                <a:gd name="connsiteY7" fmla="*/ 1508036 h 2069351"/>
                <a:gd name="connsiteX8" fmla="*/ 3152219 w 3152219"/>
                <a:gd name="connsiteY8" fmla="*/ 1642389 h 2069351"/>
                <a:gd name="connsiteX9" fmla="*/ 3152219 w 3152219"/>
                <a:gd name="connsiteY9" fmla="*/ 2063080 h 2069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52219" h="2069351">
                  <a:moveTo>
                    <a:pt x="0" y="2069351"/>
                  </a:moveTo>
                  <a:lnTo>
                    <a:pt x="0" y="1508036"/>
                  </a:lnTo>
                  <a:cubicBezTo>
                    <a:pt x="0" y="1054580"/>
                    <a:pt x="128651" y="827611"/>
                    <a:pt x="411685" y="629703"/>
                  </a:cubicBezTo>
                  <a:cubicBezTo>
                    <a:pt x="706033" y="459168"/>
                    <a:pt x="1092393" y="386187"/>
                    <a:pt x="1435255" y="121231"/>
                  </a:cubicBezTo>
                  <a:lnTo>
                    <a:pt x="1578693" y="0"/>
                  </a:lnTo>
                  <a:lnTo>
                    <a:pt x="1716967" y="121231"/>
                  </a:lnTo>
                  <a:cubicBezTo>
                    <a:pt x="2059828" y="386187"/>
                    <a:pt x="2446188" y="459168"/>
                    <a:pt x="2740534" y="629703"/>
                  </a:cubicBezTo>
                  <a:cubicBezTo>
                    <a:pt x="3023570" y="827611"/>
                    <a:pt x="3152219" y="1054580"/>
                    <a:pt x="3152219" y="1508036"/>
                  </a:cubicBezTo>
                  <a:lnTo>
                    <a:pt x="3152219" y="1642389"/>
                  </a:lnTo>
                  <a:lnTo>
                    <a:pt x="3152219" y="2063080"/>
                  </a:ln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F8869497-2DD5-B765-CB22-B6937A3E1543}"/>
              </a:ext>
            </a:extLst>
          </p:cNvPr>
          <p:cNvSpPr>
            <a:spLocks noGrp="1"/>
          </p:cNvSpPr>
          <p:nvPr>
            <p:ph idx="1"/>
          </p:nvPr>
        </p:nvSpPr>
        <p:spPr>
          <a:xfrm>
            <a:off x="864727" y="1700981"/>
            <a:ext cx="9417026" cy="4542503"/>
          </a:xfrm>
        </p:spPr>
        <p:txBody>
          <a:bodyPr anchor="b">
            <a:normAutofit/>
          </a:bodyPr>
          <a:lstStyle/>
          <a:p>
            <a:pPr algn="just">
              <a:buFont typeface="Arial" panose="02020502050305020303" pitchFamily="18" charset="0"/>
              <a:buChar char="•"/>
            </a:pPr>
            <a:r>
              <a:rPr lang="en-US">
                <a:ea typeface="+mn-lt"/>
                <a:cs typeface="+mn-lt"/>
              </a:rPr>
              <a:t>Automobile accidents pose a serious threat to public health all over the world. Accidents involving motor vehicles can be attributed to a wide range of causes, such as human error, mechanical failure, poor infrastructure, and natural disasters. In 2016, road traffic injuries were responsible for an estimated 1.35 million deaths globally, as reported by the World Health Organization (WHO). In other words, on average, one person is killed every 26 seconds.</a:t>
            </a:r>
            <a:endParaRPr lang="en-US"/>
          </a:p>
          <a:p>
            <a:pPr algn="just">
              <a:buFont typeface="Arial" panose="02020502050305020303" pitchFamily="18" charset="0"/>
              <a:buChar char="•"/>
            </a:pPr>
            <a:r>
              <a:rPr lang="en-US">
                <a:ea typeface="+mn-lt"/>
                <a:cs typeface="+mn-lt"/>
              </a:rPr>
              <a:t>Accident data analysis provides valuable information to law enforcement organizations, allowing them to better allocate resources and create more effective traffic enforcement and education initiatives. Additionally, insurance firms can more accurately price policies for motorists by studying data on auto accidents.</a:t>
            </a:r>
            <a:endParaRPr lang="en-US"/>
          </a:p>
          <a:p>
            <a:pPr algn="just">
              <a:buFont typeface="Arial" panose="02020502050305020303" pitchFamily="18" charset="0"/>
              <a:buChar char="•"/>
            </a:pPr>
            <a:endParaRPr lang="en-US"/>
          </a:p>
          <a:p>
            <a:pPr algn="just">
              <a:buFont typeface="Arial" panose="02020502050305020303" pitchFamily="18" charset="0"/>
              <a:buChar char="•"/>
            </a:pPr>
            <a:endParaRPr lang="en-US"/>
          </a:p>
        </p:txBody>
      </p:sp>
      <p:sp>
        <p:nvSpPr>
          <p:cNvPr id="2" name="Title 1">
            <a:extLst>
              <a:ext uri="{FF2B5EF4-FFF2-40B4-BE49-F238E27FC236}">
                <a16:creationId xmlns:a16="http://schemas.microsoft.com/office/drawing/2014/main" id="{5F219D2F-F404-D3A1-BE82-A9697C94AE71}"/>
              </a:ext>
            </a:extLst>
          </p:cNvPr>
          <p:cNvSpPr>
            <a:spLocks noGrp="1"/>
          </p:cNvSpPr>
          <p:nvPr>
            <p:ph type="title"/>
          </p:nvPr>
        </p:nvSpPr>
        <p:spPr>
          <a:xfrm>
            <a:off x="935579" y="278776"/>
            <a:ext cx="5505832" cy="1508760"/>
          </a:xfrm>
        </p:spPr>
        <p:txBody>
          <a:bodyPr anchor="ctr">
            <a:normAutofit/>
          </a:bodyPr>
          <a:lstStyle/>
          <a:p>
            <a:r>
              <a:rPr lang="en-US" b="1"/>
              <a:t>Background/Motivation:</a:t>
            </a:r>
          </a:p>
        </p:txBody>
      </p:sp>
    </p:spTree>
    <p:extLst>
      <p:ext uri="{BB962C8B-B14F-4D97-AF65-F5344CB8AC3E}">
        <p14:creationId xmlns:p14="http://schemas.microsoft.com/office/powerpoint/2010/main" val="1717688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511A1-1874-29D2-EC45-D5A6C664230E}"/>
              </a:ext>
            </a:extLst>
          </p:cNvPr>
          <p:cNvSpPr>
            <a:spLocks noGrp="1"/>
          </p:cNvSpPr>
          <p:nvPr>
            <p:ph type="title"/>
          </p:nvPr>
        </p:nvSpPr>
        <p:spPr/>
        <p:txBody>
          <a:bodyPr/>
          <a:lstStyle/>
          <a:p>
            <a:r>
              <a:rPr lang="en-US" b="1"/>
              <a:t>Problem Statement</a:t>
            </a:r>
          </a:p>
        </p:txBody>
      </p:sp>
      <p:sp>
        <p:nvSpPr>
          <p:cNvPr id="3" name="Content Placeholder 2">
            <a:extLst>
              <a:ext uri="{FF2B5EF4-FFF2-40B4-BE49-F238E27FC236}">
                <a16:creationId xmlns:a16="http://schemas.microsoft.com/office/drawing/2014/main" id="{0F9D6287-AD52-0E3E-231E-6A907F0293E1}"/>
              </a:ext>
            </a:extLst>
          </p:cNvPr>
          <p:cNvSpPr>
            <a:spLocks noGrp="1"/>
          </p:cNvSpPr>
          <p:nvPr>
            <p:ph idx="1"/>
          </p:nvPr>
        </p:nvSpPr>
        <p:spPr/>
        <p:txBody>
          <a:bodyPr vert="horz" lIns="91440" tIns="45720" rIns="91440" bIns="45720" rtlCol="0" anchor="t">
            <a:normAutofit/>
          </a:bodyPr>
          <a:lstStyle/>
          <a:p>
            <a:pPr algn="just">
              <a:buFont typeface="Arial" panose="02020502050305020303" pitchFamily="18" charset="0"/>
              <a:buChar char="•"/>
            </a:pPr>
            <a:r>
              <a:rPr lang="en-US">
                <a:ea typeface="+mn-lt"/>
                <a:cs typeface="+mn-lt"/>
              </a:rPr>
              <a:t>Injuries, fatalities, and economic losses due to road traffic accidents continue to be a global public health problem despite efforts to reduce them. New obstacles occur as advances in transportation infrastructure, vehicle engineering, and population dynamics provide fresh challenges.</a:t>
            </a:r>
            <a:endParaRPr lang="en-US"/>
          </a:p>
          <a:p>
            <a:pPr algn="just">
              <a:buFont typeface="Arial" panose="02020502050305020303" pitchFamily="18" charset="0"/>
              <a:buChar char="•"/>
            </a:pPr>
            <a:r>
              <a:rPr lang="en-US">
                <a:ea typeface="+mn-lt"/>
                <a:cs typeface="+mn-lt"/>
              </a:rPr>
              <a:t>Vehicle accidents can be caused by a wide variety of variables, and in order to reduce their occurrence, it is essential to analyze these incidents.</a:t>
            </a:r>
            <a:endParaRPr lang="en-US"/>
          </a:p>
        </p:txBody>
      </p:sp>
    </p:spTree>
    <p:extLst>
      <p:ext uri="{BB962C8B-B14F-4D97-AF65-F5344CB8AC3E}">
        <p14:creationId xmlns:p14="http://schemas.microsoft.com/office/powerpoint/2010/main" val="3703753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17BA9-127C-D85B-A24E-64C0D2FEF704}"/>
              </a:ext>
            </a:extLst>
          </p:cNvPr>
          <p:cNvSpPr>
            <a:spLocks noGrp="1"/>
          </p:cNvSpPr>
          <p:nvPr>
            <p:ph type="title"/>
          </p:nvPr>
        </p:nvSpPr>
        <p:spPr/>
        <p:txBody>
          <a:bodyPr/>
          <a:lstStyle/>
          <a:p>
            <a:r>
              <a:rPr lang="en-US" b="1"/>
              <a:t>Project Proposal</a:t>
            </a:r>
          </a:p>
        </p:txBody>
      </p:sp>
      <p:sp>
        <p:nvSpPr>
          <p:cNvPr id="3" name="Content Placeholder 2">
            <a:extLst>
              <a:ext uri="{FF2B5EF4-FFF2-40B4-BE49-F238E27FC236}">
                <a16:creationId xmlns:a16="http://schemas.microsoft.com/office/drawing/2014/main" id="{9974C1D6-9BE6-F414-8BAE-64B0EC465713}"/>
              </a:ext>
            </a:extLst>
          </p:cNvPr>
          <p:cNvSpPr>
            <a:spLocks noGrp="1"/>
          </p:cNvSpPr>
          <p:nvPr>
            <p:ph idx="1"/>
          </p:nvPr>
        </p:nvSpPr>
        <p:spPr/>
        <p:txBody>
          <a:bodyPr vert="horz" lIns="91440" tIns="45720" rIns="91440" bIns="45720" rtlCol="0" anchor="t">
            <a:normAutofit/>
          </a:bodyPr>
          <a:lstStyle/>
          <a:p>
            <a:pPr algn="just">
              <a:buFont typeface="Arial" panose="02020502050305020303" pitchFamily="18" charset="0"/>
              <a:buChar char="•"/>
            </a:pPr>
            <a:r>
              <a:rPr lang="en-US">
                <a:ea typeface="+mn-lt"/>
                <a:cs typeface="+mn-lt"/>
              </a:rPr>
              <a:t>By combining data visualization with basic statistical analysis, our team will create a foundational model that can shed light on the problem, guide efforts to reduce the number of accidents, and even be used to help prepare machine learning algorithms.</a:t>
            </a:r>
          </a:p>
          <a:p>
            <a:pPr algn="just">
              <a:buFont typeface="Arial" panose="02020502050305020303" pitchFamily="18" charset="0"/>
              <a:buChar char="•"/>
            </a:pPr>
            <a:r>
              <a:rPr lang="en-US">
                <a:ea typeface="+mn-lt"/>
                <a:cs typeface="+mn-lt"/>
              </a:rPr>
              <a:t>Using an Exploratory Data Analysis, we are trying to identify the key factors, timings, locations, vehicle types influencing the collisions and crashes. </a:t>
            </a:r>
            <a:endParaRPr lang="en-US"/>
          </a:p>
        </p:txBody>
      </p:sp>
    </p:spTree>
    <p:extLst>
      <p:ext uri="{BB962C8B-B14F-4D97-AF65-F5344CB8AC3E}">
        <p14:creationId xmlns:p14="http://schemas.microsoft.com/office/powerpoint/2010/main" val="3208804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C85D9-ACB8-8765-94AE-64C39D51FC2F}"/>
              </a:ext>
            </a:extLst>
          </p:cNvPr>
          <p:cNvSpPr>
            <a:spLocks noGrp="1"/>
          </p:cNvSpPr>
          <p:nvPr>
            <p:ph type="title"/>
          </p:nvPr>
        </p:nvSpPr>
        <p:spPr/>
        <p:txBody>
          <a:bodyPr/>
          <a:lstStyle/>
          <a:p>
            <a:r>
              <a:rPr lang="en-US" b="1"/>
              <a:t>Data Source Description</a:t>
            </a:r>
          </a:p>
        </p:txBody>
      </p:sp>
      <p:sp>
        <p:nvSpPr>
          <p:cNvPr id="3" name="Content Placeholder 2">
            <a:extLst>
              <a:ext uri="{FF2B5EF4-FFF2-40B4-BE49-F238E27FC236}">
                <a16:creationId xmlns:a16="http://schemas.microsoft.com/office/drawing/2014/main" id="{2F61A8F5-0087-956F-B758-E6AEE216914C}"/>
              </a:ext>
            </a:extLst>
          </p:cNvPr>
          <p:cNvSpPr>
            <a:spLocks noGrp="1"/>
          </p:cNvSpPr>
          <p:nvPr>
            <p:ph idx="1"/>
          </p:nvPr>
        </p:nvSpPr>
        <p:spPr/>
        <p:txBody>
          <a:bodyPr vert="horz" lIns="91440" tIns="45720" rIns="91440" bIns="45720" rtlCol="0" anchor="t">
            <a:normAutofit/>
          </a:bodyPr>
          <a:lstStyle/>
          <a:p>
            <a:pPr algn="just">
              <a:buFont typeface="Arial" panose="02020502050305020303" pitchFamily="18" charset="0"/>
              <a:buChar char="•"/>
            </a:pPr>
            <a:r>
              <a:rPr lang="en-US" dirty="0">
                <a:ea typeface="+mn-lt"/>
                <a:cs typeface="+mn-lt"/>
              </a:rPr>
              <a:t>The Motor Vehicle Collisions data contains the details of the crash event split by 5 boroughs of NYC. In the event of crash, the police department records the information by filling out a police report (MV104-AN) in the cases where someone is killed, injured or the damage is more than $1000 worth. </a:t>
            </a:r>
          </a:p>
          <a:p>
            <a:pPr algn="just">
              <a:buFont typeface="Arial" panose="02020502050305020303" pitchFamily="18" charset="0"/>
              <a:buChar char="•"/>
            </a:pPr>
            <a:r>
              <a:rPr lang="en-US" dirty="0">
                <a:ea typeface="+mn-lt"/>
                <a:cs typeface="+mn-lt"/>
              </a:rPr>
              <a:t>We have chosen a five-year window (2018-2022) to study the components, capturing the most recent trends, and leaving out the data for 2023 as it is an ongoing year and therefore, we don’t have the complete data.</a:t>
            </a:r>
          </a:p>
          <a:p>
            <a:pPr algn="just">
              <a:buFont typeface="Arial" panose="02020502050305020303" pitchFamily="18" charset="0"/>
              <a:buChar char="•"/>
            </a:pPr>
            <a:r>
              <a:rPr lang="en-US" dirty="0">
                <a:ea typeface="+mn-lt"/>
                <a:cs typeface="+mn-lt"/>
              </a:rPr>
              <a:t>The final data has </a:t>
            </a:r>
            <a:r>
              <a:rPr lang="en-IN" dirty="0"/>
              <a:t>770,275 rows and 29 columns.</a:t>
            </a:r>
            <a:endParaRPr lang="en-US" dirty="0">
              <a:ea typeface="+mn-lt"/>
              <a:cs typeface="+mn-lt"/>
            </a:endParaRPr>
          </a:p>
        </p:txBody>
      </p:sp>
    </p:spTree>
    <p:extLst>
      <p:ext uri="{BB962C8B-B14F-4D97-AF65-F5344CB8AC3E}">
        <p14:creationId xmlns:p14="http://schemas.microsoft.com/office/powerpoint/2010/main" val="2523344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CEDA5-B236-40EF-4A90-7EA74BE91A2E}"/>
              </a:ext>
            </a:extLst>
          </p:cNvPr>
          <p:cNvSpPr>
            <a:spLocks noGrp="1"/>
          </p:cNvSpPr>
          <p:nvPr>
            <p:ph type="title"/>
          </p:nvPr>
        </p:nvSpPr>
        <p:spPr>
          <a:xfrm>
            <a:off x="467255" y="2924"/>
            <a:ext cx="8610663" cy="778527"/>
          </a:xfrm>
        </p:spPr>
        <p:txBody>
          <a:bodyPr/>
          <a:lstStyle/>
          <a:p>
            <a:r>
              <a:rPr lang="en-US" b="1"/>
              <a:t>Attribute Description:</a:t>
            </a:r>
          </a:p>
        </p:txBody>
      </p:sp>
      <p:graphicFrame>
        <p:nvGraphicFramePr>
          <p:cNvPr id="11" name="Table 11">
            <a:extLst>
              <a:ext uri="{FF2B5EF4-FFF2-40B4-BE49-F238E27FC236}">
                <a16:creationId xmlns:a16="http://schemas.microsoft.com/office/drawing/2014/main" id="{A13FB3BA-2005-84A6-5949-0A13FBBD8051}"/>
              </a:ext>
            </a:extLst>
          </p:cNvPr>
          <p:cNvGraphicFramePr>
            <a:graphicFrameLocks noGrp="1"/>
          </p:cNvGraphicFramePr>
          <p:nvPr>
            <p:ph idx="1"/>
            <p:extLst>
              <p:ext uri="{D42A27DB-BD31-4B8C-83A1-F6EECF244321}">
                <p14:modId xmlns:p14="http://schemas.microsoft.com/office/powerpoint/2010/main" val="1367528357"/>
              </p:ext>
            </p:extLst>
          </p:nvPr>
        </p:nvGraphicFramePr>
        <p:xfrm>
          <a:off x="476250" y="963083"/>
          <a:ext cx="11284138" cy="5747808"/>
        </p:xfrm>
        <a:graphic>
          <a:graphicData uri="http://schemas.openxmlformats.org/drawingml/2006/table">
            <a:tbl>
              <a:tblPr firstRow="1" bandRow="1">
                <a:tableStyleId>{D7AC3CCA-C797-4891-BE02-D94E43425B78}</a:tableStyleId>
              </a:tblPr>
              <a:tblGrid>
                <a:gridCol w="3761381">
                  <a:extLst>
                    <a:ext uri="{9D8B030D-6E8A-4147-A177-3AD203B41FA5}">
                      <a16:colId xmlns:a16="http://schemas.microsoft.com/office/drawing/2014/main" val="2735749581"/>
                    </a:ext>
                  </a:extLst>
                </a:gridCol>
                <a:gridCol w="1643775">
                  <a:extLst>
                    <a:ext uri="{9D8B030D-6E8A-4147-A177-3AD203B41FA5}">
                      <a16:colId xmlns:a16="http://schemas.microsoft.com/office/drawing/2014/main" val="536700739"/>
                    </a:ext>
                  </a:extLst>
                </a:gridCol>
                <a:gridCol w="5878982">
                  <a:extLst>
                    <a:ext uri="{9D8B030D-6E8A-4147-A177-3AD203B41FA5}">
                      <a16:colId xmlns:a16="http://schemas.microsoft.com/office/drawing/2014/main" val="1735402161"/>
                    </a:ext>
                  </a:extLst>
                </a:gridCol>
              </a:tblGrid>
              <a:tr h="372304">
                <a:tc>
                  <a:txBody>
                    <a:bodyPr/>
                    <a:lstStyle/>
                    <a:p>
                      <a:r>
                        <a:rPr lang="en-US" b="1"/>
                        <a:t>Feature name</a:t>
                      </a:r>
                    </a:p>
                  </a:txBody>
                  <a:tcPr>
                    <a:solidFill>
                      <a:srgbClr val="855B40"/>
                    </a:solidFill>
                  </a:tcPr>
                </a:tc>
                <a:tc>
                  <a:txBody>
                    <a:bodyPr/>
                    <a:lstStyle/>
                    <a:p>
                      <a:r>
                        <a:rPr lang="en-US"/>
                        <a:t>Datatype</a:t>
                      </a:r>
                    </a:p>
                  </a:txBody>
                  <a:tcPr>
                    <a:solidFill>
                      <a:srgbClr val="855B40"/>
                    </a:solidFill>
                  </a:tcPr>
                </a:tc>
                <a:tc>
                  <a:txBody>
                    <a:bodyPr/>
                    <a:lstStyle/>
                    <a:p>
                      <a:r>
                        <a:rPr lang="en-US"/>
                        <a:t>Description</a:t>
                      </a:r>
                    </a:p>
                  </a:txBody>
                  <a:tcPr>
                    <a:solidFill>
                      <a:srgbClr val="855B40"/>
                    </a:solidFill>
                  </a:tcPr>
                </a:tc>
                <a:extLst>
                  <a:ext uri="{0D108BD9-81ED-4DB2-BD59-A6C34878D82A}">
                    <a16:rowId xmlns:a16="http://schemas.microsoft.com/office/drawing/2014/main" val="3836279405"/>
                  </a:ext>
                </a:extLst>
              </a:tr>
              <a:tr h="372304">
                <a:tc>
                  <a:txBody>
                    <a:bodyPr/>
                    <a:lstStyle/>
                    <a:p>
                      <a:pPr lvl="0">
                        <a:buNone/>
                      </a:pPr>
                      <a:r>
                        <a:rPr lang="en-US" sz="1800" kern="1200" noProof="0">
                          <a:solidFill>
                            <a:schemeClr val="dk1"/>
                          </a:solidFill>
                          <a:latin typeface="+mn-lt"/>
                          <a:ea typeface="+mn-ea"/>
                          <a:cs typeface="+mn-cs"/>
                        </a:rPr>
                        <a:t>Crash Date</a:t>
                      </a:r>
                      <a:endParaRPr lang="en-US" sz="1800" kern="1200">
                        <a:solidFill>
                          <a:schemeClr val="dk1"/>
                        </a:solidFill>
                        <a:latin typeface="+mn-lt"/>
                        <a:ea typeface="+mn-ea"/>
                        <a:cs typeface="+mn-cs"/>
                      </a:endParaRPr>
                    </a:p>
                  </a:txBody>
                  <a:tcPr/>
                </a:tc>
                <a:tc>
                  <a:txBody>
                    <a:bodyPr/>
                    <a:lstStyle/>
                    <a:p>
                      <a:pPr lvl="0">
                        <a:buNone/>
                      </a:pPr>
                      <a:r>
                        <a:rPr lang="en-US" sz="1800" kern="1200" noProof="0">
                          <a:solidFill>
                            <a:schemeClr val="dk1"/>
                          </a:solidFill>
                          <a:latin typeface="+mn-lt"/>
                          <a:ea typeface="+mn-ea"/>
                          <a:cs typeface="+mn-cs"/>
                        </a:rPr>
                        <a:t>Categorical</a:t>
                      </a:r>
                      <a:endParaRPr lang="en-US" sz="1800" kern="1200">
                        <a:solidFill>
                          <a:schemeClr val="dk1"/>
                        </a:solidFill>
                        <a:latin typeface="+mn-lt"/>
                        <a:ea typeface="+mn-ea"/>
                        <a:cs typeface="+mn-cs"/>
                      </a:endParaRPr>
                    </a:p>
                  </a:txBody>
                  <a:tcPr/>
                </a:tc>
                <a:tc>
                  <a:txBody>
                    <a:bodyPr/>
                    <a:lstStyle/>
                    <a:p>
                      <a:r>
                        <a:rPr lang="en-US"/>
                        <a:t>Date</a:t>
                      </a:r>
                    </a:p>
                  </a:txBody>
                  <a:tcPr/>
                </a:tc>
                <a:extLst>
                  <a:ext uri="{0D108BD9-81ED-4DB2-BD59-A6C34878D82A}">
                    <a16:rowId xmlns:a16="http://schemas.microsoft.com/office/drawing/2014/main" val="3717100530"/>
                  </a:ext>
                </a:extLst>
              </a:tr>
              <a:tr h="372304">
                <a:tc>
                  <a:txBody>
                    <a:bodyPr/>
                    <a:lstStyle/>
                    <a:p>
                      <a:pPr lvl="0">
                        <a:buNone/>
                      </a:pPr>
                      <a:r>
                        <a:rPr lang="en-US" sz="1800" kern="1200" noProof="0">
                          <a:solidFill>
                            <a:schemeClr val="dk1"/>
                          </a:solidFill>
                          <a:latin typeface="+mn-lt"/>
                          <a:ea typeface="+mn-ea"/>
                          <a:cs typeface="+mn-cs"/>
                        </a:rPr>
                        <a:t>Crash Time</a:t>
                      </a:r>
                      <a:endParaRPr lang="en-US" sz="1800" kern="1200">
                        <a:solidFill>
                          <a:schemeClr val="dk1"/>
                        </a:solidFill>
                        <a:latin typeface="+mn-lt"/>
                        <a:ea typeface="+mn-ea"/>
                        <a:cs typeface="+mn-cs"/>
                      </a:endParaRPr>
                    </a:p>
                  </a:txBody>
                  <a:tcPr/>
                </a:tc>
                <a:tc>
                  <a:txBody>
                    <a:bodyPr/>
                    <a:lstStyle/>
                    <a:p>
                      <a:pPr lvl="0" algn="l">
                        <a:lnSpc>
                          <a:spcPct val="100000"/>
                        </a:lnSpc>
                        <a:spcBef>
                          <a:spcPts val="0"/>
                        </a:spcBef>
                        <a:spcAft>
                          <a:spcPts val="0"/>
                        </a:spcAft>
                        <a:buNone/>
                      </a:pPr>
                      <a:r>
                        <a:rPr lang="en-US" sz="1800" b="0" i="0" u="none" strike="noStrike" noProof="0">
                          <a:solidFill>
                            <a:schemeClr val="dk1"/>
                          </a:solidFill>
                          <a:latin typeface="Goudy Old Style"/>
                        </a:rPr>
                        <a:t>Categorical</a:t>
                      </a:r>
                      <a:endParaRPr lang="en-US" sz="1800" b="0" i="0" u="none" strike="noStrike" noProof="0">
                        <a:latin typeface="Goudy Old Style"/>
                      </a:endParaRPr>
                    </a:p>
                  </a:txBody>
                  <a:tcPr/>
                </a:tc>
                <a:tc>
                  <a:txBody>
                    <a:bodyPr/>
                    <a:lstStyle/>
                    <a:p>
                      <a:r>
                        <a:rPr lang="en-US"/>
                        <a:t>Time </a:t>
                      </a:r>
                    </a:p>
                  </a:txBody>
                  <a:tcPr/>
                </a:tc>
                <a:extLst>
                  <a:ext uri="{0D108BD9-81ED-4DB2-BD59-A6C34878D82A}">
                    <a16:rowId xmlns:a16="http://schemas.microsoft.com/office/drawing/2014/main" val="1233933294"/>
                  </a:ext>
                </a:extLst>
              </a:tr>
              <a:tr h="372304">
                <a:tc>
                  <a:txBody>
                    <a:bodyPr/>
                    <a:lstStyle/>
                    <a:p>
                      <a:r>
                        <a:rPr lang="en-US"/>
                        <a:t>Borough</a:t>
                      </a:r>
                    </a:p>
                  </a:txBody>
                  <a:tcPr/>
                </a:tc>
                <a:tc>
                  <a:txBody>
                    <a:bodyPr/>
                    <a:lstStyle/>
                    <a:p>
                      <a:pPr lvl="0" algn="l">
                        <a:lnSpc>
                          <a:spcPct val="100000"/>
                        </a:lnSpc>
                        <a:spcBef>
                          <a:spcPts val="0"/>
                        </a:spcBef>
                        <a:spcAft>
                          <a:spcPts val="0"/>
                        </a:spcAft>
                        <a:buNone/>
                      </a:pPr>
                      <a:r>
                        <a:rPr lang="en-US" sz="1800" b="0" i="0" u="none" strike="noStrike" noProof="0">
                          <a:solidFill>
                            <a:schemeClr val="dk1"/>
                          </a:solidFill>
                          <a:latin typeface="Goudy Old Style"/>
                        </a:rPr>
                        <a:t>Categorical</a:t>
                      </a:r>
                      <a:endParaRPr lang="en-US" sz="1800" b="0" i="0" u="none" strike="noStrike" noProof="0">
                        <a:latin typeface="Goudy Old Style"/>
                      </a:endParaRPr>
                    </a:p>
                  </a:txBody>
                  <a:tcPr/>
                </a:tc>
                <a:tc>
                  <a:txBody>
                    <a:bodyPr/>
                    <a:lstStyle/>
                    <a:p>
                      <a:pPr marL="0" lvl="0" algn="l" defTabSz="914400" rtl="0" eaLnBrk="1" latinLnBrk="0" hangingPunct="1">
                        <a:lnSpc>
                          <a:spcPct val="100000"/>
                        </a:lnSpc>
                        <a:spcBef>
                          <a:spcPts val="0"/>
                        </a:spcBef>
                        <a:spcAft>
                          <a:spcPts val="0"/>
                        </a:spcAft>
                        <a:buNone/>
                      </a:pPr>
                      <a:r>
                        <a:rPr lang="en-US" sz="1800" b="0" i="0" u="none" strike="noStrike" kern="1200" noProof="0">
                          <a:solidFill>
                            <a:schemeClr val="dk1"/>
                          </a:solidFill>
                          <a:latin typeface="Goudy Old Style"/>
                          <a:ea typeface="+mn-ea"/>
                          <a:cs typeface="+mn-cs"/>
                        </a:rPr>
                        <a:t>Town or district that is an administrative unit.</a:t>
                      </a:r>
                      <a:endParaRPr lang="en-US" sz="1800" b="0" i="0" u="none" strike="noStrike" kern="1200">
                        <a:solidFill>
                          <a:schemeClr val="dk1"/>
                        </a:solidFill>
                        <a:latin typeface="Goudy Old Style"/>
                        <a:ea typeface="+mn-ea"/>
                        <a:cs typeface="+mn-cs"/>
                      </a:endParaRPr>
                    </a:p>
                  </a:txBody>
                  <a:tcPr/>
                </a:tc>
                <a:extLst>
                  <a:ext uri="{0D108BD9-81ED-4DB2-BD59-A6C34878D82A}">
                    <a16:rowId xmlns:a16="http://schemas.microsoft.com/office/drawing/2014/main" val="1165651889"/>
                  </a:ext>
                </a:extLst>
              </a:tr>
              <a:tr h="372304">
                <a:tc>
                  <a:txBody>
                    <a:bodyPr/>
                    <a:lstStyle/>
                    <a:p>
                      <a:r>
                        <a:rPr lang="en-US"/>
                        <a:t>Zip Code</a:t>
                      </a:r>
                    </a:p>
                  </a:txBody>
                  <a:tcPr/>
                </a:tc>
                <a:tc>
                  <a:txBody>
                    <a:bodyPr/>
                    <a:lstStyle/>
                    <a:p>
                      <a:pPr lvl="0" algn="l">
                        <a:lnSpc>
                          <a:spcPct val="100000"/>
                        </a:lnSpc>
                        <a:spcBef>
                          <a:spcPts val="0"/>
                        </a:spcBef>
                        <a:spcAft>
                          <a:spcPts val="0"/>
                        </a:spcAft>
                        <a:buNone/>
                      </a:pPr>
                      <a:r>
                        <a:rPr lang="en-US" sz="1800" b="0" i="0" u="none" strike="noStrike" noProof="0">
                          <a:solidFill>
                            <a:schemeClr val="dk1"/>
                          </a:solidFill>
                          <a:latin typeface="Goudy Old Style"/>
                        </a:rPr>
                        <a:t>Categorical</a:t>
                      </a:r>
                      <a:endParaRPr lang="en-US" sz="1800" b="0" i="0" u="none" strike="noStrike" noProof="0">
                        <a:latin typeface="Goudy Old Style"/>
                      </a:endParaRPr>
                    </a:p>
                  </a:txBody>
                  <a:tcPr/>
                </a:tc>
                <a:tc>
                  <a:txBody>
                    <a:bodyPr/>
                    <a:lstStyle/>
                    <a:p>
                      <a:r>
                        <a:rPr lang="en-US"/>
                        <a:t>Postal code</a:t>
                      </a:r>
                    </a:p>
                  </a:txBody>
                  <a:tcPr/>
                </a:tc>
                <a:extLst>
                  <a:ext uri="{0D108BD9-81ED-4DB2-BD59-A6C34878D82A}">
                    <a16:rowId xmlns:a16="http://schemas.microsoft.com/office/drawing/2014/main" val="3231231161"/>
                  </a:ext>
                </a:extLst>
              </a:tr>
              <a:tr h="372304">
                <a:tc>
                  <a:txBody>
                    <a:bodyPr/>
                    <a:lstStyle/>
                    <a:p>
                      <a:r>
                        <a:rPr lang="en-US"/>
                        <a:t>Latitude</a:t>
                      </a:r>
                    </a:p>
                  </a:txBody>
                  <a:tcPr/>
                </a:tc>
                <a:tc>
                  <a:txBody>
                    <a:bodyPr/>
                    <a:lstStyle/>
                    <a:p>
                      <a:r>
                        <a:rPr lang="en-US"/>
                        <a:t>Numeric</a:t>
                      </a:r>
                    </a:p>
                  </a:txBody>
                  <a:tcPr/>
                </a:tc>
                <a:tc>
                  <a:txBody>
                    <a:bodyPr/>
                    <a:lstStyle/>
                    <a:p>
                      <a:r>
                        <a:rPr lang="en-US"/>
                        <a:t>Geographic Co-ordinate</a:t>
                      </a:r>
                    </a:p>
                  </a:txBody>
                  <a:tcPr/>
                </a:tc>
                <a:extLst>
                  <a:ext uri="{0D108BD9-81ED-4DB2-BD59-A6C34878D82A}">
                    <a16:rowId xmlns:a16="http://schemas.microsoft.com/office/drawing/2014/main" val="2522893260"/>
                  </a:ext>
                </a:extLst>
              </a:tr>
              <a:tr h="372304">
                <a:tc>
                  <a:txBody>
                    <a:bodyPr/>
                    <a:lstStyle/>
                    <a:p>
                      <a:r>
                        <a:rPr lang="en-US"/>
                        <a:t>Longitude</a:t>
                      </a:r>
                    </a:p>
                  </a:txBody>
                  <a:tcPr/>
                </a:tc>
                <a:tc>
                  <a:txBody>
                    <a:bodyPr/>
                    <a:lstStyle/>
                    <a:p>
                      <a:pPr lvl="0">
                        <a:buNone/>
                      </a:pPr>
                      <a:r>
                        <a:rPr lang="en-US" sz="1800" b="0" i="0" u="none" strike="noStrike" noProof="0">
                          <a:latin typeface="Goudy Old Style"/>
                        </a:rPr>
                        <a:t>Numeric</a:t>
                      </a:r>
                      <a:endParaRPr lang="en-US"/>
                    </a:p>
                  </a:txBody>
                  <a:tcPr/>
                </a:tc>
                <a:tc>
                  <a:txBody>
                    <a:bodyPr/>
                    <a:lstStyle/>
                    <a:p>
                      <a:pPr lvl="0" algn="l">
                        <a:lnSpc>
                          <a:spcPct val="100000"/>
                        </a:lnSpc>
                        <a:spcBef>
                          <a:spcPts val="0"/>
                        </a:spcBef>
                        <a:spcAft>
                          <a:spcPts val="0"/>
                        </a:spcAft>
                        <a:buNone/>
                      </a:pPr>
                      <a:r>
                        <a:rPr lang="en-US" sz="1800" b="0" i="0" u="none" strike="noStrike" noProof="0">
                          <a:latin typeface="Goudy Old Style"/>
                        </a:rPr>
                        <a:t>Geographic Co-ordinate</a:t>
                      </a:r>
                    </a:p>
                  </a:txBody>
                  <a:tcPr/>
                </a:tc>
                <a:extLst>
                  <a:ext uri="{0D108BD9-81ED-4DB2-BD59-A6C34878D82A}">
                    <a16:rowId xmlns:a16="http://schemas.microsoft.com/office/drawing/2014/main" val="2159626566"/>
                  </a:ext>
                </a:extLst>
              </a:tr>
              <a:tr h="372304">
                <a:tc>
                  <a:txBody>
                    <a:bodyPr/>
                    <a:lstStyle/>
                    <a:p>
                      <a:r>
                        <a:rPr lang="en-US"/>
                        <a:t>Location</a:t>
                      </a:r>
                    </a:p>
                  </a:txBody>
                  <a:tcPr/>
                </a:tc>
                <a:tc>
                  <a:txBody>
                    <a:bodyPr/>
                    <a:lstStyle/>
                    <a:p>
                      <a:pPr lvl="0">
                        <a:buNone/>
                      </a:pPr>
                      <a:r>
                        <a:rPr lang="en-US" sz="1800" b="0" i="0" u="none" strike="noStrike" noProof="0">
                          <a:solidFill>
                            <a:schemeClr val="dk1"/>
                          </a:solidFill>
                          <a:latin typeface="Goudy Old Style"/>
                        </a:rPr>
                        <a:t>Categorical</a:t>
                      </a:r>
                      <a:endParaRPr lang="en-US"/>
                    </a:p>
                  </a:txBody>
                  <a:tcPr/>
                </a:tc>
                <a:tc>
                  <a:txBody>
                    <a:bodyPr/>
                    <a:lstStyle/>
                    <a:p>
                      <a:r>
                        <a:rPr lang="en-US"/>
                        <a:t>Contains both latitude and Longitude</a:t>
                      </a:r>
                    </a:p>
                  </a:txBody>
                  <a:tcPr/>
                </a:tc>
                <a:extLst>
                  <a:ext uri="{0D108BD9-81ED-4DB2-BD59-A6C34878D82A}">
                    <a16:rowId xmlns:a16="http://schemas.microsoft.com/office/drawing/2014/main" val="1841479487"/>
                  </a:ext>
                </a:extLst>
              </a:tr>
              <a:tr h="372304">
                <a:tc>
                  <a:txBody>
                    <a:bodyPr/>
                    <a:lstStyle/>
                    <a:p>
                      <a:r>
                        <a:rPr lang="en-US"/>
                        <a:t>On Street Name</a:t>
                      </a:r>
                    </a:p>
                  </a:txBody>
                  <a:tcPr/>
                </a:tc>
                <a:tc>
                  <a:txBody>
                    <a:bodyPr/>
                    <a:lstStyle/>
                    <a:p>
                      <a:pPr lvl="0">
                        <a:buNone/>
                      </a:pPr>
                      <a:r>
                        <a:rPr lang="en-US" sz="1800" b="0" i="0" u="none" strike="noStrike" noProof="0">
                          <a:solidFill>
                            <a:schemeClr val="dk1"/>
                          </a:solidFill>
                          <a:latin typeface="Goudy Old Style"/>
                        </a:rPr>
                        <a:t>Categorical</a:t>
                      </a:r>
                      <a:endParaRPr lang="en-US"/>
                    </a:p>
                  </a:txBody>
                  <a:tcPr/>
                </a:tc>
                <a:tc>
                  <a:txBody>
                    <a:bodyPr/>
                    <a:lstStyle/>
                    <a:p>
                      <a:endParaRPr lang="en-US"/>
                    </a:p>
                  </a:txBody>
                  <a:tcPr/>
                </a:tc>
                <a:extLst>
                  <a:ext uri="{0D108BD9-81ED-4DB2-BD59-A6C34878D82A}">
                    <a16:rowId xmlns:a16="http://schemas.microsoft.com/office/drawing/2014/main" val="2554619535"/>
                  </a:ext>
                </a:extLst>
              </a:tr>
              <a:tr h="372304">
                <a:tc>
                  <a:txBody>
                    <a:bodyPr/>
                    <a:lstStyle/>
                    <a:p>
                      <a:r>
                        <a:rPr lang="en-US"/>
                        <a:t>Cross Street Name</a:t>
                      </a:r>
                    </a:p>
                  </a:txBody>
                  <a:tcPr/>
                </a:tc>
                <a:tc>
                  <a:txBody>
                    <a:bodyPr/>
                    <a:lstStyle/>
                    <a:p>
                      <a:pPr lvl="0">
                        <a:buNone/>
                      </a:pPr>
                      <a:r>
                        <a:rPr lang="en-US" sz="1800" b="0" i="0" u="none" strike="noStrike" noProof="0">
                          <a:solidFill>
                            <a:schemeClr val="dk1"/>
                          </a:solidFill>
                          <a:latin typeface="Goudy Old Style"/>
                        </a:rPr>
                        <a:t>Categorical</a:t>
                      </a:r>
                      <a:endParaRPr lang="en-US"/>
                    </a:p>
                  </a:txBody>
                  <a:tcPr/>
                </a:tc>
                <a:tc>
                  <a:txBody>
                    <a:bodyPr/>
                    <a:lstStyle/>
                    <a:p>
                      <a:pPr lvl="0">
                        <a:buNone/>
                      </a:pPr>
                      <a:r>
                        <a:rPr lang="en-US" sz="1800" b="0" i="0" u="none" strike="noStrike" noProof="0">
                          <a:latin typeface="Goudy Old Style"/>
                        </a:rPr>
                        <a:t>a street intersecting a main thoroughfare especially at right angles and continuous on both sides of it.</a:t>
                      </a:r>
                      <a:endParaRPr lang="en-US"/>
                    </a:p>
                  </a:txBody>
                  <a:tcPr/>
                </a:tc>
                <a:extLst>
                  <a:ext uri="{0D108BD9-81ED-4DB2-BD59-A6C34878D82A}">
                    <a16:rowId xmlns:a16="http://schemas.microsoft.com/office/drawing/2014/main" val="1804131092"/>
                  </a:ext>
                </a:extLst>
              </a:tr>
              <a:tr h="372304">
                <a:tc>
                  <a:txBody>
                    <a:bodyPr/>
                    <a:lstStyle/>
                    <a:p>
                      <a:r>
                        <a:rPr lang="en-US"/>
                        <a:t>Off Street Name</a:t>
                      </a:r>
                    </a:p>
                  </a:txBody>
                  <a:tcPr/>
                </a:tc>
                <a:tc>
                  <a:txBody>
                    <a:bodyPr/>
                    <a:lstStyle/>
                    <a:p>
                      <a:pPr lvl="0">
                        <a:buNone/>
                      </a:pPr>
                      <a:r>
                        <a:rPr lang="en-US" sz="1800" b="0" i="0" u="none" strike="noStrike" noProof="0">
                          <a:solidFill>
                            <a:schemeClr val="dk1"/>
                          </a:solidFill>
                          <a:latin typeface="Goudy Old Style"/>
                        </a:rPr>
                        <a:t>Categorical</a:t>
                      </a:r>
                      <a:endParaRPr lang="en-US"/>
                    </a:p>
                  </a:txBody>
                  <a:tcPr/>
                </a:tc>
                <a:tc>
                  <a:txBody>
                    <a:bodyPr/>
                    <a:lstStyle/>
                    <a:p>
                      <a:endParaRPr lang="en-US"/>
                    </a:p>
                  </a:txBody>
                  <a:tcPr/>
                </a:tc>
                <a:extLst>
                  <a:ext uri="{0D108BD9-81ED-4DB2-BD59-A6C34878D82A}">
                    <a16:rowId xmlns:a16="http://schemas.microsoft.com/office/drawing/2014/main" val="1762642860"/>
                  </a:ext>
                </a:extLst>
              </a:tr>
              <a:tr h="372304">
                <a:tc>
                  <a:txBody>
                    <a:bodyPr/>
                    <a:lstStyle/>
                    <a:p>
                      <a:r>
                        <a:rPr lang="en-US"/>
                        <a:t>Number Of Persons Injured</a:t>
                      </a:r>
                    </a:p>
                  </a:txBody>
                  <a:tcPr/>
                </a:tc>
                <a:tc>
                  <a:txBody>
                    <a:bodyPr/>
                    <a:lstStyle/>
                    <a:p>
                      <a:pPr lvl="0">
                        <a:buNone/>
                      </a:pPr>
                      <a:r>
                        <a:rPr lang="en-US" sz="1800" b="0" i="0" u="none" strike="noStrike" noProof="0">
                          <a:latin typeface="Goudy Old Style"/>
                        </a:rPr>
                        <a:t>Numeric</a:t>
                      </a:r>
                      <a:endParaRPr lang="en-US"/>
                    </a:p>
                  </a:txBody>
                  <a:tcPr/>
                </a:tc>
                <a:tc>
                  <a:txBody>
                    <a:bodyPr/>
                    <a:lstStyle/>
                    <a:p>
                      <a:r>
                        <a:rPr lang="en-US"/>
                        <a:t>Number of injuries happened during collision </a:t>
                      </a:r>
                    </a:p>
                  </a:txBody>
                  <a:tcPr/>
                </a:tc>
                <a:extLst>
                  <a:ext uri="{0D108BD9-81ED-4DB2-BD59-A6C34878D82A}">
                    <a16:rowId xmlns:a16="http://schemas.microsoft.com/office/drawing/2014/main" val="1560484279"/>
                  </a:ext>
                </a:extLst>
              </a:tr>
              <a:tr h="372304">
                <a:tc>
                  <a:txBody>
                    <a:bodyPr/>
                    <a:lstStyle/>
                    <a:p>
                      <a:r>
                        <a:rPr lang="en-US"/>
                        <a:t>Number Of Persons Killed</a:t>
                      </a:r>
                    </a:p>
                  </a:txBody>
                  <a:tcPr/>
                </a:tc>
                <a:tc>
                  <a:txBody>
                    <a:bodyPr/>
                    <a:lstStyle/>
                    <a:p>
                      <a:pPr lvl="0">
                        <a:buNone/>
                      </a:pPr>
                      <a:r>
                        <a:rPr lang="en-US" sz="1800" b="0" i="0" u="none" strike="noStrike" noProof="0">
                          <a:latin typeface="Goudy Old Style"/>
                        </a:rPr>
                        <a:t>Numeric</a:t>
                      </a:r>
                      <a:endParaRPr lang="en-US"/>
                    </a:p>
                  </a:txBody>
                  <a:tcPr/>
                </a:tc>
                <a:tc>
                  <a:txBody>
                    <a:bodyPr/>
                    <a:lstStyle/>
                    <a:p>
                      <a:pPr lvl="0" algn="l">
                        <a:lnSpc>
                          <a:spcPct val="100000"/>
                        </a:lnSpc>
                        <a:spcBef>
                          <a:spcPts val="0"/>
                        </a:spcBef>
                        <a:spcAft>
                          <a:spcPts val="0"/>
                        </a:spcAft>
                        <a:buNone/>
                      </a:pPr>
                      <a:r>
                        <a:rPr lang="en-US" sz="1800" b="0" i="0" u="none" strike="noStrike" noProof="0">
                          <a:latin typeface="Goudy Old Style"/>
                        </a:rPr>
                        <a:t>Number of deaths happened during collision </a:t>
                      </a:r>
                    </a:p>
                  </a:txBody>
                  <a:tcPr/>
                </a:tc>
                <a:extLst>
                  <a:ext uri="{0D108BD9-81ED-4DB2-BD59-A6C34878D82A}">
                    <a16:rowId xmlns:a16="http://schemas.microsoft.com/office/drawing/2014/main" val="3548242671"/>
                  </a:ext>
                </a:extLst>
              </a:tr>
              <a:tr h="372304">
                <a:tc>
                  <a:txBody>
                    <a:bodyPr/>
                    <a:lstStyle/>
                    <a:p>
                      <a:r>
                        <a:rPr lang="en-US"/>
                        <a:t>Number Of Pedestrians Injured</a:t>
                      </a:r>
                    </a:p>
                  </a:txBody>
                  <a:tcPr/>
                </a:tc>
                <a:tc>
                  <a:txBody>
                    <a:bodyPr/>
                    <a:lstStyle/>
                    <a:p>
                      <a:pPr lvl="0">
                        <a:buNone/>
                      </a:pPr>
                      <a:r>
                        <a:rPr lang="en-US" sz="1800" b="0" i="0" u="none" strike="noStrike" noProof="0">
                          <a:latin typeface="Goudy Old Style"/>
                        </a:rPr>
                        <a:t>Numeric</a:t>
                      </a:r>
                      <a:endParaRPr lang="en-US"/>
                    </a:p>
                  </a:txBody>
                  <a:tcPr/>
                </a:tc>
                <a:tc>
                  <a:txBody>
                    <a:bodyPr/>
                    <a:lstStyle/>
                    <a:p>
                      <a:pPr lvl="0" algn="l">
                        <a:lnSpc>
                          <a:spcPct val="100000"/>
                        </a:lnSpc>
                        <a:spcBef>
                          <a:spcPts val="0"/>
                        </a:spcBef>
                        <a:spcAft>
                          <a:spcPts val="0"/>
                        </a:spcAft>
                        <a:buNone/>
                      </a:pPr>
                      <a:r>
                        <a:rPr lang="en-US" sz="1800" b="0" i="0" u="none" strike="noStrike" noProof="0">
                          <a:latin typeface="Goudy Old Style"/>
                        </a:rPr>
                        <a:t>Number of injuries happened to people walking during collision </a:t>
                      </a:r>
                    </a:p>
                  </a:txBody>
                  <a:tcPr/>
                </a:tc>
                <a:extLst>
                  <a:ext uri="{0D108BD9-81ED-4DB2-BD59-A6C34878D82A}">
                    <a16:rowId xmlns:a16="http://schemas.microsoft.com/office/drawing/2014/main" val="1859198617"/>
                  </a:ext>
                </a:extLst>
              </a:tr>
            </a:tbl>
          </a:graphicData>
        </a:graphic>
      </p:graphicFrame>
    </p:spTree>
    <p:extLst>
      <p:ext uri="{BB962C8B-B14F-4D97-AF65-F5344CB8AC3E}">
        <p14:creationId xmlns:p14="http://schemas.microsoft.com/office/powerpoint/2010/main" val="1068639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72A04A41-C4E0-C092-F765-14C33AAC6062}"/>
              </a:ext>
            </a:extLst>
          </p:cNvPr>
          <p:cNvGraphicFramePr>
            <a:graphicFrameLocks noGrp="1"/>
          </p:cNvGraphicFramePr>
          <p:nvPr>
            <p:ph idx="1"/>
            <p:extLst>
              <p:ext uri="{D42A27DB-BD31-4B8C-83A1-F6EECF244321}">
                <p14:modId xmlns:p14="http://schemas.microsoft.com/office/powerpoint/2010/main" val="3478858529"/>
              </p:ext>
            </p:extLst>
          </p:nvPr>
        </p:nvGraphicFramePr>
        <p:xfrm>
          <a:off x="606508" y="484510"/>
          <a:ext cx="11015673" cy="5680921"/>
        </p:xfrm>
        <a:graphic>
          <a:graphicData uri="http://schemas.openxmlformats.org/drawingml/2006/table">
            <a:tbl>
              <a:tblPr firstRow="1" bandRow="1">
                <a:tableStyleId>{616DA210-FB5B-4158-B5E0-FEB733F419BA}</a:tableStyleId>
              </a:tblPr>
              <a:tblGrid>
                <a:gridCol w="3369216">
                  <a:extLst>
                    <a:ext uri="{9D8B030D-6E8A-4147-A177-3AD203B41FA5}">
                      <a16:colId xmlns:a16="http://schemas.microsoft.com/office/drawing/2014/main" val="544697621"/>
                    </a:ext>
                  </a:extLst>
                </a:gridCol>
                <a:gridCol w="1481666">
                  <a:extLst>
                    <a:ext uri="{9D8B030D-6E8A-4147-A177-3AD203B41FA5}">
                      <a16:colId xmlns:a16="http://schemas.microsoft.com/office/drawing/2014/main" val="3203678533"/>
                    </a:ext>
                  </a:extLst>
                </a:gridCol>
                <a:gridCol w="6164791">
                  <a:extLst>
                    <a:ext uri="{9D8B030D-6E8A-4147-A177-3AD203B41FA5}">
                      <a16:colId xmlns:a16="http://schemas.microsoft.com/office/drawing/2014/main" val="3422673357"/>
                    </a:ext>
                  </a:extLst>
                </a:gridCol>
              </a:tblGrid>
              <a:tr h="351911">
                <a:tc>
                  <a:txBody>
                    <a:bodyPr/>
                    <a:lstStyle/>
                    <a:p>
                      <a:r>
                        <a:rPr lang="en-US" sz="1800" b="0" kern="1200">
                          <a:solidFill>
                            <a:schemeClr val="dk1"/>
                          </a:solidFill>
                          <a:latin typeface="+mn-lt"/>
                          <a:ea typeface="+mn-ea"/>
                          <a:cs typeface="+mn-cs"/>
                        </a:rPr>
                        <a:t>Number Of Pedestrians Killed</a:t>
                      </a:r>
                    </a:p>
                  </a:txBody>
                  <a:tcPr/>
                </a:tc>
                <a:tc>
                  <a:txBody>
                    <a:bodyPr/>
                    <a:lstStyle/>
                    <a:p>
                      <a:pPr lvl="0">
                        <a:buNone/>
                      </a:pPr>
                      <a:r>
                        <a:rPr lang="en-US" sz="1800" b="0" i="0" u="none" strike="noStrike" noProof="0">
                          <a:latin typeface="Goudy Old Style"/>
                        </a:rPr>
                        <a:t>Numeric</a:t>
                      </a:r>
                      <a:endParaRPr lang="en-US"/>
                    </a:p>
                  </a:txBody>
                  <a:tcPr/>
                </a:tc>
                <a:tc>
                  <a:txBody>
                    <a:bodyPr/>
                    <a:lstStyle/>
                    <a:p>
                      <a:pPr lvl="0" algn="l">
                        <a:lnSpc>
                          <a:spcPct val="100000"/>
                        </a:lnSpc>
                        <a:spcBef>
                          <a:spcPts val="0"/>
                        </a:spcBef>
                        <a:spcAft>
                          <a:spcPts val="0"/>
                        </a:spcAft>
                        <a:buNone/>
                      </a:pPr>
                      <a:r>
                        <a:rPr lang="en-US" sz="1800" b="0" i="0" u="none" strike="noStrike" noProof="0">
                          <a:latin typeface="Goudy Old Style"/>
                        </a:rPr>
                        <a:t>Number of deaths happened to people walking during collision </a:t>
                      </a:r>
                    </a:p>
                  </a:txBody>
                  <a:tcPr/>
                </a:tc>
                <a:extLst>
                  <a:ext uri="{0D108BD9-81ED-4DB2-BD59-A6C34878D82A}">
                    <a16:rowId xmlns:a16="http://schemas.microsoft.com/office/drawing/2014/main" val="1234982478"/>
                  </a:ext>
                </a:extLst>
              </a:tr>
              <a:tr h="926041">
                <a:tc>
                  <a:txBody>
                    <a:bodyPr/>
                    <a:lstStyle/>
                    <a:p>
                      <a:r>
                        <a:rPr lang="en-US" sz="1800" b="0" kern="1200">
                          <a:solidFill>
                            <a:schemeClr val="dk1"/>
                          </a:solidFill>
                          <a:latin typeface="+mn-lt"/>
                          <a:ea typeface="+mn-ea"/>
                          <a:cs typeface="+mn-cs"/>
                        </a:rPr>
                        <a:t>Number of  Motorist Injured</a:t>
                      </a:r>
                    </a:p>
                  </a:txBody>
                  <a:tcPr/>
                </a:tc>
                <a:tc>
                  <a:txBody>
                    <a:bodyPr/>
                    <a:lstStyle/>
                    <a:p>
                      <a:pPr lvl="0">
                        <a:buNone/>
                      </a:pPr>
                      <a:r>
                        <a:rPr lang="en-US" sz="1800" b="0" i="0" u="none" strike="noStrike" noProof="0">
                          <a:latin typeface="Goudy Old Style"/>
                        </a:rPr>
                        <a:t>Numeric</a:t>
                      </a:r>
                      <a:endParaRPr lang="en-US"/>
                    </a:p>
                  </a:txBody>
                  <a:tcPr/>
                </a:tc>
                <a:tc>
                  <a:txBody>
                    <a:bodyPr/>
                    <a:lstStyle/>
                    <a:p>
                      <a:pPr lvl="0" algn="l">
                        <a:lnSpc>
                          <a:spcPct val="100000"/>
                        </a:lnSpc>
                        <a:spcBef>
                          <a:spcPts val="0"/>
                        </a:spcBef>
                        <a:spcAft>
                          <a:spcPts val="0"/>
                        </a:spcAft>
                        <a:buNone/>
                      </a:pPr>
                      <a:r>
                        <a:rPr lang="en-US" sz="1800" b="0" i="0" u="none" strike="noStrike" noProof="0">
                          <a:latin typeface="Goudy Old Style"/>
                        </a:rPr>
                        <a:t>Number of injuries happened to people on vehicle during collision</a:t>
                      </a:r>
                    </a:p>
                  </a:txBody>
                  <a:tcPr/>
                </a:tc>
                <a:extLst>
                  <a:ext uri="{0D108BD9-81ED-4DB2-BD59-A6C34878D82A}">
                    <a16:rowId xmlns:a16="http://schemas.microsoft.com/office/drawing/2014/main" val="2614861049"/>
                  </a:ext>
                </a:extLst>
              </a:tr>
              <a:tr h="351911">
                <a:tc>
                  <a:txBody>
                    <a:bodyPr/>
                    <a:lstStyle/>
                    <a:p>
                      <a:pPr lvl="0" algn="l">
                        <a:lnSpc>
                          <a:spcPct val="100000"/>
                        </a:lnSpc>
                        <a:spcBef>
                          <a:spcPts val="0"/>
                        </a:spcBef>
                        <a:spcAft>
                          <a:spcPts val="0"/>
                        </a:spcAft>
                        <a:buNone/>
                      </a:pPr>
                      <a:r>
                        <a:rPr lang="en-US" sz="1800" b="0" i="0" u="none" strike="noStrike" noProof="0">
                          <a:solidFill>
                            <a:schemeClr val="dk1"/>
                          </a:solidFill>
                          <a:latin typeface="Goudy Old Style"/>
                        </a:rPr>
                        <a:t>Number of  Motorist killed</a:t>
                      </a:r>
                      <a:endParaRPr lang="en-US" sz="1800" b="0" i="0" u="none" strike="noStrike" noProof="0">
                        <a:latin typeface="Goudy Old Style"/>
                      </a:endParaRPr>
                    </a:p>
                  </a:txBody>
                  <a:tcPr/>
                </a:tc>
                <a:tc>
                  <a:txBody>
                    <a:bodyPr/>
                    <a:lstStyle/>
                    <a:p>
                      <a:pPr lvl="0">
                        <a:buNone/>
                      </a:pPr>
                      <a:r>
                        <a:rPr lang="en-US" sz="1800" b="0" i="0" u="none" strike="noStrike" noProof="0">
                          <a:latin typeface="Goudy Old Style"/>
                        </a:rPr>
                        <a:t>Numeric</a:t>
                      </a:r>
                      <a:endParaRPr lang="en-US"/>
                    </a:p>
                  </a:txBody>
                  <a:tcPr/>
                </a:tc>
                <a:tc>
                  <a:txBody>
                    <a:bodyPr/>
                    <a:lstStyle/>
                    <a:p>
                      <a:pPr lvl="0" algn="l">
                        <a:lnSpc>
                          <a:spcPct val="100000"/>
                        </a:lnSpc>
                        <a:spcBef>
                          <a:spcPts val="0"/>
                        </a:spcBef>
                        <a:spcAft>
                          <a:spcPts val="0"/>
                        </a:spcAft>
                        <a:buNone/>
                      </a:pPr>
                      <a:r>
                        <a:rPr lang="en-US" sz="1800" b="0" i="0" u="none" strike="noStrike" noProof="0">
                          <a:latin typeface="Goudy Old Style"/>
                        </a:rPr>
                        <a:t>Number of deaths happened to people on vehicle during collision</a:t>
                      </a:r>
                    </a:p>
                  </a:txBody>
                  <a:tcPr/>
                </a:tc>
                <a:extLst>
                  <a:ext uri="{0D108BD9-81ED-4DB2-BD59-A6C34878D82A}">
                    <a16:rowId xmlns:a16="http://schemas.microsoft.com/office/drawing/2014/main" val="2525293962"/>
                  </a:ext>
                </a:extLst>
              </a:tr>
              <a:tr h="351911">
                <a:tc>
                  <a:txBody>
                    <a:bodyPr/>
                    <a:lstStyle/>
                    <a:p>
                      <a:r>
                        <a:rPr lang="en-US"/>
                        <a:t>Contributing Factor Vehicle -1</a:t>
                      </a:r>
                    </a:p>
                  </a:txBody>
                  <a:tcPr/>
                </a:tc>
                <a:tc>
                  <a:txBody>
                    <a:bodyPr/>
                    <a:lstStyle/>
                    <a:p>
                      <a:pPr lvl="0" algn="l">
                        <a:lnSpc>
                          <a:spcPct val="100000"/>
                        </a:lnSpc>
                        <a:spcBef>
                          <a:spcPts val="0"/>
                        </a:spcBef>
                        <a:spcAft>
                          <a:spcPts val="0"/>
                        </a:spcAft>
                        <a:buNone/>
                      </a:pPr>
                      <a:r>
                        <a:rPr lang="en-US" sz="1800" b="0" i="0" u="none" strike="noStrike" noProof="0">
                          <a:solidFill>
                            <a:schemeClr val="dk1"/>
                          </a:solidFill>
                          <a:latin typeface="Goudy Old Style"/>
                        </a:rPr>
                        <a:t>Categorical</a:t>
                      </a:r>
                      <a:endParaRPr lang="en-US" sz="1800" b="0" i="0" u="none" strike="noStrike" noProof="0">
                        <a:latin typeface="Goudy Old Style"/>
                      </a:endParaRPr>
                    </a:p>
                  </a:txBody>
                  <a:tcPr/>
                </a:tc>
                <a:tc>
                  <a:txBody>
                    <a:bodyPr/>
                    <a:lstStyle/>
                    <a:p>
                      <a:r>
                        <a:rPr lang="en-US"/>
                        <a:t>Reason for accident </a:t>
                      </a:r>
                    </a:p>
                  </a:txBody>
                  <a:tcPr/>
                </a:tc>
                <a:extLst>
                  <a:ext uri="{0D108BD9-81ED-4DB2-BD59-A6C34878D82A}">
                    <a16:rowId xmlns:a16="http://schemas.microsoft.com/office/drawing/2014/main" val="1515651098"/>
                  </a:ext>
                </a:extLst>
              </a:tr>
              <a:tr h="351911">
                <a:tc>
                  <a:txBody>
                    <a:bodyPr/>
                    <a:lstStyle/>
                    <a:p>
                      <a:pPr lvl="0" algn="l">
                        <a:lnSpc>
                          <a:spcPct val="100000"/>
                        </a:lnSpc>
                        <a:spcBef>
                          <a:spcPts val="0"/>
                        </a:spcBef>
                        <a:spcAft>
                          <a:spcPts val="0"/>
                        </a:spcAft>
                        <a:buNone/>
                      </a:pPr>
                      <a:r>
                        <a:rPr lang="en-US" sz="1800" b="0" i="0" u="none" strike="noStrike" noProof="0">
                          <a:latin typeface="Goudy Old Style"/>
                        </a:rPr>
                        <a:t>Contributing Factor Vehicle -2</a:t>
                      </a:r>
                    </a:p>
                  </a:txBody>
                  <a:tcPr/>
                </a:tc>
                <a:tc>
                  <a:txBody>
                    <a:bodyPr/>
                    <a:lstStyle/>
                    <a:p>
                      <a:pPr lvl="0" algn="l">
                        <a:lnSpc>
                          <a:spcPct val="100000"/>
                        </a:lnSpc>
                        <a:spcBef>
                          <a:spcPts val="0"/>
                        </a:spcBef>
                        <a:spcAft>
                          <a:spcPts val="0"/>
                        </a:spcAft>
                        <a:buNone/>
                      </a:pPr>
                      <a:r>
                        <a:rPr lang="en-US" sz="1800" b="0" i="0" u="none" strike="noStrike" noProof="0">
                          <a:solidFill>
                            <a:schemeClr val="dk1"/>
                          </a:solidFill>
                          <a:latin typeface="Goudy Old Style"/>
                        </a:rPr>
                        <a:t>Categorical</a:t>
                      </a:r>
                      <a:endParaRPr lang="en-US" sz="1800" b="0" i="0" u="none" strike="noStrike" noProof="0">
                        <a:latin typeface="Goudy Old Style"/>
                      </a:endParaRPr>
                    </a:p>
                  </a:txBody>
                  <a:tcPr/>
                </a:tc>
                <a:tc>
                  <a:txBody>
                    <a:bodyPr/>
                    <a:lstStyle/>
                    <a:p>
                      <a:pPr lvl="0" algn="l">
                        <a:lnSpc>
                          <a:spcPct val="100000"/>
                        </a:lnSpc>
                        <a:spcBef>
                          <a:spcPts val="0"/>
                        </a:spcBef>
                        <a:spcAft>
                          <a:spcPts val="0"/>
                        </a:spcAft>
                        <a:buNone/>
                      </a:pPr>
                      <a:r>
                        <a:rPr lang="en-US" sz="1800" b="0" i="0" u="none" strike="noStrike" noProof="0">
                          <a:latin typeface="Goudy Old Style"/>
                        </a:rPr>
                        <a:t>Reason for accident </a:t>
                      </a:r>
                    </a:p>
                  </a:txBody>
                  <a:tcPr/>
                </a:tc>
                <a:extLst>
                  <a:ext uri="{0D108BD9-81ED-4DB2-BD59-A6C34878D82A}">
                    <a16:rowId xmlns:a16="http://schemas.microsoft.com/office/drawing/2014/main" val="648285480"/>
                  </a:ext>
                </a:extLst>
              </a:tr>
              <a:tr h="351911">
                <a:tc>
                  <a:txBody>
                    <a:bodyPr/>
                    <a:lstStyle/>
                    <a:p>
                      <a:pPr lvl="0" algn="l">
                        <a:lnSpc>
                          <a:spcPct val="100000"/>
                        </a:lnSpc>
                        <a:spcBef>
                          <a:spcPts val="0"/>
                        </a:spcBef>
                        <a:spcAft>
                          <a:spcPts val="0"/>
                        </a:spcAft>
                        <a:buNone/>
                      </a:pPr>
                      <a:r>
                        <a:rPr lang="en-US" sz="1800" b="0" i="0" u="none" strike="noStrike" noProof="0">
                          <a:latin typeface="Goudy Old Style"/>
                        </a:rPr>
                        <a:t>Contributing Factor Vehicle -3</a:t>
                      </a:r>
                    </a:p>
                  </a:txBody>
                  <a:tcPr/>
                </a:tc>
                <a:tc>
                  <a:txBody>
                    <a:bodyPr/>
                    <a:lstStyle/>
                    <a:p>
                      <a:pPr lvl="0" algn="l">
                        <a:lnSpc>
                          <a:spcPct val="100000"/>
                        </a:lnSpc>
                        <a:spcBef>
                          <a:spcPts val="0"/>
                        </a:spcBef>
                        <a:spcAft>
                          <a:spcPts val="0"/>
                        </a:spcAft>
                        <a:buNone/>
                      </a:pPr>
                      <a:r>
                        <a:rPr lang="en-US" sz="1800" b="0" i="0" u="none" strike="noStrike" noProof="0">
                          <a:solidFill>
                            <a:schemeClr val="dk1"/>
                          </a:solidFill>
                          <a:latin typeface="Goudy Old Style"/>
                        </a:rPr>
                        <a:t>Categorical</a:t>
                      </a:r>
                      <a:endParaRPr lang="en-US" sz="1800" b="0" i="0" u="none" strike="noStrike" noProof="0">
                        <a:latin typeface="Goudy Old Style"/>
                      </a:endParaRPr>
                    </a:p>
                  </a:txBody>
                  <a:tcPr/>
                </a:tc>
                <a:tc>
                  <a:txBody>
                    <a:bodyPr/>
                    <a:lstStyle/>
                    <a:p>
                      <a:pPr lvl="0" algn="l">
                        <a:lnSpc>
                          <a:spcPct val="100000"/>
                        </a:lnSpc>
                        <a:spcBef>
                          <a:spcPts val="0"/>
                        </a:spcBef>
                        <a:spcAft>
                          <a:spcPts val="0"/>
                        </a:spcAft>
                        <a:buNone/>
                      </a:pPr>
                      <a:r>
                        <a:rPr lang="en-US" sz="1800" b="0" i="0" u="none" strike="noStrike" noProof="0">
                          <a:latin typeface="Goudy Old Style"/>
                        </a:rPr>
                        <a:t>Reason for accident </a:t>
                      </a:r>
                    </a:p>
                  </a:txBody>
                  <a:tcPr/>
                </a:tc>
                <a:extLst>
                  <a:ext uri="{0D108BD9-81ED-4DB2-BD59-A6C34878D82A}">
                    <a16:rowId xmlns:a16="http://schemas.microsoft.com/office/drawing/2014/main" val="3046639767"/>
                  </a:ext>
                </a:extLst>
              </a:tr>
              <a:tr h="351911">
                <a:tc>
                  <a:txBody>
                    <a:bodyPr/>
                    <a:lstStyle/>
                    <a:p>
                      <a:pPr lvl="0" algn="l">
                        <a:lnSpc>
                          <a:spcPct val="100000"/>
                        </a:lnSpc>
                        <a:spcBef>
                          <a:spcPts val="0"/>
                        </a:spcBef>
                        <a:spcAft>
                          <a:spcPts val="0"/>
                        </a:spcAft>
                        <a:buNone/>
                      </a:pPr>
                      <a:r>
                        <a:rPr lang="en-US" sz="1800" b="0" i="0" u="none" strike="noStrike" noProof="0">
                          <a:latin typeface="Goudy Old Style"/>
                        </a:rPr>
                        <a:t>Contributing Factor Vehicle -4</a:t>
                      </a:r>
                    </a:p>
                  </a:txBody>
                  <a:tcPr/>
                </a:tc>
                <a:tc>
                  <a:txBody>
                    <a:bodyPr/>
                    <a:lstStyle/>
                    <a:p>
                      <a:pPr lvl="0" algn="l">
                        <a:lnSpc>
                          <a:spcPct val="100000"/>
                        </a:lnSpc>
                        <a:spcBef>
                          <a:spcPts val="0"/>
                        </a:spcBef>
                        <a:spcAft>
                          <a:spcPts val="0"/>
                        </a:spcAft>
                        <a:buNone/>
                      </a:pPr>
                      <a:r>
                        <a:rPr lang="en-US" sz="1800" b="0" i="0" u="none" strike="noStrike" noProof="0">
                          <a:solidFill>
                            <a:schemeClr val="dk1"/>
                          </a:solidFill>
                          <a:latin typeface="Goudy Old Style"/>
                        </a:rPr>
                        <a:t>Categorical</a:t>
                      </a:r>
                      <a:endParaRPr lang="en-US" sz="1800" b="0" i="0" u="none" strike="noStrike" noProof="0">
                        <a:latin typeface="Goudy Old Style"/>
                      </a:endParaRPr>
                    </a:p>
                  </a:txBody>
                  <a:tcPr/>
                </a:tc>
                <a:tc>
                  <a:txBody>
                    <a:bodyPr/>
                    <a:lstStyle/>
                    <a:p>
                      <a:pPr lvl="0" algn="l">
                        <a:lnSpc>
                          <a:spcPct val="100000"/>
                        </a:lnSpc>
                        <a:spcBef>
                          <a:spcPts val="0"/>
                        </a:spcBef>
                        <a:spcAft>
                          <a:spcPts val="0"/>
                        </a:spcAft>
                        <a:buNone/>
                      </a:pPr>
                      <a:r>
                        <a:rPr lang="en-US" sz="1800" b="0" i="0" u="none" strike="noStrike" noProof="0">
                          <a:latin typeface="Goudy Old Style"/>
                        </a:rPr>
                        <a:t>Reason for accident </a:t>
                      </a:r>
                    </a:p>
                  </a:txBody>
                  <a:tcPr/>
                </a:tc>
                <a:extLst>
                  <a:ext uri="{0D108BD9-81ED-4DB2-BD59-A6C34878D82A}">
                    <a16:rowId xmlns:a16="http://schemas.microsoft.com/office/drawing/2014/main" val="902071527"/>
                  </a:ext>
                </a:extLst>
              </a:tr>
              <a:tr h="351911">
                <a:tc>
                  <a:txBody>
                    <a:bodyPr/>
                    <a:lstStyle/>
                    <a:p>
                      <a:pPr lvl="0" algn="l">
                        <a:lnSpc>
                          <a:spcPct val="100000"/>
                        </a:lnSpc>
                        <a:spcBef>
                          <a:spcPts val="0"/>
                        </a:spcBef>
                        <a:spcAft>
                          <a:spcPts val="0"/>
                        </a:spcAft>
                        <a:buNone/>
                      </a:pPr>
                      <a:r>
                        <a:rPr lang="en-US" sz="1800" b="0" i="0" u="none" strike="noStrike" noProof="0">
                          <a:latin typeface="Goudy Old Style"/>
                        </a:rPr>
                        <a:t>Contributing Factor Vehicle -5</a:t>
                      </a:r>
                    </a:p>
                  </a:txBody>
                  <a:tcPr/>
                </a:tc>
                <a:tc>
                  <a:txBody>
                    <a:bodyPr/>
                    <a:lstStyle/>
                    <a:p>
                      <a:pPr lvl="0" algn="l">
                        <a:lnSpc>
                          <a:spcPct val="100000"/>
                        </a:lnSpc>
                        <a:spcBef>
                          <a:spcPts val="0"/>
                        </a:spcBef>
                        <a:spcAft>
                          <a:spcPts val="0"/>
                        </a:spcAft>
                        <a:buNone/>
                      </a:pPr>
                      <a:r>
                        <a:rPr lang="en-US" sz="1800" b="0" i="0" u="none" strike="noStrike" noProof="0">
                          <a:solidFill>
                            <a:schemeClr val="dk1"/>
                          </a:solidFill>
                          <a:latin typeface="Goudy Old Style"/>
                        </a:rPr>
                        <a:t>Categorical</a:t>
                      </a:r>
                      <a:endParaRPr lang="en-US" sz="1800" b="0" i="0" u="none" strike="noStrike" noProof="0">
                        <a:latin typeface="Goudy Old Style"/>
                      </a:endParaRPr>
                    </a:p>
                  </a:txBody>
                  <a:tcPr/>
                </a:tc>
                <a:tc>
                  <a:txBody>
                    <a:bodyPr/>
                    <a:lstStyle/>
                    <a:p>
                      <a:pPr lvl="0" algn="l">
                        <a:lnSpc>
                          <a:spcPct val="100000"/>
                        </a:lnSpc>
                        <a:spcBef>
                          <a:spcPts val="0"/>
                        </a:spcBef>
                        <a:spcAft>
                          <a:spcPts val="0"/>
                        </a:spcAft>
                        <a:buNone/>
                      </a:pPr>
                      <a:r>
                        <a:rPr lang="en-US" sz="1800" b="0" i="0" u="none" strike="noStrike" noProof="0">
                          <a:latin typeface="Goudy Old Style"/>
                        </a:rPr>
                        <a:t>Reason for accident </a:t>
                      </a:r>
                    </a:p>
                  </a:txBody>
                  <a:tcPr/>
                </a:tc>
                <a:extLst>
                  <a:ext uri="{0D108BD9-81ED-4DB2-BD59-A6C34878D82A}">
                    <a16:rowId xmlns:a16="http://schemas.microsoft.com/office/drawing/2014/main" val="2615020834"/>
                  </a:ext>
                </a:extLst>
              </a:tr>
              <a:tr h="351911">
                <a:tc>
                  <a:txBody>
                    <a:bodyPr/>
                    <a:lstStyle/>
                    <a:p>
                      <a:r>
                        <a:rPr lang="en-US"/>
                        <a:t>Collision_ID</a:t>
                      </a:r>
                    </a:p>
                  </a:txBody>
                  <a:tcPr/>
                </a:tc>
                <a:tc>
                  <a:txBody>
                    <a:bodyPr/>
                    <a:lstStyle/>
                    <a:p>
                      <a:pPr lvl="0">
                        <a:buNone/>
                      </a:pPr>
                      <a:r>
                        <a:rPr lang="en-US" sz="1800" b="0" i="0" u="none" strike="noStrike" noProof="0">
                          <a:latin typeface="Goudy Old Style"/>
                        </a:rPr>
                        <a:t>Categorical</a:t>
                      </a:r>
                      <a:endParaRPr lang="en-US"/>
                    </a:p>
                  </a:txBody>
                  <a:tcPr/>
                </a:tc>
                <a:tc>
                  <a:txBody>
                    <a:bodyPr/>
                    <a:lstStyle/>
                    <a:p>
                      <a:r>
                        <a:rPr lang="en-US"/>
                        <a:t>Unique ID representing an accident</a:t>
                      </a:r>
                    </a:p>
                  </a:txBody>
                  <a:tcPr/>
                </a:tc>
                <a:extLst>
                  <a:ext uri="{0D108BD9-81ED-4DB2-BD59-A6C34878D82A}">
                    <a16:rowId xmlns:a16="http://schemas.microsoft.com/office/drawing/2014/main" val="2289951803"/>
                  </a:ext>
                </a:extLst>
              </a:tr>
              <a:tr h="351911">
                <a:tc>
                  <a:txBody>
                    <a:bodyPr/>
                    <a:lstStyle/>
                    <a:p>
                      <a:r>
                        <a:rPr lang="en-US"/>
                        <a:t>Vehicle Type Code -1</a:t>
                      </a:r>
                    </a:p>
                  </a:txBody>
                  <a:tcPr/>
                </a:tc>
                <a:tc>
                  <a:txBody>
                    <a:bodyPr/>
                    <a:lstStyle/>
                    <a:p>
                      <a:pPr lvl="0" algn="l">
                        <a:lnSpc>
                          <a:spcPct val="100000"/>
                        </a:lnSpc>
                        <a:spcBef>
                          <a:spcPts val="0"/>
                        </a:spcBef>
                        <a:spcAft>
                          <a:spcPts val="0"/>
                        </a:spcAft>
                        <a:buNone/>
                      </a:pPr>
                      <a:r>
                        <a:rPr lang="en-US" sz="1800" b="0" i="0" u="none" strike="noStrike" noProof="0">
                          <a:solidFill>
                            <a:schemeClr val="dk1"/>
                          </a:solidFill>
                          <a:latin typeface="Goudy Old Style"/>
                        </a:rPr>
                        <a:t>Categorical</a:t>
                      </a:r>
                      <a:endParaRPr lang="en-US" sz="1800" b="0" i="0" u="none" strike="noStrike" noProof="0">
                        <a:latin typeface="Goudy Old Style"/>
                      </a:endParaRPr>
                    </a:p>
                  </a:txBody>
                  <a:tcPr/>
                </a:tc>
                <a:tc>
                  <a:txBody>
                    <a:bodyPr/>
                    <a:lstStyle/>
                    <a:p>
                      <a:r>
                        <a:rPr lang="en-US"/>
                        <a:t>Type of vehicle</a:t>
                      </a:r>
                    </a:p>
                  </a:txBody>
                  <a:tcPr/>
                </a:tc>
                <a:extLst>
                  <a:ext uri="{0D108BD9-81ED-4DB2-BD59-A6C34878D82A}">
                    <a16:rowId xmlns:a16="http://schemas.microsoft.com/office/drawing/2014/main" val="1012615553"/>
                  </a:ext>
                </a:extLst>
              </a:tr>
              <a:tr h="351911">
                <a:tc>
                  <a:txBody>
                    <a:bodyPr/>
                    <a:lstStyle/>
                    <a:p>
                      <a:pPr lvl="0" algn="l">
                        <a:lnSpc>
                          <a:spcPct val="100000"/>
                        </a:lnSpc>
                        <a:spcBef>
                          <a:spcPts val="0"/>
                        </a:spcBef>
                        <a:spcAft>
                          <a:spcPts val="0"/>
                        </a:spcAft>
                        <a:buNone/>
                      </a:pPr>
                      <a:r>
                        <a:rPr lang="en-US" sz="1800" b="0" i="0" u="none" strike="noStrike" noProof="0">
                          <a:latin typeface="Goudy Old Style"/>
                        </a:rPr>
                        <a:t>Vehicle Type Code -2</a:t>
                      </a:r>
                    </a:p>
                  </a:txBody>
                  <a:tcPr/>
                </a:tc>
                <a:tc>
                  <a:txBody>
                    <a:bodyPr/>
                    <a:lstStyle/>
                    <a:p>
                      <a:pPr lvl="0" algn="l">
                        <a:lnSpc>
                          <a:spcPct val="100000"/>
                        </a:lnSpc>
                        <a:spcBef>
                          <a:spcPts val="0"/>
                        </a:spcBef>
                        <a:spcAft>
                          <a:spcPts val="0"/>
                        </a:spcAft>
                        <a:buNone/>
                      </a:pPr>
                      <a:r>
                        <a:rPr lang="en-US" sz="1800" b="0" i="0" u="none" strike="noStrike" noProof="0">
                          <a:solidFill>
                            <a:schemeClr val="dk1"/>
                          </a:solidFill>
                          <a:latin typeface="Goudy Old Style"/>
                        </a:rPr>
                        <a:t>Categorical</a:t>
                      </a:r>
                      <a:endParaRPr lang="en-US" sz="1800" b="0" i="0" u="none" strike="noStrike" noProof="0">
                        <a:latin typeface="Goudy Old Style"/>
                      </a:endParaRPr>
                    </a:p>
                  </a:txBody>
                  <a:tcPr/>
                </a:tc>
                <a:tc>
                  <a:txBody>
                    <a:bodyPr/>
                    <a:lstStyle/>
                    <a:p>
                      <a:pPr lvl="0" algn="l">
                        <a:lnSpc>
                          <a:spcPct val="100000"/>
                        </a:lnSpc>
                        <a:spcBef>
                          <a:spcPts val="0"/>
                        </a:spcBef>
                        <a:spcAft>
                          <a:spcPts val="0"/>
                        </a:spcAft>
                        <a:buNone/>
                      </a:pPr>
                      <a:r>
                        <a:rPr lang="en-US" sz="1800" b="0" i="0" u="none" strike="noStrike" noProof="0">
                          <a:latin typeface="Goudy Old Style"/>
                        </a:rPr>
                        <a:t>Type of vehicle</a:t>
                      </a:r>
                    </a:p>
                  </a:txBody>
                  <a:tcPr/>
                </a:tc>
                <a:extLst>
                  <a:ext uri="{0D108BD9-81ED-4DB2-BD59-A6C34878D82A}">
                    <a16:rowId xmlns:a16="http://schemas.microsoft.com/office/drawing/2014/main" val="2788635003"/>
                  </a:ext>
                </a:extLst>
              </a:tr>
              <a:tr h="351911">
                <a:tc>
                  <a:txBody>
                    <a:bodyPr/>
                    <a:lstStyle/>
                    <a:p>
                      <a:pPr lvl="0" algn="l">
                        <a:lnSpc>
                          <a:spcPct val="100000"/>
                        </a:lnSpc>
                        <a:spcBef>
                          <a:spcPts val="0"/>
                        </a:spcBef>
                        <a:spcAft>
                          <a:spcPts val="0"/>
                        </a:spcAft>
                        <a:buNone/>
                      </a:pPr>
                      <a:r>
                        <a:rPr lang="en-US" sz="1800" b="0" i="0" u="none" strike="noStrike" noProof="0">
                          <a:latin typeface="Goudy Old Style"/>
                        </a:rPr>
                        <a:t>Vehicle Type Code -3</a:t>
                      </a:r>
                    </a:p>
                  </a:txBody>
                  <a:tcPr/>
                </a:tc>
                <a:tc>
                  <a:txBody>
                    <a:bodyPr/>
                    <a:lstStyle/>
                    <a:p>
                      <a:pPr lvl="0" algn="l">
                        <a:lnSpc>
                          <a:spcPct val="100000"/>
                        </a:lnSpc>
                        <a:spcBef>
                          <a:spcPts val="0"/>
                        </a:spcBef>
                        <a:spcAft>
                          <a:spcPts val="0"/>
                        </a:spcAft>
                        <a:buNone/>
                      </a:pPr>
                      <a:r>
                        <a:rPr lang="en-US" sz="1800" b="0" i="0" u="none" strike="noStrike" noProof="0">
                          <a:solidFill>
                            <a:schemeClr val="dk1"/>
                          </a:solidFill>
                          <a:latin typeface="Goudy Old Style"/>
                        </a:rPr>
                        <a:t>Categorical</a:t>
                      </a:r>
                      <a:endParaRPr lang="en-US" sz="1800" b="0" i="0" u="none" strike="noStrike" noProof="0">
                        <a:latin typeface="Goudy Old Style"/>
                      </a:endParaRPr>
                    </a:p>
                  </a:txBody>
                  <a:tcPr/>
                </a:tc>
                <a:tc>
                  <a:txBody>
                    <a:bodyPr/>
                    <a:lstStyle/>
                    <a:p>
                      <a:pPr lvl="0" algn="l">
                        <a:lnSpc>
                          <a:spcPct val="100000"/>
                        </a:lnSpc>
                        <a:spcBef>
                          <a:spcPts val="0"/>
                        </a:spcBef>
                        <a:spcAft>
                          <a:spcPts val="0"/>
                        </a:spcAft>
                        <a:buNone/>
                      </a:pPr>
                      <a:r>
                        <a:rPr lang="en-US" sz="1800" b="0" i="0" u="none" strike="noStrike" noProof="0">
                          <a:latin typeface="Goudy Old Style"/>
                        </a:rPr>
                        <a:t>Type of vehicle</a:t>
                      </a:r>
                    </a:p>
                  </a:txBody>
                  <a:tcPr/>
                </a:tc>
                <a:extLst>
                  <a:ext uri="{0D108BD9-81ED-4DB2-BD59-A6C34878D82A}">
                    <a16:rowId xmlns:a16="http://schemas.microsoft.com/office/drawing/2014/main" val="3318659955"/>
                  </a:ext>
                </a:extLst>
              </a:tr>
              <a:tr h="351911">
                <a:tc>
                  <a:txBody>
                    <a:bodyPr/>
                    <a:lstStyle/>
                    <a:p>
                      <a:pPr lvl="0" algn="l">
                        <a:lnSpc>
                          <a:spcPct val="100000"/>
                        </a:lnSpc>
                        <a:spcBef>
                          <a:spcPts val="0"/>
                        </a:spcBef>
                        <a:spcAft>
                          <a:spcPts val="0"/>
                        </a:spcAft>
                        <a:buNone/>
                      </a:pPr>
                      <a:r>
                        <a:rPr lang="en-US" sz="1800" b="0" i="0" u="none" strike="noStrike" noProof="0">
                          <a:latin typeface="Goudy Old Style"/>
                        </a:rPr>
                        <a:t>Vehicle Type Code -4</a:t>
                      </a:r>
                    </a:p>
                  </a:txBody>
                  <a:tcPr/>
                </a:tc>
                <a:tc>
                  <a:txBody>
                    <a:bodyPr/>
                    <a:lstStyle/>
                    <a:p>
                      <a:pPr lvl="0" algn="l">
                        <a:lnSpc>
                          <a:spcPct val="100000"/>
                        </a:lnSpc>
                        <a:spcBef>
                          <a:spcPts val="0"/>
                        </a:spcBef>
                        <a:spcAft>
                          <a:spcPts val="0"/>
                        </a:spcAft>
                        <a:buNone/>
                      </a:pPr>
                      <a:r>
                        <a:rPr lang="en-US" sz="1800" b="0" i="0" u="none" strike="noStrike" noProof="0">
                          <a:solidFill>
                            <a:schemeClr val="dk1"/>
                          </a:solidFill>
                          <a:latin typeface="Goudy Old Style"/>
                        </a:rPr>
                        <a:t>Categorical</a:t>
                      </a:r>
                      <a:endParaRPr lang="en-US" sz="1800" b="0" i="0" u="none" strike="noStrike" noProof="0">
                        <a:latin typeface="Goudy Old Style"/>
                      </a:endParaRPr>
                    </a:p>
                  </a:txBody>
                  <a:tcPr/>
                </a:tc>
                <a:tc>
                  <a:txBody>
                    <a:bodyPr/>
                    <a:lstStyle/>
                    <a:p>
                      <a:pPr lvl="0" algn="l">
                        <a:lnSpc>
                          <a:spcPct val="100000"/>
                        </a:lnSpc>
                        <a:spcBef>
                          <a:spcPts val="0"/>
                        </a:spcBef>
                        <a:spcAft>
                          <a:spcPts val="0"/>
                        </a:spcAft>
                        <a:buNone/>
                      </a:pPr>
                      <a:r>
                        <a:rPr lang="en-US" sz="1800" b="0" i="0" u="none" strike="noStrike" noProof="0">
                          <a:latin typeface="Goudy Old Style"/>
                        </a:rPr>
                        <a:t>Type of vehicle</a:t>
                      </a:r>
                    </a:p>
                  </a:txBody>
                  <a:tcPr/>
                </a:tc>
                <a:extLst>
                  <a:ext uri="{0D108BD9-81ED-4DB2-BD59-A6C34878D82A}">
                    <a16:rowId xmlns:a16="http://schemas.microsoft.com/office/drawing/2014/main" val="1230434998"/>
                  </a:ext>
                </a:extLst>
              </a:tr>
              <a:tr h="351911">
                <a:tc>
                  <a:txBody>
                    <a:bodyPr/>
                    <a:lstStyle/>
                    <a:p>
                      <a:pPr lvl="0" algn="l">
                        <a:lnSpc>
                          <a:spcPct val="100000"/>
                        </a:lnSpc>
                        <a:spcBef>
                          <a:spcPts val="0"/>
                        </a:spcBef>
                        <a:spcAft>
                          <a:spcPts val="0"/>
                        </a:spcAft>
                        <a:buNone/>
                      </a:pPr>
                      <a:r>
                        <a:rPr lang="en-US" sz="1800" b="0" i="0" u="none" strike="noStrike" noProof="0">
                          <a:latin typeface="Goudy Old Style"/>
                        </a:rPr>
                        <a:t>Vehicle Type Code -5</a:t>
                      </a:r>
                    </a:p>
                  </a:txBody>
                  <a:tcPr/>
                </a:tc>
                <a:tc>
                  <a:txBody>
                    <a:bodyPr/>
                    <a:lstStyle/>
                    <a:p>
                      <a:pPr lvl="0" algn="l">
                        <a:lnSpc>
                          <a:spcPct val="100000"/>
                        </a:lnSpc>
                        <a:spcBef>
                          <a:spcPts val="0"/>
                        </a:spcBef>
                        <a:spcAft>
                          <a:spcPts val="0"/>
                        </a:spcAft>
                        <a:buNone/>
                      </a:pPr>
                      <a:r>
                        <a:rPr lang="en-US" sz="1800" b="0" i="0" u="none" strike="noStrike" noProof="0">
                          <a:solidFill>
                            <a:schemeClr val="dk1"/>
                          </a:solidFill>
                          <a:latin typeface="Goudy Old Style"/>
                        </a:rPr>
                        <a:t>Categorical</a:t>
                      </a:r>
                      <a:endParaRPr lang="en-US" sz="1800" b="0" i="0" u="none" strike="noStrike" noProof="0">
                        <a:latin typeface="Goudy Old Style"/>
                      </a:endParaRPr>
                    </a:p>
                  </a:txBody>
                  <a:tcPr/>
                </a:tc>
                <a:tc>
                  <a:txBody>
                    <a:bodyPr/>
                    <a:lstStyle/>
                    <a:p>
                      <a:pPr lvl="0" algn="l">
                        <a:lnSpc>
                          <a:spcPct val="100000"/>
                        </a:lnSpc>
                        <a:spcBef>
                          <a:spcPts val="0"/>
                        </a:spcBef>
                        <a:spcAft>
                          <a:spcPts val="0"/>
                        </a:spcAft>
                        <a:buNone/>
                      </a:pPr>
                      <a:r>
                        <a:rPr lang="en-US" sz="1800" b="0" i="0" u="none" strike="noStrike" noProof="0">
                          <a:latin typeface="Goudy Old Style"/>
                        </a:rPr>
                        <a:t>Type of vehicle</a:t>
                      </a:r>
                    </a:p>
                  </a:txBody>
                  <a:tcPr/>
                </a:tc>
                <a:extLst>
                  <a:ext uri="{0D108BD9-81ED-4DB2-BD59-A6C34878D82A}">
                    <a16:rowId xmlns:a16="http://schemas.microsoft.com/office/drawing/2014/main" val="3109309928"/>
                  </a:ext>
                </a:extLst>
              </a:tr>
            </a:tbl>
          </a:graphicData>
        </a:graphic>
      </p:graphicFrame>
    </p:spTree>
    <p:extLst>
      <p:ext uri="{BB962C8B-B14F-4D97-AF65-F5344CB8AC3E}">
        <p14:creationId xmlns:p14="http://schemas.microsoft.com/office/powerpoint/2010/main" val="866323571"/>
      </p:ext>
    </p:extLst>
  </p:cSld>
  <p:clrMapOvr>
    <a:masterClrMapping/>
  </p:clrMapOvr>
</p:sld>
</file>

<file path=ppt/theme/theme1.xml><?xml version="1.0" encoding="utf-8"?>
<a:theme xmlns:a="http://schemas.openxmlformats.org/drawingml/2006/main" name="MarrakeshVTI">
  <a:themeElements>
    <a:clrScheme name="AnalogousFromLightSeedRightStep">
      <a:dk1>
        <a:srgbClr val="000000"/>
      </a:dk1>
      <a:lt1>
        <a:srgbClr val="FFFFFF"/>
      </a:lt1>
      <a:dk2>
        <a:srgbClr val="2F2441"/>
      </a:dk2>
      <a:lt2>
        <a:srgbClr val="E8E2E4"/>
      </a:lt2>
      <a:accent1>
        <a:srgbClr val="72AB96"/>
      </a:accent1>
      <a:accent2>
        <a:srgbClr val="64ADB0"/>
      </a:accent2>
      <a:accent3>
        <a:srgbClr val="78A4CA"/>
      </a:accent3>
      <a:accent4>
        <a:srgbClr val="717CC7"/>
      </a:accent4>
      <a:accent5>
        <a:srgbClr val="A08BD1"/>
      </a:accent5>
      <a:accent6>
        <a:srgbClr val="AF71C7"/>
      </a:accent6>
      <a:hlink>
        <a:srgbClr val="AE6983"/>
      </a:hlink>
      <a:folHlink>
        <a:srgbClr val="7F7F7F"/>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54CDE37994EFF4ABDF94395458B3A20" ma:contentTypeVersion="4" ma:contentTypeDescription="Create a new document." ma:contentTypeScope="" ma:versionID="54fb4c4003bf6bb64cccc6e2d95dcecd">
  <xsd:schema xmlns:xsd="http://www.w3.org/2001/XMLSchema" xmlns:xs="http://www.w3.org/2001/XMLSchema" xmlns:p="http://schemas.microsoft.com/office/2006/metadata/properties" xmlns:ns2="855c94c4-1fa0-4cec-b6b4-9e3a53d9c2ce" xmlns:ns3="898fa2d0-1ee6-45b9-95b2-526aaca31591" targetNamespace="http://schemas.microsoft.com/office/2006/metadata/properties" ma:root="true" ma:fieldsID="375ac3ff54ab6b777ab0bda4c21dcf74" ns2:_="" ns3:_="">
    <xsd:import namespace="855c94c4-1fa0-4cec-b6b4-9e3a53d9c2ce"/>
    <xsd:import namespace="898fa2d0-1ee6-45b9-95b2-526aaca3159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5c94c4-1fa0-4cec-b6b4-9e3a53d9c2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98fa2d0-1ee6-45b9-95b2-526aaca3159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898fa2d0-1ee6-45b9-95b2-526aaca31591">
      <UserInfo>
        <DisplayName>Motor Vehicle Collisions - Crashes Members</DisplayName>
        <AccountId>7</AccountId>
        <AccountType/>
      </UserInfo>
    </SharedWithUsers>
  </documentManagement>
</p:properties>
</file>

<file path=customXml/itemProps1.xml><?xml version="1.0" encoding="utf-8"?>
<ds:datastoreItem xmlns:ds="http://schemas.openxmlformats.org/officeDocument/2006/customXml" ds:itemID="{0CBD1361-740C-4662-929A-9D798E904DDB}">
  <ds:schemaRefs>
    <ds:schemaRef ds:uri="http://schemas.microsoft.com/sharepoint/v3/contenttype/forms"/>
  </ds:schemaRefs>
</ds:datastoreItem>
</file>

<file path=customXml/itemProps2.xml><?xml version="1.0" encoding="utf-8"?>
<ds:datastoreItem xmlns:ds="http://schemas.openxmlformats.org/officeDocument/2006/customXml" ds:itemID="{EC0CFDE3-8AA3-4E10-BC82-7CF2E1E39718}">
  <ds:schemaRefs>
    <ds:schemaRef ds:uri="855c94c4-1fa0-4cec-b6b4-9e3a53d9c2ce"/>
    <ds:schemaRef ds:uri="898fa2d0-1ee6-45b9-95b2-526aaca3159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77BBB16-C681-44F2-8CEA-EE05ECEEFC3F}">
  <ds:schemaRefs>
    <ds:schemaRef ds:uri="898fa2d0-1ee6-45b9-95b2-526aaca31591"/>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274</TotalTime>
  <Words>1414</Words>
  <Application>Microsoft Office PowerPoint</Application>
  <PresentationFormat>Widescreen</PresentationFormat>
  <Paragraphs>147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Goudy Old Style</vt:lpstr>
      <vt:lpstr>Times New Roman</vt:lpstr>
      <vt:lpstr>MarrakeshVTI</vt:lpstr>
      <vt:lpstr>Exploring Patterns: An EDA of Motor Vehicle Collision Crash Data</vt:lpstr>
      <vt:lpstr>Contexts </vt:lpstr>
      <vt:lpstr>Team – 002 </vt:lpstr>
      <vt:lpstr>Background/Motivation:</vt:lpstr>
      <vt:lpstr>Problem Statement</vt:lpstr>
      <vt:lpstr>Project Proposal</vt:lpstr>
      <vt:lpstr>Data Source Description</vt:lpstr>
      <vt:lpstr>Attribute Description:</vt:lpstr>
      <vt:lpstr>PowerPoint Presentation</vt:lpstr>
      <vt:lpstr>Phase II - Planning</vt:lpstr>
      <vt:lpstr>PowerPoint Presentation</vt:lpstr>
      <vt:lpstr>Analysis Questions:</vt:lpstr>
      <vt:lpstr>During the past five years, at what time of day or day of the week were vehicle collisions most frequent in the NYC? </vt:lpstr>
      <vt:lpstr>PowerPoint Presentation</vt:lpstr>
      <vt:lpstr>What were the major contributing factors to the location of the accidents, and which boroughs had the highest occurrence of collisions? </vt:lpstr>
      <vt:lpstr>PowerPoint Presentation</vt:lpstr>
      <vt:lpstr>Which type of vehicles were involved in most accidents ? </vt:lpstr>
      <vt:lpstr>  What percentage of people by Borough were injured or killed because of these collisions?  </vt:lpstr>
      <vt:lpstr>Conclusion </vt:lpstr>
      <vt:lpstr>Recommendations</vt:lpstr>
      <vt:lpstr>References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SAHITH VALLURIPALLY</dc:creator>
  <cp:lastModifiedBy>Shubham Kharbanda</cp:lastModifiedBy>
  <cp:revision>7</cp:revision>
  <dcterms:created xsi:type="dcterms:W3CDTF">2023-03-23T21:55:49Z</dcterms:created>
  <dcterms:modified xsi:type="dcterms:W3CDTF">2023-04-28T03:23:51Z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0x010100154CDE37994EFF4ABDF94395458B3A20</vt:lpwstr>
  </property>
</Properties>
</file>