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F3164-7424-4345-9B75-B698C27D9D0E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C878CF-EABB-4159-8794-664CDB978824}">
      <dgm:prSet/>
      <dgm:spPr/>
      <dgm:t>
        <a:bodyPr/>
        <a:lstStyle/>
        <a:p>
          <a:r>
            <a:rPr lang="en-US" dirty="0"/>
            <a:t>This process was executed in Tableau as the data had 5 tables named customer, market, transaction, date, product.</a:t>
          </a:r>
        </a:p>
      </dgm:t>
    </dgm:pt>
    <dgm:pt modelId="{DFDD1A0D-97B7-40C0-84A1-D5C87AF65E69}" type="parTrans" cxnId="{C9C71159-389C-45CF-ABDF-5ABBDE44EF50}">
      <dgm:prSet/>
      <dgm:spPr/>
      <dgm:t>
        <a:bodyPr/>
        <a:lstStyle/>
        <a:p>
          <a:endParaRPr lang="en-US"/>
        </a:p>
      </dgm:t>
    </dgm:pt>
    <dgm:pt modelId="{2941927F-BD67-449B-B244-60E23BEDC43F}" type="sibTrans" cxnId="{C9C71159-389C-45CF-ABDF-5ABBDE44EF50}">
      <dgm:prSet/>
      <dgm:spPr/>
      <dgm:t>
        <a:bodyPr/>
        <a:lstStyle/>
        <a:p>
          <a:endParaRPr lang="en-US"/>
        </a:p>
      </dgm:t>
    </dgm:pt>
    <dgm:pt modelId="{49925A09-178F-4045-BABF-D066C2EA6D77}">
      <dgm:prSet/>
      <dgm:spPr/>
      <dgm:t>
        <a:bodyPr/>
        <a:lstStyle/>
        <a:p>
          <a:r>
            <a:rPr lang="en-US" dirty="0"/>
            <a:t>This process is done to find relationships between the different table in the same database.</a:t>
          </a:r>
        </a:p>
      </dgm:t>
    </dgm:pt>
    <dgm:pt modelId="{860E4B52-83BE-4E93-95B4-C971E0F96B97}" type="parTrans" cxnId="{7540A8F3-EB28-4CA2-9352-97CEF4421A7A}">
      <dgm:prSet/>
      <dgm:spPr/>
      <dgm:t>
        <a:bodyPr/>
        <a:lstStyle/>
        <a:p>
          <a:endParaRPr lang="en-US"/>
        </a:p>
      </dgm:t>
    </dgm:pt>
    <dgm:pt modelId="{84AD97E8-BEF8-481B-9D0E-E3B4880CCA50}" type="sibTrans" cxnId="{7540A8F3-EB28-4CA2-9352-97CEF4421A7A}">
      <dgm:prSet/>
      <dgm:spPr/>
      <dgm:t>
        <a:bodyPr/>
        <a:lstStyle/>
        <a:p>
          <a:endParaRPr lang="en-US"/>
        </a:p>
      </dgm:t>
    </dgm:pt>
    <dgm:pt modelId="{280B41F3-F452-4D63-B46F-E9B0F5BD6C70}">
      <dgm:prSet/>
      <dgm:spPr/>
      <dgm:t>
        <a:bodyPr/>
        <a:lstStyle/>
        <a:p>
          <a:r>
            <a:rPr lang="en-US"/>
            <a:t>In this all the tables are having one common column type between them.</a:t>
          </a:r>
        </a:p>
      </dgm:t>
    </dgm:pt>
    <dgm:pt modelId="{5375E443-192E-4DCD-9029-2A19AEEF0C55}" type="parTrans" cxnId="{30DF09AB-A50B-48CD-88E1-EEB7662D742B}">
      <dgm:prSet/>
      <dgm:spPr/>
      <dgm:t>
        <a:bodyPr/>
        <a:lstStyle/>
        <a:p>
          <a:endParaRPr lang="en-US"/>
        </a:p>
      </dgm:t>
    </dgm:pt>
    <dgm:pt modelId="{C0B861E9-C351-4BA8-A4D1-17E076297A4B}" type="sibTrans" cxnId="{30DF09AB-A50B-48CD-88E1-EEB7662D742B}">
      <dgm:prSet/>
      <dgm:spPr/>
      <dgm:t>
        <a:bodyPr/>
        <a:lstStyle/>
        <a:p>
          <a:endParaRPr lang="en-US"/>
        </a:p>
      </dgm:t>
    </dgm:pt>
    <dgm:pt modelId="{F3A65069-4EDF-42FE-91B7-F65EDB156540}">
      <dgm:prSet/>
      <dgm:spPr/>
      <dgm:t>
        <a:bodyPr/>
        <a:lstStyle/>
        <a:p>
          <a:r>
            <a:rPr lang="en-US"/>
            <a:t>All relationships are 1-1 in nature.</a:t>
          </a:r>
        </a:p>
      </dgm:t>
    </dgm:pt>
    <dgm:pt modelId="{D793DA9A-F7FE-426C-B499-CB711F048A91}" type="parTrans" cxnId="{4BD85A65-60D3-461B-9404-3CBA0CB6A5D8}">
      <dgm:prSet/>
      <dgm:spPr/>
      <dgm:t>
        <a:bodyPr/>
        <a:lstStyle/>
        <a:p>
          <a:endParaRPr lang="en-US"/>
        </a:p>
      </dgm:t>
    </dgm:pt>
    <dgm:pt modelId="{7C5E3DBD-FAD0-4A7E-ADAF-563C4901B9EC}" type="sibTrans" cxnId="{4BD85A65-60D3-461B-9404-3CBA0CB6A5D8}">
      <dgm:prSet/>
      <dgm:spPr/>
      <dgm:t>
        <a:bodyPr/>
        <a:lstStyle/>
        <a:p>
          <a:endParaRPr lang="en-US"/>
        </a:p>
      </dgm:t>
    </dgm:pt>
    <dgm:pt modelId="{64BDC27C-1850-45FD-B445-EFA9558BC856}">
      <dgm:prSet/>
      <dgm:spPr/>
      <dgm:t>
        <a:bodyPr/>
        <a:lstStyle/>
        <a:p>
          <a:r>
            <a:rPr lang="en-US"/>
            <a:t>The data model follows star schema.</a:t>
          </a:r>
        </a:p>
      </dgm:t>
    </dgm:pt>
    <dgm:pt modelId="{6E7B7A6E-0B62-44BB-9327-729184A43CDB}" type="parTrans" cxnId="{58C00EF3-11DD-4F3A-AFF8-B3B89CC4D8A4}">
      <dgm:prSet/>
      <dgm:spPr/>
      <dgm:t>
        <a:bodyPr/>
        <a:lstStyle/>
        <a:p>
          <a:endParaRPr lang="en-US"/>
        </a:p>
      </dgm:t>
    </dgm:pt>
    <dgm:pt modelId="{FF72215A-B4F2-4D1F-B074-2A42C03395BB}" type="sibTrans" cxnId="{58C00EF3-11DD-4F3A-AFF8-B3B89CC4D8A4}">
      <dgm:prSet/>
      <dgm:spPr/>
      <dgm:t>
        <a:bodyPr/>
        <a:lstStyle/>
        <a:p>
          <a:endParaRPr lang="en-US"/>
        </a:p>
      </dgm:t>
    </dgm:pt>
    <dgm:pt modelId="{638B25F0-19BF-4794-B876-5E2B8CE92645}">
      <dgm:prSet/>
      <dgm:spPr/>
      <dgm:t>
        <a:bodyPr/>
        <a:lstStyle/>
        <a:p>
          <a:r>
            <a:rPr lang="en-US"/>
            <a:t>I have attached the image on the next slide.</a:t>
          </a:r>
        </a:p>
      </dgm:t>
    </dgm:pt>
    <dgm:pt modelId="{C154B82B-FE87-4315-A3A6-51CD136C7062}" type="parTrans" cxnId="{C6138FB1-CED7-4DE4-AA22-CB4E6852250A}">
      <dgm:prSet/>
      <dgm:spPr/>
      <dgm:t>
        <a:bodyPr/>
        <a:lstStyle/>
        <a:p>
          <a:endParaRPr lang="en-US"/>
        </a:p>
      </dgm:t>
    </dgm:pt>
    <dgm:pt modelId="{D9784901-F54E-400E-8B0B-16F1B9801E7C}" type="sibTrans" cxnId="{C6138FB1-CED7-4DE4-AA22-CB4E6852250A}">
      <dgm:prSet/>
      <dgm:spPr/>
      <dgm:t>
        <a:bodyPr/>
        <a:lstStyle/>
        <a:p>
          <a:endParaRPr lang="en-US"/>
        </a:p>
      </dgm:t>
    </dgm:pt>
    <dgm:pt modelId="{BD6F797D-84BC-413D-86C2-E47FAF2DB8E4}" type="pres">
      <dgm:prSet presAssocID="{63BF3164-7424-4345-9B75-B698C27D9D0E}" presName="linear" presStyleCnt="0">
        <dgm:presLayoutVars>
          <dgm:animLvl val="lvl"/>
          <dgm:resizeHandles val="exact"/>
        </dgm:presLayoutVars>
      </dgm:prSet>
      <dgm:spPr/>
    </dgm:pt>
    <dgm:pt modelId="{DA647370-2049-4E7F-B9EB-2523DF08D440}" type="pres">
      <dgm:prSet presAssocID="{E2C878CF-EABB-4159-8794-664CDB97882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DF50E2F-B1F0-43C2-A9CD-1E2B5991AB86}" type="pres">
      <dgm:prSet presAssocID="{2941927F-BD67-449B-B244-60E23BEDC43F}" presName="spacer" presStyleCnt="0"/>
      <dgm:spPr/>
    </dgm:pt>
    <dgm:pt modelId="{2A261C39-8AD3-459C-9C7A-006C346ECE53}" type="pres">
      <dgm:prSet presAssocID="{49925A09-178F-4045-BABF-D066C2EA6D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C0E690-332F-4172-8EB6-E3C986797EBC}" type="pres">
      <dgm:prSet presAssocID="{84AD97E8-BEF8-481B-9D0E-E3B4880CCA50}" presName="spacer" presStyleCnt="0"/>
      <dgm:spPr/>
    </dgm:pt>
    <dgm:pt modelId="{8D94FAB7-6A0C-48F3-AD91-6B20227447BB}" type="pres">
      <dgm:prSet presAssocID="{280B41F3-F452-4D63-B46F-E9B0F5BD6C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7D3583D-F8F6-4B23-98A1-1E756F6589E1}" type="pres">
      <dgm:prSet presAssocID="{C0B861E9-C351-4BA8-A4D1-17E076297A4B}" presName="spacer" presStyleCnt="0"/>
      <dgm:spPr/>
    </dgm:pt>
    <dgm:pt modelId="{2EDEB69B-0CC1-4184-B9A6-1ED4F2774DA4}" type="pres">
      <dgm:prSet presAssocID="{F3A65069-4EDF-42FE-91B7-F65EDB1565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189DCF-C71F-496B-AD25-06EE9803B444}" type="pres">
      <dgm:prSet presAssocID="{7C5E3DBD-FAD0-4A7E-ADAF-563C4901B9EC}" presName="spacer" presStyleCnt="0"/>
      <dgm:spPr/>
    </dgm:pt>
    <dgm:pt modelId="{82BF6CE6-DC2D-4F2C-A49A-F32D2F85E3E9}" type="pres">
      <dgm:prSet presAssocID="{64BDC27C-1850-45FD-B445-EFA9558BC85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440E641-4EE9-420A-BC67-170E6A926F10}" type="pres">
      <dgm:prSet presAssocID="{FF72215A-B4F2-4D1F-B074-2A42C03395BB}" presName="spacer" presStyleCnt="0"/>
      <dgm:spPr/>
    </dgm:pt>
    <dgm:pt modelId="{AF4AE2B6-02DA-4B99-BFBE-F01726C73BED}" type="pres">
      <dgm:prSet presAssocID="{638B25F0-19BF-4794-B876-5E2B8CE9264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A24301-B7B9-4144-9F79-8BB42F4EF2C3}" type="presOf" srcId="{64BDC27C-1850-45FD-B445-EFA9558BC856}" destId="{82BF6CE6-DC2D-4F2C-A49A-F32D2F85E3E9}" srcOrd="0" destOrd="0" presId="urn:microsoft.com/office/officeart/2005/8/layout/vList2"/>
    <dgm:cxn modelId="{23BEF635-62FF-4D0F-8175-39BF664E7141}" type="presOf" srcId="{F3A65069-4EDF-42FE-91B7-F65EDB156540}" destId="{2EDEB69B-0CC1-4184-B9A6-1ED4F2774DA4}" srcOrd="0" destOrd="0" presId="urn:microsoft.com/office/officeart/2005/8/layout/vList2"/>
    <dgm:cxn modelId="{4BD85A65-60D3-461B-9404-3CBA0CB6A5D8}" srcId="{63BF3164-7424-4345-9B75-B698C27D9D0E}" destId="{F3A65069-4EDF-42FE-91B7-F65EDB156540}" srcOrd="3" destOrd="0" parTransId="{D793DA9A-F7FE-426C-B499-CB711F048A91}" sibTransId="{7C5E3DBD-FAD0-4A7E-ADAF-563C4901B9EC}"/>
    <dgm:cxn modelId="{7D1C6454-A14B-4132-A4C1-DD6FAF0FA9E4}" type="presOf" srcId="{E2C878CF-EABB-4159-8794-664CDB978824}" destId="{DA647370-2049-4E7F-B9EB-2523DF08D440}" srcOrd="0" destOrd="0" presId="urn:microsoft.com/office/officeart/2005/8/layout/vList2"/>
    <dgm:cxn modelId="{9C42A157-F832-4962-8044-0035B61D838C}" type="presOf" srcId="{280B41F3-F452-4D63-B46F-E9B0F5BD6C70}" destId="{8D94FAB7-6A0C-48F3-AD91-6B20227447BB}" srcOrd="0" destOrd="0" presId="urn:microsoft.com/office/officeart/2005/8/layout/vList2"/>
    <dgm:cxn modelId="{CFDBE557-C13F-45C8-98F8-9A0C68F74A1D}" type="presOf" srcId="{63BF3164-7424-4345-9B75-B698C27D9D0E}" destId="{BD6F797D-84BC-413D-86C2-E47FAF2DB8E4}" srcOrd="0" destOrd="0" presId="urn:microsoft.com/office/officeart/2005/8/layout/vList2"/>
    <dgm:cxn modelId="{C9C71159-389C-45CF-ABDF-5ABBDE44EF50}" srcId="{63BF3164-7424-4345-9B75-B698C27D9D0E}" destId="{E2C878CF-EABB-4159-8794-664CDB978824}" srcOrd="0" destOrd="0" parTransId="{DFDD1A0D-97B7-40C0-84A1-D5C87AF65E69}" sibTransId="{2941927F-BD67-449B-B244-60E23BEDC43F}"/>
    <dgm:cxn modelId="{9319228B-7EA8-468D-ACDD-692EC21EC932}" type="presOf" srcId="{49925A09-178F-4045-BABF-D066C2EA6D77}" destId="{2A261C39-8AD3-459C-9C7A-006C346ECE53}" srcOrd="0" destOrd="0" presId="urn:microsoft.com/office/officeart/2005/8/layout/vList2"/>
    <dgm:cxn modelId="{C90A129D-4ABF-4C7F-8DFE-C563DEE10748}" type="presOf" srcId="{638B25F0-19BF-4794-B876-5E2B8CE92645}" destId="{AF4AE2B6-02DA-4B99-BFBE-F01726C73BED}" srcOrd="0" destOrd="0" presId="urn:microsoft.com/office/officeart/2005/8/layout/vList2"/>
    <dgm:cxn modelId="{30DF09AB-A50B-48CD-88E1-EEB7662D742B}" srcId="{63BF3164-7424-4345-9B75-B698C27D9D0E}" destId="{280B41F3-F452-4D63-B46F-E9B0F5BD6C70}" srcOrd="2" destOrd="0" parTransId="{5375E443-192E-4DCD-9029-2A19AEEF0C55}" sibTransId="{C0B861E9-C351-4BA8-A4D1-17E076297A4B}"/>
    <dgm:cxn modelId="{C6138FB1-CED7-4DE4-AA22-CB4E6852250A}" srcId="{63BF3164-7424-4345-9B75-B698C27D9D0E}" destId="{638B25F0-19BF-4794-B876-5E2B8CE92645}" srcOrd="5" destOrd="0" parTransId="{C154B82B-FE87-4315-A3A6-51CD136C7062}" sibTransId="{D9784901-F54E-400E-8B0B-16F1B9801E7C}"/>
    <dgm:cxn modelId="{58C00EF3-11DD-4F3A-AFF8-B3B89CC4D8A4}" srcId="{63BF3164-7424-4345-9B75-B698C27D9D0E}" destId="{64BDC27C-1850-45FD-B445-EFA9558BC856}" srcOrd="4" destOrd="0" parTransId="{6E7B7A6E-0B62-44BB-9327-729184A43CDB}" sibTransId="{FF72215A-B4F2-4D1F-B074-2A42C03395BB}"/>
    <dgm:cxn modelId="{7540A8F3-EB28-4CA2-9352-97CEF4421A7A}" srcId="{63BF3164-7424-4345-9B75-B698C27D9D0E}" destId="{49925A09-178F-4045-BABF-D066C2EA6D77}" srcOrd="1" destOrd="0" parTransId="{860E4B52-83BE-4E93-95B4-C971E0F96B97}" sibTransId="{84AD97E8-BEF8-481B-9D0E-E3B4880CCA50}"/>
    <dgm:cxn modelId="{BB296BE3-836D-4236-A025-35122B7B45C4}" type="presParOf" srcId="{BD6F797D-84BC-413D-86C2-E47FAF2DB8E4}" destId="{DA647370-2049-4E7F-B9EB-2523DF08D440}" srcOrd="0" destOrd="0" presId="urn:microsoft.com/office/officeart/2005/8/layout/vList2"/>
    <dgm:cxn modelId="{6D66C6FD-1CA8-49EA-A563-11EEF0F33CB5}" type="presParOf" srcId="{BD6F797D-84BC-413D-86C2-E47FAF2DB8E4}" destId="{6DF50E2F-B1F0-43C2-A9CD-1E2B5991AB86}" srcOrd="1" destOrd="0" presId="urn:microsoft.com/office/officeart/2005/8/layout/vList2"/>
    <dgm:cxn modelId="{E828B7D5-4EE4-441D-BB0F-5C940D43498B}" type="presParOf" srcId="{BD6F797D-84BC-413D-86C2-E47FAF2DB8E4}" destId="{2A261C39-8AD3-459C-9C7A-006C346ECE53}" srcOrd="2" destOrd="0" presId="urn:microsoft.com/office/officeart/2005/8/layout/vList2"/>
    <dgm:cxn modelId="{D2D2F7A7-D941-45B6-85D6-F2E864D95AB8}" type="presParOf" srcId="{BD6F797D-84BC-413D-86C2-E47FAF2DB8E4}" destId="{B2C0E690-332F-4172-8EB6-E3C986797EBC}" srcOrd="3" destOrd="0" presId="urn:microsoft.com/office/officeart/2005/8/layout/vList2"/>
    <dgm:cxn modelId="{57016C37-22AC-4B99-8697-EC53A7DA4069}" type="presParOf" srcId="{BD6F797D-84BC-413D-86C2-E47FAF2DB8E4}" destId="{8D94FAB7-6A0C-48F3-AD91-6B20227447BB}" srcOrd="4" destOrd="0" presId="urn:microsoft.com/office/officeart/2005/8/layout/vList2"/>
    <dgm:cxn modelId="{EEF42B4C-A09A-4047-8782-AAC07744CE4D}" type="presParOf" srcId="{BD6F797D-84BC-413D-86C2-E47FAF2DB8E4}" destId="{D7D3583D-F8F6-4B23-98A1-1E756F6589E1}" srcOrd="5" destOrd="0" presId="urn:microsoft.com/office/officeart/2005/8/layout/vList2"/>
    <dgm:cxn modelId="{4A1853CC-8BD6-439F-9D7F-3244E3AC9351}" type="presParOf" srcId="{BD6F797D-84BC-413D-86C2-E47FAF2DB8E4}" destId="{2EDEB69B-0CC1-4184-B9A6-1ED4F2774DA4}" srcOrd="6" destOrd="0" presId="urn:microsoft.com/office/officeart/2005/8/layout/vList2"/>
    <dgm:cxn modelId="{F1F24919-2AE8-4548-B149-97CF3441372B}" type="presParOf" srcId="{BD6F797D-84BC-413D-86C2-E47FAF2DB8E4}" destId="{94189DCF-C71F-496B-AD25-06EE9803B444}" srcOrd="7" destOrd="0" presId="urn:microsoft.com/office/officeart/2005/8/layout/vList2"/>
    <dgm:cxn modelId="{87F4713C-D5C8-4ABD-9BDC-27F9B39172C5}" type="presParOf" srcId="{BD6F797D-84BC-413D-86C2-E47FAF2DB8E4}" destId="{82BF6CE6-DC2D-4F2C-A49A-F32D2F85E3E9}" srcOrd="8" destOrd="0" presId="urn:microsoft.com/office/officeart/2005/8/layout/vList2"/>
    <dgm:cxn modelId="{E5FECC3D-6FBC-4001-A20F-7BB965B2B6FA}" type="presParOf" srcId="{BD6F797D-84BC-413D-86C2-E47FAF2DB8E4}" destId="{F440E641-4EE9-420A-BC67-170E6A926F10}" srcOrd="9" destOrd="0" presId="urn:microsoft.com/office/officeart/2005/8/layout/vList2"/>
    <dgm:cxn modelId="{DDDE547A-1F68-47C0-8274-1DEEE8CDBBC5}" type="presParOf" srcId="{BD6F797D-84BC-413D-86C2-E47FAF2DB8E4}" destId="{AF4AE2B6-02DA-4B99-BFBE-F01726C73B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7370-2049-4E7F-B9EB-2523DF08D440}">
      <dsp:nvSpPr>
        <dsp:cNvPr id="0" name=""/>
        <dsp:cNvSpPr/>
      </dsp:nvSpPr>
      <dsp:spPr>
        <a:xfrm>
          <a:off x="0" y="16393"/>
          <a:ext cx="7172138" cy="58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process was executed in Tableau as the data had 5 tables named customer, market, transaction, date, product.</a:t>
          </a:r>
        </a:p>
      </dsp:txBody>
      <dsp:txXfrm>
        <a:off x="28329" y="44722"/>
        <a:ext cx="7115480" cy="523662"/>
      </dsp:txXfrm>
    </dsp:sp>
    <dsp:sp modelId="{2A261C39-8AD3-459C-9C7A-006C346ECE53}">
      <dsp:nvSpPr>
        <dsp:cNvPr id="0" name=""/>
        <dsp:cNvSpPr/>
      </dsp:nvSpPr>
      <dsp:spPr>
        <a:xfrm>
          <a:off x="0" y="642793"/>
          <a:ext cx="7172138" cy="580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process is done to find relationships between the different table in the same database.</a:t>
          </a:r>
        </a:p>
      </dsp:txBody>
      <dsp:txXfrm>
        <a:off x="28329" y="671122"/>
        <a:ext cx="7115480" cy="523662"/>
      </dsp:txXfrm>
    </dsp:sp>
    <dsp:sp modelId="{8D94FAB7-6A0C-48F3-AD91-6B20227447BB}">
      <dsp:nvSpPr>
        <dsp:cNvPr id="0" name=""/>
        <dsp:cNvSpPr/>
      </dsp:nvSpPr>
      <dsp:spPr>
        <a:xfrm>
          <a:off x="0" y="1269193"/>
          <a:ext cx="7172138" cy="580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this all the tables are having one common column type between them.</a:t>
          </a:r>
        </a:p>
      </dsp:txBody>
      <dsp:txXfrm>
        <a:off x="28329" y="1297522"/>
        <a:ext cx="7115480" cy="523662"/>
      </dsp:txXfrm>
    </dsp:sp>
    <dsp:sp modelId="{2EDEB69B-0CC1-4184-B9A6-1ED4F2774DA4}">
      <dsp:nvSpPr>
        <dsp:cNvPr id="0" name=""/>
        <dsp:cNvSpPr/>
      </dsp:nvSpPr>
      <dsp:spPr>
        <a:xfrm>
          <a:off x="0" y="1895593"/>
          <a:ext cx="7172138" cy="58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relationships are 1-1 in nature.</a:t>
          </a:r>
        </a:p>
      </dsp:txBody>
      <dsp:txXfrm>
        <a:off x="28329" y="1923922"/>
        <a:ext cx="7115480" cy="523662"/>
      </dsp:txXfrm>
    </dsp:sp>
    <dsp:sp modelId="{82BF6CE6-DC2D-4F2C-A49A-F32D2F85E3E9}">
      <dsp:nvSpPr>
        <dsp:cNvPr id="0" name=""/>
        <dsp:cNvSpPr/>
      </dsp:nvSpPr>
      <dsp:spPr>
        <a:xfrm>
          <a:off x="0" y="2521993"/>
          <a:ext cx="7172138" cy="580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model follows star schema.</a:t>
          </a:r>
        </a:p>
      </dsp:txBody>
      <dsp:txXfrm>
        <a:off x="28329" y="2550322"/>
        <a:ext cx="7115480" cy="523662"/>
      </dsp:txXfrm>
    </dsp:sp>
    <dsp:sp modelId="{AF4AE2B6-02DA-4B99-BFBE-F01726C73BED}">
      <dsp:nvSpPr>
        <dsp:cNvPr id="0" name=""/>
        <dsp:cNvSpPr/>
      </dsp:nvSpPr>
      <dsp:spPr>
        <a:xfrm>
          <a:off x="0" y="3148393"/>
          <a:ext cx="7172138" cy="58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have attached the image on the next slide.</a:t>
          </a:r>
        </a:p>
      </dsp:txBody>
      <dsp:txXfrm>
        <a:off x="28329" y="3176722"/>
        <a:ext cx="7115480" cy="52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82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1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879E78-42F5-4C9E-A046-CA5E778C8FE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9368E3-B907-43B0-8700-CF3290F3D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31C5-8638-477B-8D29-590A4DF2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SALES INSIGHTS OF ABC HARDWARE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E1F2-B004-423C-9B24-4E7B8D9E2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By:- Akshay Kharche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869D1E27-EA25-400C-8549-D24F59CD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F489-E04A-4950-8DEE-8F6EAC1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24" y="100208"/>
            <a:ext cx="9720072" cy="46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IN 2017</a:t>
            </a: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D5C52794-F5B9-4375-9F75-50E195B8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926"/>
            <a:ext cx="12192000" cy="57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2F97-C5F0-424A-8E7F-32D31AC7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75" y="0"/>
            <a:ext cx="9720072" cy="538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IN 2018</a:t>
            </a: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675EBDBA-EB45-44DA-AA29-1026E9EB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18"/>
            <a:ext cx="12192000" cy="63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3555-329F-47BB-BA7B-D0257FE1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54" y="0"/>
            <a:ext cx="9720072" cy="5260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IN 2019</a:t>
            </a: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478612D9-6E3A-4658-A788-D54C2E41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2"/>
            <a:ext cx="12192000" cy="63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5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BF47-2289-4821-8881-2B83673D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32" y="0"/>
            <a:ext cx="9720072" cy="501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IN 2020</a:t>
            </a: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A0D08E45-9E95-44C9-B3F6-B5CD39D86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384"/>
            <a:ext cx="12192000" cy="61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9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DA1A-4A20-4FA1-95EA-72D2BB83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550" y="0"/>
            <a:ext cx="9720072" cy="5511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REVENUES IN MUMBAI REGION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10185A98-7EA2-4748-BCB6-7C9D0599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144"/>
            <a:ext cx="12192000" cy="63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94C-4C86-4404-9487-DED020B5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20983"/>
            <a:ext cx="8018272" cy="13946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6454-FB7D-44F2-A15E-860BA9AF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this dashboard we can now actually analyze, how we can increase our sales gradually and specifically in which region we need to keep a close check.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concerned person can now gather real time insights from dashboard time to time and make some correct data driven decision which may boost the sales of the company.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can focus particularly on specific zones/products where sales have gradually declined and come up with some exciting offers to boost sales.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B6B-6084-4952-8503-E435BF3B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1229-E71C-48A9-87B6-A2D97C5C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ABC hardware company which is headquartered in Delhi is continuously experiencing a decline in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sales director of the company is worried and contacts the regional sales managers for the reason.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regional sales managers share some lengthy sales record Excel files to the sales director.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sales director is unable to comprehend through all the data to find the reasons for the decline in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 wants to stop the declining trend is the sales.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1FD7-F67B-44CD-9A5F-86C9461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OBEJCTIVE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2654-CF33-4321-A792-AA965E2F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To unlock sales insights that are not visible before sales team for decision support and automate them to reduce manual time spent in data gathering.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4E9B-E77A-4EE2-8E09-2061877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Steps taken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7DB2-A391-47F3-B37D-9AFBF002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89614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CLEANING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MODELLING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VISUALIZATION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37E6FDF6-33C8-49D3-80C1-FE735478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30A3-C866-483A-A68F-B91A6983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B651-5C28-4EAC-AC6F-69A32386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38886" cy="3870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used here is obtained in the form of SQL-Text File.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sample data is received from one of the GitHub 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the properties of data is being viewed in MY-SQL Workbench 8.0.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queries used in this project is attached in the readme 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DB244631-EF93-455C-9B79-696B3BC3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CE87-3F7E-4326-8635-7DDE35B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98" y="234487"/>
            <a:ext cx="9038578" cy="1218532"/>
          </a:xfrm>
        </p:spPr>
        <p:txBody>
          <a:bodyPr>
            <a:normAutofit/>
          </a:bodyPr>
          <a:lstStyle/>
          <a:p>
            <a:r>
              <a:rPr lang="en-US" dirty="0"/>
              <a:t>DATA CLEANING AND TRANSFORMATION	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D4B35C0-E48D-4FE9-9602-D4E067CA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1828800"/>
            <a:ext cx="3448851" cy="37828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67BC-A3C0-4326-8F8B-C964E461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1828800"/>
            <a:ext cx="6836113" cy="448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querying the data I found some errors which were filtered then in Tableau.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purpose of this data was to bring sales insights of Indian Market but there were 2 instances in the data </a:t>
            </a:r>
            <a:r>
              <a:rPr lang="en-US" u="sng" dirty="0"/>
              <a:t>(i.e. New-York &amp; Paris) </a:t>
            </a:r>
            <a:r>
              <a:rPr lang="en-US" dirty="0"/>
              <a:t>which were not required for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Sales Transaction table there were some values with </a:t>
            </a:r>
            <a:r>
              <a:rPr lang="en-US" u="sng" dirty="0"/>
              <a:t>-1 and 0 </a:t>
            </a:r>
            <a:r>
              <a:rPr lang="en-US" dirty="0"/>
              <a:t>sales amount which is practically not possible.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transaction present in the table were INR but there were some </a:t>
            </a:r>
            <a:r>
              <a:rPr lang="en-US" u="sng" dirty="0"/>
              <a:t>USD transactions</a:t>
            </a:r>
            <a:r>
              <a:rPr lang="en-US" b="1" u="sng" dirty="0"/>
              <a:t> </a:t>
            </a:r>
            <a:r>
              <a:rPr lang="en-US" dirty="0"/>
              <a:t>which were then converted to INR by creating a new calculated field named </a:t>
            </a:r>
            <a:r>
              <a:rPr lang="en-US" b="1" dirty="0"/>
              <a:t>“Normalized sales amount”.</a:t>
            </a:r>
          </a:p>
        </p:txBody>
      </p:sp>
    </p:spTree>
    <p:extLst>
      <p:ext uri="{BB962C8B-B14F-4D97-AF65-F5344CB8AC3E}">
        <p14:creationId xmlns:p14="http://schemas.microsoft.com/office/powerpoint/2010/main" val="20915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26EF-448A-4329-823F-4596101A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MODELLING</a:t>
            </a:r>
          </a:p>
        </p:txBody>
      </p:sp>
      <p:pic>
        <p:nvPicPr>
          <p:cNvPr id="7" name="Graphic 6" descr="Fabric Unsync Folder">
            <a:extLst>
              <a:ext uri="{FF2B5EF4-FFF2-40B4-BE49-F238E27FC236}">
                <a16:creationId xmlns:a16="http://schemas.microsoft.com/office/drawing/2014/main" id="{E3651077-27E9-4323-A625-1FF75EE9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BD112A-E891-46C8-9F88-DE6A2345A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7438"/>
              </p:ext>
            </p:extLst>
          </p:nvPr>
        </p:nvGraphicFramePr>
        <p:xfrm>
          <a:off x="4699818" y="640080"/>
          <a:ext cx="7172138" cy="374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757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82CEEB-0BAE-427F-9919-63925071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" y="12442"/>
            <a:ext cx="12185451" cy="68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46A1-FA8C-4593-A8FB-07516922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09227"/>
            <a:ext cx="9720072" cy="679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OVERALL SALES FROM (2017-2020)</a:t>
            </a:r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994A31C1-7411-4C14-AB4C-AB425029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" y="647112"/>
            <a:ext cx="11684671" cy="62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3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282</TotalTime>
  <Words>493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Wingdings</vt:lpstr>
      <vt:lpstr>Wingdings 3</vt:lpstr>
      <vt:lpstr>Integral</vt:lpstr>
      <vt:lpstr>SALES INSIGHTS OF ABC HARDWARE COMPANY</vt:lpstr>
      <vt:lpstr>PROBLEM STATEMENT</vt:lpstr>
      <vt:lpstr>OBEJCTIVE</vt:lpstr>
      <vt:lpstr>Steps taken in the process</vt:lpstr>
      <vt:lpstr>DATA COLLECTION </vt:lpstr>
      <vt:lpstr>DATA CLEANING AND TRANSFORMATION </vt:lpstr>
      <vt:lpstr>DATA MODELLING</vt:lpstr>
      <vt:lpstr>PowerPoint Presentation</vt:lpstr>
      <vt:lpstr>OVERALL SALES FROM (2017-2020)</vt:lpstr>
      <vt:lpstr>SALES IN 2017</vt:lpstr>
      <vt:lpstr>SALES IN 2018</vt:lpstr>
      <vt:lpstr>SALES IN 2019</vt:lpstr>
      <vt:lpstr>SALES IN 2020</vt:lpstr>
      <vt:lpstr>TOTAL REVENUES IN MUMBAI REGION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OF ABC HARDWARE COMPANY</dc:title>
  <dc:creator>Kharche, Akshay</dc:creator>
  <cp:lastModifiedBy>Kharche, Akshay</cp:lastModifiedBy>
  <cp:revision>3</cp:revision>
  <dcterms:created xsi:type="dcterms:W3CDTF">2021-09-19T17:04:19Z</dcterms:created>
  <dcterms:modified xsi:type="dcterms:W3CDTF">2021-09-20T20:25:32Z</dcterms:modified>
</cp:coreProperties>
</file>