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8"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5EEE2-AECB-AD48-98D3-F710D5F509F2}" v="1" dt="2023-04-24T21:08:29.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54"/>
    <p:restoredTop sz="96654"/>
  </p:normalViewPr>
  <p:slideViewPr>
    <p:cSldViewPr snapToGrid="0">
      <p:cViewPr varScale="1">
        <p:scale>
          <a:sx n="179" d="100"/>
          <a:sy n="179" d="100"/>
        </p:scale>
        <p:origin x="2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Hardin" userId="72c6f809-8abb-4d83-9358-635c52a1a5ef" providerId="ADAL" clId="{03531935-19AC-4880-A2F9-D9E725DCAAAD}"/>
    <pc:docChg chg="undo custSel modSld">
      <pc:chgData name="Kevin Hardin" userId="72c6f809-8abb-4d83-9358-635c52a1a5ef" providerId="ADAL" clId="{03531935-19AC-4880-A2F9-D9E725DCAAAD}" dt="2023-04-17T01:05:51.127" v="1374" actId="790"/>
      <pc:docMkLst>
        <pc:docMk/>
      </pc:docMkLst>
      <pc:sldChg chg="modSp mod">
        <pc:chgData name="Kevin Hardin" userId="72c6f809-8abb-4d83-9358-635c52a1a5ef" providerId="ADAL" clId="{03531935-19AC-4880-A2F9-D9E725DCAAAD}" dt="2023-04-17T01:05:51.127" v="1374" actId="790"/>
        <pc:sldMkLst>
          <pc:docMk/>
          <pc:sldMk cId="541739118" sldId="256"/>
        </pc:sldMkLst>
        <pc:spChg chg="mod">
          <ac:chgData name="Kevin Hardin" userId="72c6f809-8abb-4d83-9358-635c52a1a5ef" providerId="ADAL" clId="{03531935-19AC-4880-A2F9-D9E725DCAAAD}" dt="2023-04-17T01:05:51.127" v="1374" actId="790"/>
          <ac:spMkLst>
            <pc:docMk/>
            <pc:sldMk cId="541739118" sldId="256"/>
            <ac:spMk id="3" creationId="{CAED89EC-F4B9-E3CD-1B91-67A374E9905E}"/>
          </ac:spMkLst>
        </pc:spChg>
      </pc:sldChg>
      <pc:sldChg chg="modSp mod">
        <pc:chgData name="Kevin Hardin" userId="72c6f809-8abb-4d83-9358-635c52a1a5ef" providerId="ADAL" clId="{03531935-19AC-4880-A2F9-D9E725DCAAAD}" dt="2023-04-17T00:35:26.193" v="18" actId="5793"/>
        <pc:sldMkLst>
          <pc:docMk/>
          <pc:sldMk cId="717114656" sldId="257"/>
        </pc:sldMkLst>
        <pc:spChg chg="mod">
          <ac:chgData name="Kevin Hardin" userId="72c6f809-8abb-4d83-9358-635c52a1a5ef" providerId="ADAL" clId="{03531935-19AC-4880-A2F9-D9E725DCAAAD}" dt="2023-04-17T00:35:26.193" v="18" actId="5793"/>
          <ac:spMkLst>
            <pc:docMk/>
            <pc:sldMk cId="717114656" sldId="257"/>
            <ac:spMk id="3" creationId="{8AAB0496-E12C-EBDB-EFAD-D4C66269A28B}"/>
          </ac:spMkLst>
        </pc:spChg>
        <pc:picChg chg="mod">
          <ac:chgData name="Kevin Hardin" userId="72c6f809-8abb-4d83-9358-635c52a1a5ef" providerId="ADAL" clId="{03531935-19AC-4880-A2F9-D9E725DCAAAD}" dt="2023-04-17T00:34:44.948" v="13" actId="1035"/>
          <ac:picMkLst>
            <pc:docMk/>
            <pc:sldMk cId="717114656" sldId="257"/>
            <ac:picMk id="4" creationId="{A3150C56-036A-19FB-5452-EB47F62E8638}"/>
          </ac:picMkLst>
        </pc:picChg>
      </pc:sldChg>
      <pc:sldChg chg="modSp mod">
        <pc:chgData name="Kevin Hardin" userId="72c6f809-8abb-4d83-9358-635c52a1a5ef" providerId="ADAL" clId="{03531935-19AC-4880-A2F9-D9E725DCAAAD}" dt="2023-04-17T00:36:42.853" v="69" actId="6549"/>
        <pc:sldMkLst>
          <pc:docMk/>
          <pc:sldMk cId="746679520" sldId="258"/>
        </pc:sldMkLst>
        <pc:spChg chg="mod">
          <ac:chgData name="Kevin Hardin" userId="72c6f809-8abb-4d83-9358-635c52a1a5ef" providerId="ADAL" clId="{03531935-19AC-4880-A2F9-D9E725DCAAAD}" dt="2023-04-17T00:36:42.853" v="69" actId="6549"/>
          <ac:spMkLst>
            <pc:docMk/>
            <pc:sldMk cId="746679520" sldId="258"/>
            <ac:spMk id="3" creationId="{40B5764D-AD1F-66AC-84C8-1CDEB6D7547F}"/>
          </ac:spMkLst>
        </pc:spChg>
      </pc:sldChg>
      <pc:sldChg chg="modSp mod">
        <pc:chgData name="Kevin Hardin" userId="72c6f809-8abb-4d83-9358-635c52a1a5ef" providerId="ADAL" clId="{03531935-19AC-4880-A2F9-D9E725DCAAAD}" dt="2023-04-17T00:41:21.486" v="346" actId="20577"/>
        <pc:sldMkLst>
          <pc:docMk/>
          <pc:sldMk cId="4052704345" sldId="259"/>
        </pc:sldMkLst>
        <pc:spChg chg="mod">
          <ac:chgData name="Kevin Hardin" userId="72c6f809-8abb-4d83-9358-635c52a1a5ef" providerId="ADAL" clId="{03531935-19AC-4880-A2F9-D9E725DCAAAD}" dt="2023-04-17T00:41:21.486" v="346" actId="20577"/>
          <ac:spMkLst>
            <pc:docMk/>
            <pc:sldMk cId="4052704345" sldId="259"/>
            <ac:spMk id="3" creationId="{51BC46CB-0F1F-B52B-F6E9-211128B8538F}"/>
          </ac:spMkLst>
        </pc:spChg>
      </pc:sldChg>
      <pc:sldChg chg="modSp mod">
        <pc:chgData name="Kevin Hardin" userId="72c6f809-8abb-4d83-9358-635c52a1a5ef" providerId="ADAL" clId="{03531935-19AC-4880-A2F9-D9E725DCAAAD}" dt="2023-04-17T00:46:15.216" v="506" actId="1076"/>
        <pc:sldMkLst>
          <pc:docMk/>
          <pc:sldMk cId="2662983083" sldId="261"/>
        </pc:sldMkLst>
        <pc:spChg chg="mod">
          <ac:chgData name="Kevin Hardin" userId="72c6f809-8abb-4d83-9358-635c52a1a5ef" providerId="ADAL" clId="{03531935-19AC-4880-A2F9-D9E725DCAAAD}" dt="2023-04-17T00:46:05.998" v="495" actId="20577"/>
          <ac:spMkLst>
            <pc:docMk/>
            <pc:sldMk cId="2662983083" sldId="261"/>
            <ac:spMk id="3" creationId="{D3DE6DBA-8994-E1B3-B884-2FAA2F49FBD7}"/>
          </ac:spMkLst>
        </pc:spChg>
        <pc:graphicFrameChg chg="mod">
          <ac:chgData name="Kevin Hardin" userId="72c6f809-8abb-4d83-9358-635c52a1a5ef" providerId="ADAL" clId="{03531935-19AC-4880-A2F9-D9E725DCAAAD}" dt="2023-04-17T00:46:15.216" v="506" actId="1076"/>
          <ac:graphicFrameMkLst>
            <pc:docMk/>
            <pc:sldMk cId="2662983083" sldId="261"/>
            <ac:graphicFrameMk id="4" creationId="{D90CD4BA-F125-7619-A4A4-919E43305EEC}"/>
          </ac:graphicFrameMkLst>
        </pc:graphicFrameChg>
      </pc:sldChg>
      <pc:sldChg chg="modSp mod">
        <pc:chgData name="Kevin Hardin" userId="72c6f809-8abb-4d83-9358-635c52a1a5ef" providerId="ADAL" clId="{03531935-19AC-4880-A2F9-D9E725DCAAAD}" dt="2023-04-17T01:02:47.994" v="1328" actId="20577"/>
        <pc:sldMkLst>
          <pc:docMk/>
          <pc:sldMk cId="1169070052" sldId="262"/>
        </pc:sldMkLst>
        <pc:spChg chg="mod">
          <ac:chgData name="Kevin Hardin" userId="72c6f809-8abb-4d83-9358-635c52a1a5ef" providerId="ADAL" clId="{03531935-19AC-4880-A2F9-D9E725DCAAAD}" dt="2023-04-17T01:02:47.994" v="1328" actId="20577"/>
          <ac:spMkLst>
            <pc:docMk/>
            <pc:sldMk cId="1169070052" sldId="262"/>
            <ac:spMk id="3" creationId="{9048F7B7-92D4-CA36-4403-3793CC7E4DFA}"/>
          </ac:spMkLst>
        </pc:spChg>
      </pc:sldChg>
      <pc:sldChg chg="addSp modSp mod">
        <pc:chgData name="Kevin Hardin" userId="72c6f809-8abb-4d83-9358-635c52a1a5ef" providerId="ADAL" clId="{03531935-19AC-4880-A2F9-D9E725DCAAAD}" dt="2023-04-17T01:03:25.615" v="1365" actId="1076"/>
        <pc:sldMkLst>
          <pc:docMk/>
          <pc:sldMk cId="986522183" sldId="267"/>
        </pc:sldMkLst>
        <pc:spChg chg="add mod">
          <ac:chgData name="Kevin Hardin" userId="72c6f809-8abb-4d83-9358-635c52a1a5ef" providerId="ADAL" clId="{03531935-19AC-4880-A2F9-D9E725DCAAAD}" dt="2023-04-17T01:03:25.615" v="1365" actId="1076"/>
          <ac:spMkLst>
            <pc:docMk/>
            <pc:sldMk cId="986522183" sldId="267"/>
            <ac:spMk id="4" creationId="{1B2A750B-D1B2-E244-9A6A-E302546AB403}"/>
          </ac:spMkLst>
        </pc:spChg>
        <pc:spChg chg="mod">
          <ac:chgData name="Kevin Hardin" userId="72c6f809-8abb-4d83-9358-635c52a1a5ef" providerId="ADAL" clId="{03531935-19AC-4880-A2F9-D9E725DCAAAD}" dt="2023-04-17T01:02:00.793" v="1293" actId="6549"/>
          <ac:spMkLst>
            <pc:docMk/>
            <pc:sldMk cId="986522183" sldId="267"/>
            <ac:spMk id="11" creationId="{D7507230-E867-5F6A-D7A9-E5F50D6966DC}"/>
          </ac:spMkLst>
        </pc:spChg>
        <pc:picChg chg="mod">
          <ac:chgData name="Kevin Hardin" userId="72c6f809-8abb-4d83-9358-635c52a1a5ef" providerId="ADAL" clId="{03531935-19AC-4880-A2F9-D9E725DCAAAD}" dt="2023-04-17T01:02:08.248" v="1295" actId="1076"/>
          <ac:picMkLst>
            <pc:docMk/>
            <pc:sldMk cId="986522183" sldId="267"/>
            <ac:picMk id="3" creationId="{DC4D4610-D744-75A0-DD40-B988F2EBA50E}"/>
          </ac:picMkLst>
        </pc:picChg>
      </pc:sldChg>
      <pc:sldChg chg="modSp mod">
        <pc:chgData name="Kevin Hardin" userId="72c6f809-8abb-4d83-9358-635c52a1a5ef" providerId="ADAL" clId="{03531935-19AC-4880-A2F9-D9E725DCAAAD}" dt="2023-04-17T00:53:14.499" v="1102" actId="20577"/>
        <pc:sldMkLst>
          <pc:docMk/>
          <pc:sldMk cId="3204236747" sldId="268"/>
        </pc:sldMkLst>
        <pc:spChg chg="mod">
          <ac:chgData name="Kevin Hardin" userId="72c6f809-8abb-4d83-9358-635c52a1a5ef" providerId="ADAL" clId="{03531935-19AC-4880-A2F9-D9E725DCAAAD}" dt="2023-04-17T00:53:14.499" v="1102" actId="20577"/>
          <ac:spMkLst>
            <pc:docMk/>
            <pc:sldMk cId="3204236747" sldId="268"/>
            <ac:spMk id="3" creationId="{D3DE6DBA-8994-E1B3-B884-2FAA2F49FBD7}"/>
          </ac:spMkLst>
        </pc:spChg>
      </pc:sldChg>
    </pc:docChg>
  </pc:docChgLst>
  <pc:docChgLst>
    <pc:chgData name="Kevin Hardin" userId="72c6f809-8abb-4d83-9358-635c52a1a5ef" providerId="ADAL" clId="{77F5EEE2-AECB-AD48-98D3-F710D5F509F2}"/>
    <pc:docChg chg="custSel modSld">
      <pc:chgData name="Kevin Hardin" userId="72c6f809-8abb-4d83-9358-635c52a1a5ef" providerId="ADAL" clId="{77F5EEE2-AECB-AD48-98D3-F710D5F509F2}" dt="2023-04-24T21:08:30.629" v="9" actId="20577"/>
      <pc:docMkLst>
        <pc:docMk/>
      </pc:docMkLst>
      <pc:sldChg chg="modSp mod">
        <pc:chgData name="Kevin Hardin" userId="72c6f809-8abb-4d83-9358-635c52a1a5ef" providerId="ADAL" clId="{77F5EEE2-AECB-AD48-98D3-F710D5F509F2}" dt="2023-04-24T21:08:30.629" v="9" actId="20577"/>
        <pc:sldMkLst>
          <pc:docMk/>
          <pc:sldMk cId="541739118" sldId="256"/>
        </pc:sldMkLst>
        <pc:spChg chg="mod">
          <ac:chgData name="Kevin Hardin" userId="72c6f809-8abb-4d83-9358-635c52a1a5ef" providerId="ADAL" clId="{77F5EEE2-AECB-AD48-98D3-F710D5F509F2}" dt="2023-04-24T21:08:30.629" v="9" actId="20577"/>
          <ac:spMkLst>
            <pc:docMk/>
            <pc:sldMk cId="541739118" sldId="256"/>
            <ac:spMk id="3" creationId="{CAED89EC-F4B9-E3CD-1B91-67A374E9905E}"/>
          </ac:spMkLst>
        </pc:spChg>
      </pc:sldChg>
      <pc:sldChg chg="modSp mod">
        <pc:chgData name="Kevin Hardin" userId="72c6f809-8abb-4d83-9358-635c52a1a5ef" providerId="ADAL" clId="{77F5EEE2-AECB-AD48-98D3-F710D5F509F2}" dt="2023-04-24T21:08:29.233" v="3" actId="27636"/>
        <pc:sldMkLst>
          <pc:docMk/>
          <pc:sldMk cId="717114656" sldId="257"/>
        </pc:sldMkLst>
        <pc:spChg chg="mod">
          <ac:chgData name="Kevin Hardin" userId="72c6f809-8abb-4d83-9358-635c52a1a5ef" providerId="ADAL" clId="{77F5EEE2-AECB-AD48-98D3-F710D5F509F2}" dt="2023-04-24T21:08:29.233" v="3" actId="27636"/>
          <ac:spMkLst>
            <pc:docMk/>
            <pc:sldMk cId="717114656" sldId="257"/>
            <ac:spMk id="3" creationId="{8AAB0496-E12C-EBDB-EFAD-D4C66269A28B}"/>
          </ac:spMkLst>
        </pc:spChg>
      </pc:sldChg>
      <pc:sldChg chg="modSp mod">
        <pc:chgData name="Kevin Hardin" userId="72c6f809-8abb-4d83-9358-635c52a1a5ef" providerId="ADAL" clId="{77F5EEE2-AECB-AD48-98D3-F710D5F509F2}" dt="2023-04-24T21:08:29.297" v="4" actId="27636"/>
        <pc:sldMkLst>
          <pc:docMk/>
          <pc:sldMk cId="746679520" sldId="258"/>
        </pc:sldMkLst>
        <pc:spChg chg="mod">
          <ac:chgData name="Kevin Hardin" userId="72c6f809-8abb-4d83-9358-635c52a1a5ef" providerId="ADAL" clId="{77F5EEE2-AECB-AD48-98D3-F710D5F509F2}" dt="2023-04-24T21:08:29.297" v="4" actId="27636"/>
          <ac:spMkLst>
            <pc:docMk/>
            <pc:sldMk cId="746679520" sldId="258"/>
            <ac:spMk id="3" creationId="{40B5764D-AD1F-66AC-84C8-1CDEB6D7547F}"/>
          </ac:spMkLst>
        </pc:spChg>
      </pc:sldChg>
      <pc:sldChg chg="modSp mod">
        <pc:chgData name="Kevin Hardin" userId="72c6f809-8abb-4d83-9358-635c52a1a5ef" providerId="ADAL" clId="{77F5EEE2-AECB-AD48-98D3-F710D5F509F2}" dt="2023-04-24T21:08:29.319" v="5" actId="27636"/>
        <pc:sldMkLst>
          <pc:docMk/>
          <pc:sldMk cId="4052704345" sldId="259"/>
        </pc:sldMkLst>
        <pc:spChg chg="mod">
          <ac:chgData name="Kevin Hardin" userId="72c6f809-8abb-4d83-9358-635c52a1a5ef" providerId="ADAL" clId="{77F5EEE2-AECB-AD48-98D3-F710D5F509F2}" dt="2023-04-24T21:08:29.319" v="5" actId="27636"/>
          <ac:spMkLst>
            <pc:docMk/>
            <pc:sldMk cId="4052704345" sldId="259"/>
            <ac:spMk id="3" creationId="{51BC46CB-0F1F-B52B-F6E9-211128B8538F}"/>
          </ac:spMkLst>
        </pc:spChg>
      </pc:sldChg>
      <pc:sldChg chg="modSp mod">
        <pc:chgData name="Kevin Hardin" userId="72c6f809-8abb-4d83-9358-635c52a1a5ef" providerId="ADAL" clId="{77F5EEE2-AECB-AD48-98D3-F710D5F509F2}" dt="2023-04-24T21:08:29.349" v="6" actId="27636"/>
        <pc:sldMkLst>
          <pc:docMk/>
          <pc:sldMk cId="2662983083" sldId="261"/>
        </pc:sldMkLst>
        <pc:spChg chg="mod">
          <ac:chgData name="Kevin Hardin" userId="72c6f809-8abb-4d83-9358-635c52a1a5ef" providerId="ADAL" clId="{77F5EEE2-AECB-AD48-98D3-F710D5F509F2}" dt="2023-04-24T21:08:29.349" v="6" actId="27636"/>
          <ac:spMkLst>
            <pc:docMk/>
            <pc:sldMk cId="2662983083" sldId="261"/>
            <ac:spMk id="3" creationId="{D3DE6DBA-8994-E1B3-B884-2FAA2F49FBD7}"/>
          </ac:spMkLst>
        </pc:spChg>
      </pc:sldChg>
      <pc:sldChg chg="modSp mod">
        <pc:chgData name="Kevin Hardin" userId="72c6f809-8abb-4d83-9358-635c52a1a5ef" providerId="ADAL" clId="{77F5EEE2-AECB-AD48-98D3-F710D5F509F2}" dt="2023-04-24T21:08:29.505" v="8" actId="27636"/>
        <pc:sldMkLst>
          <pc:docMk/>
          <pc:sldMk cId="2712799549" sldId="264"/>
        </pc:sldMkLst>
        <pc:spChg chg="mod">
          <ac:chgData name="Kevin Hardin" userId="72c6f809-8abb-4d83-9358-635c52a1a5ef" providerId="ADAL" clId="{77F5EEE2-AECB-AD48-98D3-F710D5F509F2}" dt="2023-04-24T21:08:29.505" v="8" actId="27636"/>
          <ac:spMkLst>
            <pc:docMk/>
            <pc:sldMk cId="2712799549" sldId="264"/>
            <ac:spMk id="3" creationId="{408A6A52-3863-D2C3-A839-6F72A0222E1C}"/>
          </ac:spMkLst>
        </pc:spChg>
      </pc:sldChg>
      <pc:sldChg chg="modSp mod">
        <pc:chgData name="Kevin Hardin" userId="72c6f809-8abb-4d83-9358-635c52a1a5ef" providerId="ADAL" clId="{77F5EEE2-AECB-AD48-98D3-F710D5F509F2}" dt="2023-04-24T21:08:29.376" v="7" actId="27636"/>
        <pc:sldMkLst>
          <pc:docMk/>
          <pc:sldMk cId="3204236747" sldId="268"/>
        </pc:sldMkLst>
        <pc:spChg chg="mod">
          <ac:chgData name="Kevin Hardin" userId="72c6f809-8abb-4d83-9358-635c52a1a5ef" providerId="ADAL" clId="{77F5EEE2-AECB-AD48-98D3-F710D5F509F2}" dt="2023-04-24T21:08:29.376" v="7" actId="27636"/>
          <ac:spMkLst>
            <pc:docMk/>
            <pc:sldMk cId="3204236747" sldId="268"/>
            <ac:spMk id="3" creationId="{D3DE6DBA-8994-E1B3-B884-2FAA2F49FBD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B5I9xX3ARJ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github.com/khardi20/TPMS-Code"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3500-2111-6539-264B-58D7C2412D4E}"/>
              </a:ext>
            </a:extLst>
          </p:cNvPr>
          <p:cNvSpPr>
            <a:spLocks noGrp="1"/>
          </p:cNvSpPr>
          <p:nvPr>
            <p:ph type="ctrTitle"/>
          </p:nvPr>
        </p:nvSpPr>
        <p:spPr/>
        <p:txBody>
          <a:bodyPr>
            <a:normAutofit/>
          </a:bodyPr>
          <a:lstStyle/>
          <a:p>
            <a:r>
              <a:rPr lang="en-US" sz="2400" dirty="0">
                <a:effectLst/>
                <a:latin typeface="Times" panose="020B7200000000000000" pitchFamily="34" charset="0"/>
                <a:ea typeface="Calibri" panose="020F0502020204030204" pitchFamily="34" charset="0"/>
                <a:cs typeface="Times New Roman" panose="02020603050405020304" pitchFamily="18" charset="0"/>
              </a:rPr>
              <a:t>Usage of SDR to Decode Tire Pressure </a:t>
            </a:r>
            <a:r>
              <a:rPr lang="en-US" sz="2400" dirty="0">
                <a:latin typeface="Times" panose="020B7200000000000000" pitchFamily="34" charset="0"/>
                <a:cs typeface="Times New Roman" panose="02020603050405020304" pitchFamily="18" charset="0"/>
              </a:rPr>
              <a:t>Monitoring System (TPMS) </a:t>
            </a:r>
            <a:br>
              <a:rPr lang="en-US" sz="2400" dirty="0">
                <a:latin typeface="Times" panose="020B7200000000000000" pitchFamily="34" charset="0"/>
                <a:cs typeface="Times New Roman" panose="02020603050405020304" pitchFamily="18" charset="0"/>
              </a:rPr>
            </a:br>
            <a:br>
              <a:rPr lang="en-US" sz="2400" dirty="0">
                <a:latin typeface="Times" panose="020B7200000000000000" pitchFamily="34" charset="0"/>
                <a:cs typeface="Times New Roman" panose="02020603050405020304" pitchFamily="18" charset="0"/>
              </a:rPr>
            </a:br>
            <a:endParaRPr lang="en-US" sz="2400" dirty="0">
              <a:latin typeface="Times" panose="020B7200000000000000"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AED89EC-F4B9-E3CD-1B91-67A374E9905E}"/>
              </a:ext>
            </a:extLst>
          </p:cNvPr>
          <p:cNvSpPr>
            <a:spLocks noGrp="1"/>
          </p:cNvSpPr>
          <p:nvPr>
            <p:ph type="subTitle" idx="1"/>
          </p:nvPr>
        </p:nvSpPr>
        <p:spPr>
          <a:xfrm>
            <a:off x="3302000" y="4385732"/>
            <a:ext cx="7858125" cy="1405467"/>
          </a:xfrm>
        </p:spPr>
        <p:txBody>
          <a:bodyPr>
            <a:normAutofit fontScale="77500" lnSpcReduction="20000"/>
          </a:bodyPr>
          <a:lstStyle/>
          <a:p>
            <a:pPr marL="0" marR="0" indent="228600">
              <a:lnSpc>
                <a:spcPct val="150000"/>
              </a:lnSpc>
              <a:spcBef>
                <a:spcPts val="0"/>
              </a:spcBef>
              <a:spcAft>
                <a:spcPts val="0"/>
              </a:spcAft>
            </a:pPr>
            <a:r>
              <a:rPr lang="en-US" sz="1800" dirty="0">
                <a:effectLst/>
                <a:latin typeface="Times" panose="020B7200000000000000" pitchFamily="34" charset="0"/>
                <a:ea typeface="Calibri" panose="020F0502020204030204" pitchFamily="34" charset="0"/>
                <a:cs typeface="Times New Roman" panose="02020603050405020304" pitchFamily="18" charset="0"/>
              </a:rPr>
              <a:t>Kevin Hardin</a:t>
            </a:r>
          </a:p>
          <a:p>
            <a:pPr marL="0" marR="0" indent="228600">
              <a:lnSpc>
                <a:spcPct val="150000"/>
              </a:lnSpc>
              <a:spcBef>
                <a:spcPts val="0"/>
              </a:spcBef>
              <a:spcAft>
                <a:spcPts val="0"/>
              </a:spcAft>
            </a:pPr>
            <a:r>
              <a:rPr lang="en-US" sz="1800" dirty="0" err="1">
                <a:effectLst/>
                <a:latin typeface="Times" panose="020B7200000000000000" pitchFamily="34" charset="0"/>
                <a:ea typeface="Calibri" panose="020F0502020204030204" pitchFamily="34" charset="0"/>
                <a:cs typeface="Times New Roman" panose="02020603050405020304" pitchFamily="18" charset="0"/>
              </a:rPr>
              <a:t>Koffi</a:t>
            </a:r>
            <a:r>
              <a:rPr lang="en-US" sz="1800" dirty="0">
                <a:effectLst/>
                <a:latin typeface="Times" panose="020B7200000000000000" pitchFamily="34" charset="0"/>
                <a:ea typeface="Calibri" panose="020F0502020204030204" pitchFamily="34" charset="0"/>
                <a:cs typeface="Times New Roman" panose="02020603050405020304" pitchFamily="18" charset="0"/>
              </a:rPr>
              <a:t> </a:t>
            </a:r>
            <a:r>
              <a:rPr lang="en-US" sz="1800" dirty="0" err="1">
                <a:effectLst/>
                <a:latin typeface="Times" panose="020B7200000000000000" pitchFamily="34" charset="0"/>
                <a:ea typeface="Calibri" panose="020F0502020204030204" pitchFamily="34" charset="0"/>
                <a:cs typeface="Times New Roman" panose="02020603050405020304" pitchFamily="18" charset="0"/>
              </a:rPr>
              <a:t>Onipoh</a:t>
            </a:r>
            <a:endParaRPr lang="en-US" sz="1800" dirty="0">
              <a:effectLst/>
              <a:latin typeface="Times" panose="020B7200000000000000" pitchFamily="34" charset="0"/>
              <a:ea typeface="Calibri" panose="020F0502020204030204" pitchFamily="34" charset="0"/>
              <a:cs typeface="Times New Roman" panose="02020603050405020304" pitchFamily="18" charset="0"/>
            </a:endParaRPr>
          </a:p>
          <a:p>
            <a:pPr marL="0" marR="0" indent="228600">
              <a:lnSpc>
                <a:spcPct val="150000"/>
              </a:lnSpc>
              <a:spcBef>
                <a:spcPts val="0"/>
              </a:spcBef>
              <a:spcAft>
                <a:spcPts val="0"/>
              </a:spcAft>
            </a:pPr>
            <a:r>
              <a:rPr lang="en-US" sz="1600" cap="none" dirty="0">
                <a:latin typeface="Times" panose="020B7200000000000000" pitchFamily="34" charset="0"/>
                <a:ea typeface="Calibri" panose="020F0502020204030204" pitchFamily="34" charset="0"/>
                <a:cs typeface="Times New Roman" panose="02020603050405020304" pitchFamily="18" charset="0"/>
              </a:rPr>
              <a:t>April 17, 2023</a:t>
            </a:r>
          </a:p>
          <a:p>
            <a:pPr marL="0" marR="0" indent="228600">
              <a:lnSpc>
                <a:spcPct val="150000"/>
              </a:lnSpc>
              <a:spcBef>
                <a:spcPts val="0"/>
              </a:spcBef>
              <a:spcAft>
                <a:spcPts val="0"/>
              </a:spcAft>
            </a:pPr>
            <a:endParaRPr lang="en-US" sz="1600" cap="none" dirty="0">
              <a:latin typeface="Times" panose="020B7200000000000000" pitchFamily="34" charset="0"/>
              <a:ea typeface="Calibri" panose="020F0502020204030204" pitchFamily="34" charset="0"/>
              <a:cs typeface="Times New Roman" panose="02020603050405020304" pitchFamily="18" charset="0"/>
            </a:endParaRPr>
          </a:p>
          <a:p>
            <a:pPr marL="0" marR="0" indent="228600">
              <a:lnSpc>
                <a:spcPct val="150000"/>
              </a:lnSpc>
              <a:spcBef>
                <a:spcPts val="0"/>
              </a:spcBef>
              <a:spcAft>
                <a:spcPts val="0"/>
              </a:spcAft>
            </a:pPr>
            <a:r>
              <a:rPr lang="en-US" sz="1600" cap="none" dirty="0">
                <a:effectLst/>
                <a:latin typeface="Times" panose="020B7200000000000000" pitchFamily="34" charset="0"/>
                <a:ea typeface="Calibri" panose="020F0502020204030204" pitchFamily="34" charset="0"/>
                <a:cs typeface="Times New Roman" panose="02020603050405020304" pitchFamily="18" charset="0"/>
                <a:hlinkClick r:id="rId2"/>
              </a:rPr>
              <a:t>https://youtu.be/B5I9xX3ARJk</a:t>
            </a:r>
            <a:endParaRPr lang="en-US" sz="1600" cap="none" dirty="0">
              <a:effectLst/>
              <a:latin typeface="Times" panose="020B7200000000000000"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173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7320-0EC9-3248-1ECF-6666B89F0585}"/>
              </a:ext>
            </a:extLst>
          </p:cNvPr>
          <p:cNvSpPr>
            <a:spLocks noGrp="1"/>
          </p:cNvSpPr>
          <p:nvPr>
            <p:ph type="title"/>
          </p:nvPr>
        </p:nvSpPr>
        <p:spPr>
          <a:xfrm>
            <a:off x="551168" y="224833"/>
            <a:ext cx="4548156" cy="622249"/>
          </a:xfrm>
        </p:spPr>
        <p:txBody>
          <a:bodyPr anchor="t">
            <a:normAutofit fontScale="90000"/>
          </a:bodyPr>
          <a:lstStyle/>
          <a:p>
            <a:r>
              <a:rPr lang="en-US" dirty="0"/>
              <a:t>Additional Materials</a:t>
            </a:r>
          </a:p>
        </p:txBody>
      </p:sp>
      <p:pic>
        <p:nvPicPr>
          <p:cNvPr id="3" name="Content Placeholder 2" descr="Graphical user interface, chart&#10;&#10;Description automatically generated">
            <a:extLst>
              <a:ext uri="{FF2B5EF4-FFF2-40B4-BE49-F238E27FC236}">
                <a16:creationId xmlns:a16="http://schemas.microsoft.com/office/drawing/2014/main" id="{DC4D4610-D744-75A0-DD40-B988F2EBA5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1310" y="762180"/>
            <a:ext cx="4995863" cy="2609175"/>
          </a:xfrm>
          <a:prstGeom prst="rect">
            <a:avLst/>
          </a:prstGeom>
          <a:ln w="12700">
            <a:solidFill>
              <a:schemeClr val="tx1"/>
            </a:solidFill>
          </a:ln>
        </p:spPr>
      </p:pic>
      <p:pic>
        <p:nvPicPr>
          <p:cNvPr id="6" name="Content Placeholder 5">
            <a:extLst>
              <a:ext uri="{FF2B5EF4-FFF2-40B4-BE49-F238E27FC236}">
                <a16:creationId xmlns:a16="http://schemas.microsoft.com/office/drawing/2014/main" id="{24B9B084-17B8-56BB-4618-8C65B3D9C9B7}"/>
              </a:ext>
            </a:extLst>
          </p:cNvPr>
          <p:cNvPicPr>
            <a:picLocks noGrp="1" noChangeAspect="1"/>
          </p:cNvPicPr>
          <p:nvPr>
            <p:ph sz="half" idx="2"/>
          </p:nvPr>
        </p:nvPicPr>
        <p:blipFill>
          <a:blip r:embed="rId3"/>
          <a:stretch>
            <a:fillRect/>
          </a:stretch>
        </p:blipFill>
        <p:spPr>
          <a:xfrm>
            <a:off x="5775022" y="479095"/>
            <a:ext cx="6201614" cy="3248695"/>
          </a:xfrm>
          <a:prstGeom prst="rect">
            <a:avLst/>
          </a:prstGeom>
        </p:spPr>
      </p:pic>
      <p:pic>
        <p:nvPicPr>
          <p:cNvPr id="8" name="Picture 7">
            <a:extLst>
              <a:ext uri="{FF2B5EF4-FFF2-40B4-BE49-F238E27FC236}">
                <a16:creationId xmlns:a16="http://schemas.microsoft.com/office/drawing/2014/main" id="{5E2F6607-F8D6-0E7F-4E40-B410712C8DFE}"/>
              </a:ext>
            </a:extLst>
          </p:cNvPr>
          <p:cNvPicPr>
            <a:picLocks noChangeAspect="1"/>
          </p:cNvPicPr>
          <p:nvPr/>
        </p:nvPicPr>
        <p:blipFill>
          <a:blip r:embed="rId4"/>
          <a:stretch>
            <a:fillRect/>
          </a:stretch>
        </p:blipFill>
        <p:spPr>
          <a:xfrm>
            <a:off x="5933689" y="3202306"/>
            <a:ext cx="6181529" cy="2755536"/>
          </a:xfrm>
          <a:prstGeom prst="rect">
            <a:avLst/>
          </a:prstGeom>
        </p:spPr>
      </p:pic>
      <p:sp>
        <p:nvSpPr>
          <p:cNvPr id="9" name="TextBox 8">
            <a:extLst>
              <a:ext uri="{FF2B5EF4-FFF2-40B4-BE49-F238E27FC236}">
                <a16:creationId xmlns:a16="http://schemas.microsoft.com/office/drawing/2014/main" id="{9F56B081-73C1-2E41-0B96-D9A7A4EC85DE}"/>
              </a:ext>
            </a:extLst>
          </p:cNvPr>
          <p:cNvSpPr txBox="1"/>
          <p:nvPr/>
        </p:nvSpPr>
        <p:spPr>
          <a:xfrm>
            <a:off x="1321031" y="6265108"/>
            <a:ext cx="3541907" cy="307777"/>
          </a:xfrm>
          <a:prstGeom prst="rect">
            <a:avLst/>
          </a:prstGeom>
          <a:noFill/>
        </p:spPr>
        <p:txBody>
          <a:bodyPr wrap="square" rtlCol="0">
            <a:spAutoFit/>
          </a:bodyPr>
          <a:lstStyle/>
          <a:p>
            <a:r>
              <a:rPr lang="en-US" sz="1400" dirty="0">
                <a:effectLst/>
                <a:latin typeface="Times" panose="020B7200000000000000" pitchFamily="34" charset="0"/>
                <a:ea typeface="Calibri" panose="020F0502020204030204" pitchFamily="34" charset="0"/>
                <a:cs typeface="Times New Roman" panose="02020603050405020304" pitchFamily="18" charset="0"/>
              </a:rPr>
              <a:t>Roadside captured data</a:t>
            </a:r>
            <a:endParaRPr lang="en-US" sz="1400" dirty="0"/>
          </a:p>
        </p:txBody>
      </p:sp>
      <p:sp>
        <p:nvSpPr>
          <p:cNvPr id="20" name="TextBox 19">
            <a:extLst>
              <a:ext uri="{FF2B5EF4-FFF2-40B4-BE49-F238E27FC236}">
                <a16:creationId xmlns:a16="http://schemas.microsoft.com/office/drawing/2014/main" id="{93593982-237F-BBE2-9287-4BFF4B24500E}"/>
              </a:ext>
            </a:extLst>
          </p:cNvPr>
          <p:cNvSpPr txBox="1"/>
          <p:nvPr/>
        </p:nvSpPr>
        <p:spPr>
          <a:xfrm>
            <a:off x="743992" y="1218538"/>
            <a:ext cx="4695986" cy="307777"/>
          </a:xfrm>
          <a:prstGeom prst="rect">
            <a:avLst/>
          </a:prstGeom>
          <a:noFill/>
        </p:spPr>
        <p:txBody>
          <a:bodyPr wrap="square" rtlCol="0">
            <a:spAutoFit/>
          </a:bodyPr>
          <a:lstStyle/>
          <a:p>
            <a:r>
              <a:rPr lang="en-US" sz="1400" dirty="0">
                <a:solidFill>
                  <a:schemeClr val="bg1"/>
                </a:solidFill>
                <a:effectLst/>
                <a:latin typeface="Times" panose="020B7200000000000000" pitchFamily="34" charset="0"/>
                <a:ea typeface="Calibri" panose="020F0502020204030204" pitchFamily="34" charset="0"/>
                <a:cs typeface="Times New Roman" panose="02020603050405020304" pitchFamily="18" charset="0"/>
              </a:rPr>
              <a:t>Spectrum Analyzer FFT of the Raw  received signal</a:t>
            </a:r>
            <a:endParaRPr lang="en-US" sz="1400" dirty="0">
              <a:solidFill>
                <a:schemeClr val="bg1"/>
              </a:solidFill>
            </a:endParaRPr>
          </a:p>
        </p:txBody>
      </p:sp>
      <p:pic>
        <p:nvPicPr>
          <p:cNvPr id="10" name="Picture 9" descr="A picture containing calendar&#10;&#10;Description automatically generated">
            <a:extLst>
              <a:ext uri="{FF2B5EF4-FFF2-40B4-BE49-F238E27FC236}">
                <a16:creationId xmlns:a16="http://schemas.microsoft.com/office/drawing/2014/main" id="{C55A247F-9BA3-594E-0F58-BA62F54216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3992" y="3252794"/>
            <a:ext cx="4513999" cy="3012314"/>
          </a:xfrm>
          <a:prstGeom prst="rect">
            <a:avLst/>
          </a:prstGeom>
          <a:ln w="12700">
            <a:solidFill>
              <a:schemeClr val="tx1"/>
            </a:solidFill>
          </a:ln>
        </p:spPr>
      </p:pic>
      <p:sp>
        <p:nvSpPr>
          <p:cNvPr id="11" name="TextBox 10">
            <a:extLst>
              <a:ext uri="{FF2B5EF4-FFF2-40B4-BE49-F238E27FC236}">
                <a16:creationId xmlns:a16="http://schemas.microsoft.com/office/drawing/2014/main" id="{D7507230-E867-5F6A-D7A9-E5F50D6966DC}"/>
              </a:ext>
            </a:extLst>
          </p:cNvPr>
          <p:cNvSpPr txBox="1"/>
          <p:nvPr/>
        </p:nvSpPr>
        <p:spPr>
          <a:xfrm>
            <a:off x="7189449" y="6200033"/>
            <a:ext cx="4695986" cy="307777"/>
          </a:xfrm>
          <a:prstGeom prst="rect">
            <a:avLst/>
          </a:prstGeom>
          <a:noFill/>
        </p:spPr>
        <p:txBody>
          <a:bodyPr wrap="square" rtlCol="0">
            <a:spAutoFit/>
          </a:bodyPr>
          <a:lstStyle/>
          <a:p>
            <a:r>
              <a:rPr lang="en-US" sz="1400" dirty="0">
                <a:effectLst/>
                <a:latin typeface="Times" panose="020B7200000000000000" pitchFamily="34" charset="0"/>
                <a:ea typeface="Calibri" panose="020F0502020204030204" pitchFamily="34" charset="0"/>
                <a:cs typeface="Times New Roman" panose="02020603050405020304" pitchFamily="18" charset="0"/>
              </a:rPr>
              <a:t>Demodulated TPMS dat</a:t>
            </a:r>
            <a:r>
              <a:rPr lang="en-US" sz="1400" dirty="0">
                <a:latin typeface="Times" panose="020B7200000000000000" pitchFamily="34" charset="0"/>
                <a:ea typeface="Calibri" panose="020F0502020204030204" pitchFamily="34" charset="0"/>
                <a:cs typeface="Times New Roman" panose="02020603050405020304" pitchFamily="18" charset="0"/>
              </a:rPr>
              <a:t>a displaying bit train</a:t>
            </a:r>
            <a:endParaRPr lang="en-US" sz="1400" dirty="0"/>
          </a:p>
        </p:txBody>
      </p:sp>
      <p:sp>
        <p:nvSpPr>
          <p:cNvPr id="4" name="TextBox 3">
            <a:extLst>
              <a:ext uri="{FF2B5EF4-FFF2-40B4-BE49-F238E27FC236}">
                <a16:creationId xmlns:a16="http://schemas.microsoft.com/office/drawing/2014/main" id="{1B2A750B-D1B2-E244-9A6A-E302546AB403}"/>
              </a:ext>
            </a:extLst>
          </p:cNvPr>
          <p:cNvSpPr txBox="1"/>
          <p:nvPr/>
        </p:nvSpPr>
        <p:spPr>
          <a:xfrm>
            <a:off x="2939241" y="6481378"/>
            <a:ext cx="7594600" cy="369332"/>
          </a:xfrm>
          <a:prstGeom prst="rect">
            <a:avLst/>
          </a:prstGeom>
          <a:noFill/>
        </p:spPr>
        <p:txBody>
          <a:bodyPr wrap="square" rtlCol="0">
            <a:spAutoFit/>
          </a:bodyPr>
          <a:lstStyle/>
          <a:p>
            <a:r>
              <a:rPr lang="en-US" dirty="0" err="1"/>
              <a:t>Github</a:t>
            </a:r>
            <a:r>
              <a:rPr lang="en-US" dirty="0"/>
              <a:t> code repository: </a:t>
            </a:r>
            <a:r>
              <a:rPr lang="en-US" sz="1800" dirty="0">
                <a:hlinkClick r:id="rId6"/>
              </a:rPr>
              <a:t>https://github.com/khardi20/TPMS-Code</a:t>
            </a:r>
            <a:endParaRPr lang="en-US" dirty="0"/>
          </a:p>
        </p:txBody>
      </p:sp>
    </p:spTree>
    <p:extLst>
      <p:ext uri="{BB962C8B-B14F-4D97-AF65-F5344CB8AC3E}">
        <p14:creationId xmlns:p14="http://schemas.microsoft.com/office/powerpoint/2010/main" val="98652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442B-C8FD-1EDD-04AC-98C51597BFF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AB0496-E12C-EBDB-EFAD-D4C66269A28B}"/>
              </a:ext>
            </a:extLst>
          </p:cNvPr>
          <p:cNvSpPr>
            <a:spLocks noGrp="1"/>
          </p:cNvSpPr>
          <p:nvPr>
            <p:ph idx="1"/>
          </p:nvPr>
        </p:nvSpPr>
        <p:spPr/>
        <p:txBody>
          <a:bodyPr>
            <a:normAutofit fontScale="92500"/>
          </a:bodyPr>
          <a:lstStyle/>
          <a:p>
            <a:pPr marL="0" marR="0" lvl="0" indent="0" algn="just">
              <a:lnSpc>
                <a:spcPct val="150000"/>
              </a:lnSpc>
              <a:spcBef>
                <a:spcPts val="0"/>
              </a:spcBef>
              <a:spcAft>
                <a:spcPts val="0"/>
              </a:spcAft>
              <a:buNone/>
            </a:pPr>
            <a:r>
              <a:rPr lang="en-US" dirty="0">
                <a:latin typeface="Times" panose="020B7200000000000000" pitchFamily="34" charset="0"/>
                <a:ea typeface="Calibri" panose="020F0502020204030204" pitchFamily="34" charset="0"/>
                <a:cs typeface="Times New Roman" panose="02020603050405020304" pitchFamily="18" charset="0"/>
              </a:rPr>
              <a:t>U</a:t>
            </a:r>
            <a:r>
              <a:rPr lang="en-US" sz="1800" dirty="0">
                <a:effectLst/>
                <a:latin typeface="Times" panose="020B7200000000000000" pitchFamily="34" charset="0"/>
                <a:ea typeface="Calibri" panose="020F0502020204030204" pitchFamily="34" charset="0"/>
                <a:cs typeface="Times New Roman" panose="02020603050405020304" pitchFamily="18" charset="0"/>
              </a:rPr>
              <a:t>sing a software defined radio (SDR) module (</a:t>
            </a:r>
            <a:r>
              <a:rPr lang="en-US" sz="1800" dirty="0" err="1">
                <a:effectLst/>
                <a:latin typeface="Times" panose="020B7200000000000000" pitchFamily="34" charset="0"/>
                <a:ea typeface="Calibri" panose="020F0502020204030204" pitchFamily="34" charset="0"/>
                <a:cs typeface="Times New Roman" panose="02020603050405020304" pitchFamily="18" charset="0"/>
              </a:rPr>
              <a:t>Nooelec</a:t>
            </a:r>
            <a:r>
              <a:rPr lang="en-US" sz="1800" dirty="0">
                <a:effectLst/>
                <a:latin typeface="Times" panose="020B7200000000000000" pitchFamily="34" charset="0"/>
                <a:ea typeface="Calibri" panose="020F0502020204030204" pitchFamily="34" charset="0"/>
                <a:cs typeface="Times New Roman" panose="02020603050405020304" pitchFamily="18" charset="0"/>
              </a:rPr>
              <a:t> NESDR Mini SDR &amp; DVB-T USB Stick) and MATLAB, this project aims to:</a:t>
            </a:r>
          </a:p>
          <a:p>
            <a:pPr marL="342900" indent="-342900" algn="just">
              <a:lnSpc>
                <a:spcPct val="150000"/>
              </a:lnSpc>
              <a:spcAft>
                <a:spcPts val="0"/>
              </a:spcAft>
              <a:buFont typeface="Symbol" pitchFamily="2" charset="2"/>
              <a:buChar char=""/>
            </a:pPr>
            <a:r>
              <a:rPr lang="en-US" dirty="0">
                <a:latin typeface="Times" panose="020B7200000000000000" pitchFamily="34" charset="0"/>
                <a:ea typeface="Calibri" panose="020F0502020204030204" pitchFamily="34" charset="0"/>
                <a:cs typeface="Times New Roman" panose="02020603050405020304" pitchFamily="18" charset="0"/>
              </a:rPr>
              <a:t>I</a:t>
            </a:r>
            <a:r>
              <a:rPr lang="en-US" dirty="0">
                <a:effectLst/>
                <a:latin typeface="Times" panose="020B7200000000000000" pitchFamily="34" charset="0"/>
                <a:ea typeface="Calibri" panose="020F0502020204030204" pitchFamily="34" charset="0"/>
                <a:cs typeface="Times New Roman" panose="02020603050405020304" pitchFamily="18" charset="0"/>
              </a:rPr>
              <a:t>mplement a generic tire pressure monitoring system (TPMS) receiver as a proof of concept</a:t>
            </a:r>
          </a:p>
          <a:p>
            <a:pPr marL="342900" indent="-342900" algn="just">
              <a:lnSpc>
                <a:spcPct val="150000"/>
              </a:lnSpc>
              <a:spcAft>
                <a:spcPts val="0"/>
              </a:spcAft>
              <a:buFont typeface="Symbol" pitchFamily="2" charset="2"/>
              <a:buChar char=""/>
            </a:pPr>
            <a:r>
              <a:rPr lang="en-US" dirty="0">
                <a:effectLst/>
                <a:latin typeface="Times" panose="020B7200000000000000" pitchFamily="34" charset="0"/>
                <a:ea typeface="Calibri" panose="020F0502020204030204" pitchFamily="34" charset="0"/>
                <a:cs typeface="Times New Roman" panose="02020603050405020304" pitchFamily="18" charset="0"/>
              </a:rPr>
              <a:t>Investigate frequency modulation schemes and data coding used in vehicle tire pressure monitoring systems (TPMSs)</a:t>
            </a:r>
          </a:p>
          <a:p>
            <a:pPr marL="342900" indent="-342900" algn="just">
              <a:lnSpc>
                <a:spcPct val="150000"/>
              </a:lnSpc>
              <a:spcAft>
                <a:spcPts val="0"/>
              </a:spcAft>
              <a:buFont typeface="Symbol" pitchFamily="2" charset="2"/>
              <a:buChar char=""/>
            </a:pPr>
            <a:r>
              <a:rPr lang="en-US" dirty="0">
                <a:effectLst/>
                <a:latin typeface="Times" panose="020B7200000000000000" pitchFamily="34" charset="0"/>
                <a:ea typeface="Calibri" panose="020F0502020204030204" pitchFamily="34" charset="0"/>
                <a:cs typeface="Times New Roman" panose="02020603050405020304" pitchFamily="18" charset="0"/>
              </a:rPr>
              <a:t>Perform TPMS data capture</a:t>
            </a:r>
          </a:p>
          <a:p>
            <a:pPr marL="342900" indent="-342900" algn="just">
              <a:lnSpc>
                <a:spcPct val="150000"/>
              </a:lnSpc>
              <a:spcAft>
                <a:spcPts val="0"/>
              </a:spcAft>
              <a:buFont typeface="Symbol" pitchFamily="2" charset="2"/>
              <a:buChar char=""/>
            </a:pPr>
            <a:r>
              <a:rPr lang="en-US" dirty="0">
                <a:effectLst/>
                <a:latin typeface="Times" panose="020B7200000000000000" pitchFamily="34" charset="0"/>
                <a:ea typeface="Calibri" panose="020F0502020204030204" pitchFamily="34" charset="0"/>
                <a:cs typeface="Times New Roman" panose="02020603050405020304" pitchFamily="18" charset="0"/>
              </a:rPr>
              <a:t>Evaluate security risks associated with TPMS usage</a:t>
            </a:r>
          </a:p>
          <a:p>
            <a:pPr marL="0" indent="0" algn="just">
              <a:lnSpc>
                <a:spcPct val="150000"/>
              </a:lnSpc>
              <a:spcAft>
                <a:spcPts val="0"/>
              </a:spcAft>
              <a:buNone/>
            </a:pPr>
            <a:r>
              <a:rPr lang="en-US" dirty="0">
                <a:latin typeface="Times" panose="020B7200000000000000" pitchFamily="34" charset="0"/>
                <a:ea typeface="Calibri" panose="020F0502020204030204" pitchFamily="34" charset="0"/>
                <a:cs typeface="Times New Roman" panose="02020603050405020304" pitchFamily="18" charset="0"/>
              </a:rPr>
              <a:t>Questions remain whether </a:t>
            </a:r>
            <a:r>
              <a:rPr lang="en-US" sz="1800" dirty="0">
                <a:effectLst/>
                <a:latin typeface="Times" panose="020B7200000000000000" pitchFamily="34" charset="0"/>
                <a:ea typeface="Calibri" panose="020F0502020204030204" pitchFamily="34" charset="0"/>
                <a:cs typeface="Times New Roman" panose="02020603050405020304" pitchFamily="18" charset="0"/>
              </a:rPr>
              <a:t>TPMS data can be cheaply obtained and captured while the vehicle is in motion, the answers to which are required to fully substantiate TPMS security threat concerns.</a:t>
            </a:r>
            <a:endParaRPr lang="en-US" dirty="0">
              <a:effectLst/>
              <a:latin typeface="Times" panose="020B7200000000000000" pitchFamily="34" charset="0"/>
              <a:ea typeface="Calibri" panose="020F0502020204030204" pitchFamily="34" charset="0"/>
              <a:cs typeface="Times New Roman" panose="02020603050405020304" pitchFamily="18" charset="0"/>
            </a:endParaRPr>
          </a:p>
          <a:p>
            <a:endParaRPr lang="en-US" dirty="0"/>
          </a:p>
        </p:txBody>
      </p:sp>
      <p:pic>
        <p:nvPicPr>
          <p:cNvPr id="4" name="Picture 3" descr="A picture containing timeline&#10;&#10;Description automatically generated">
            <a:extLst>
              <a:ext uri="{FF2B5EF4-FFF2-40B4-BE49-F238E27FC236}">
                <a16:creationId xmlns:a16="http://schemas.microsoft.com/office/drawing/2014/main" id="{A3150C56-036A-19FB-5452-EB47F62E8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4804"/>
            <a:ext cx="4772646" cy="1735130"/>
          </a:xfrm>
          <a:prstGeom prst="rect">
            <a:avLst/>
          </a:prstGeom>
          <a:ln w="12700">
            <a:solidFill>
              <a:schemeClr val="tx1"/>
            </a:solidFill>
          </a:ln>
        </p:spPr>
      </p:pic>
    </p:spTree>
    <p:extLst>
      <p:ext uri="{BB962C8B-B14F-4D97-AF65-F5344CB8AC3E}">
        <p14:creationId xmlns:p14="http://schemas.microsoft.com/office/powerpoint/2010/main" val="71711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95BC-ADD2-B4E1-FF3F-BA7D7FF8DFD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40B5764D-AD1F-66AC-84C8-1CDEB6D7547F}"/>
              </a:ext>
            </a:extLst>
          </p:cNvPr>
          <p:cNvSpPr>
            <a:spLocks noGrp="1"/>
          </p:cNvSpPr>
          <p:nvPr>
            <p:ph idx="1"/>
          </p:nvPr>
        </p:nvSpPr>
        <p:spPr>
          <a:xfrm>
            <a:off x="685801" y="2358725"/>
            <a:ext cx="10131425" cy="3432475"/>
          </a:xfrm>
        </p:spPr>
        <p:txBody>
          <a:bodyPr>
            <a:normAutofit fontScale="92500" lnSpcReduction="10000"/>
          </a:bodyPr>
          <a:lstStyle/>
          <a:p>
            <a:pPr marL="228600" marR="0" indent="0" algn="just">
              <a:lnSpc>
                <a:spcPct val="150000"/>
              </a:lnSpc>
              <a:spcBef>
                <a:spcPts val="0"/>
              </a:spcBef>
              <a:spcAft>
                <a:spcPts val="0"/>
              </a:spcAft>
              <a:buNone/>
            </a:pPr>
            <a:r>
              <a:rPr lang="en-US" dirty="0">
                <a:latin typeface="Times" panose="020B7200000000000000" pitchFamily="34" charset="0"/>
                <a:ea typeface="Calibri" panose="020F0502020204030204" pitchFamily="34" charset="0"/>
                <a:cs typeface="Times New Roman" panose="02020603050405020304" pitchFamily="18" charset="0"/>
              </a:rPr>
              <a:t>A</a:t>
            </a:r>
            <a:r>
              <a:rPr lang="en-US" dirty="0">
                <a:effectLst/>
                <a:latin typeface="Times" panose="020B7200000000000000" pitchFamily="34" charset="0"/>
                <a:ea typeface="Calibri" panose="020F0502020204030204" pitchFamily="34" charset="0"/>
                <a:cs typeface="Times New Roman" panose="02020603050405020304" pitchFamily="18" charset="0"/>
              </a:rPr>
              <a:t> TPMS consists of:</a:t>
            </a:r>
          </a:p>
          <a:p>
            <a:pPr marL="228600" marR="0" indent="228600" algn="just">
              <a:lnSpc>
                <a:spcPct val="150000"/>
              </a:lnSpc>
              <a:spcBef>
                <a:spcPts val="0"/>
              </a:spcBef>
              <a:spcAft>
                <a:spcPts val="0"/>
              </a:spcAft>
            </a:pPr>
            <a:r>
              <a:rPr lang="en-US" dirty="0">
                <a:effectLst/>
                <a:latin typeface="Times" panose="020B7200000000000000" pitchFamily="34" charset="0"/>
                <a:ea typeface="Calibri" panose="020F0502020204030204" pitchFamily="34" charset="0"/>
                <a:cs typeface="Times New Roman" panose="02020603050405020304" pitchFamily="18" charset="0"/>
              </a:rPr>
              <a:t>Tiny battery-powered wireless sensors mounted in the </a:t>
            </a:r>
            <a:r>
              <a:rPr lang="en-US" dirty="0">
                <a:latin typeface="Times" panose="020B7200000000000000" pitchFamily="34" charset="0"/>
                <a:ea typeface="Calibri" panose="020F0502020204030204" pitchFamily="34" charset="0"/>
                <a:cs typeface="Times New Roman" panose="02020603050405020304" pitchFamily="18" charset="0"/>
              </a:rPr>
              <a:t>wheels of the </a:t>
            </a:r>
            <a:r>
              <a:rPr lang="en-US" dirty="0">
                <a:effectLst/>
                <a:latin typeface="Times" panose="020B7200000000000000" pitchFamily="34" charset="0"/>
                <a:ea typeface="Calibri" panose="020F0502020204030204" pitchFamily="34" charset="0"/>
                <a:cs typeface="Times New Roman" panose="02020603050405020304" pitchFamily="18" charset="0"/>
              </a:rPr>
              <a:t>vehicle</a:t>
            </a:r>
          </a:p>
          <a:p>
            <a:pPr marL="228600" marR="0" indent="228600" algn="just">
              <a:lnSpc>
                <a:spcPct val="150000"/>
              </a:lnSpc>
              <a:spcBef>
                <a:spcPts val="0"/>
              </a:spcBef>
              <a:spcAft>
                <a:spcPts val="0"/>
              </a:spcAft>
            </a:pPr>
            <a:r>
              <a:rPr lang="en-US" dirty="0">
                <a:effectLst/>
                <a:latin typeface="Times" panose="020B7200000000000000" pitchFamily="34" charset="0"/>
                <a:ea typeface="Calibri" panose="020F0502020204030204" pitchFamily="34" charset="0"/>
                <a:cs typeface="Times New Roman" panose="02020603050405020304" pitchFamily="18" charset="0"/>
              </a:rPr>
              <a:t>A base station embedded in the vehicle control system</a:t>
            </a:r>
          </a:p>
          <a:p>
            <a:pPr marL="228600" marR="0" indent="228600" algn="just">
              <a:lnSpc>
                <a:spcPct val="150000"/>
              </a:lnSpc>
              <a:spcBef>
                <a:spcPts val="0"/>
              </a:spcBef>
              <a:spcAft>
                <a:spcPts val="0"/>
              </a:spcAft>
            </a:pPr>
            <a:r>
              <a:rPr lang="en-US" dirty="0">
                <a:effectLst/>
                <a:latin typeface="Times" panose="020B7200000000000000" pitchFamily="34" charset="0"/>
                <a:ea typeface="Calibri" panose="020F0502020204030204" pitchFamily="34" charset="0"/>
                <a:cs typeface="Times New Roman" panose="02020603050405020304" pitchFamily="18" charset="0"/>
              </a:rPr>
              <a:t>Tire pressure information collected by the sensors wirelessly transmitted to the base station, typically on license free bands such as 315 MHz or 433 MHz [</a:t>
            </a:r>
            <a:r>
              <a:rPr lang="en-US" dirty="0">
                <a:solidFill>
                  <a:srgbClr val="00B0F0"/>
                </a:solidFill>
                <a:effectLst/>
                <a:latin typeface="Times" panose="020B7200000000000000" pitchFamily="34" charset="0"/>
                <a:ea typeface="Calibri" panose="020F0502020204030204" pitchFamily="34" charset="0"/>
                <a:cs typeface="Times New Roman" panose="02020603050405020304" pitchFamily="18" charset="0"/>
              </a:rPr>
              <a:t>1</a:t>
            </a:r>
            <a:r>
              <a:rPr lang="en-US" dirty="0">
                <a:effectLst/>
                <a:latin typeface="Times" panose="020B7200000000000000" pitchFamily="34" charset="0"/>
                <a:ea typeface="Calibri" panose="020F0502020204030204" pitchFamily="34" charset="0"/>
                <a:cs typeface="Times New Roman" panose="02020603050405020304" pitchFamily="18" charset="0"/>
              </a:rPr>
              <a:t>]</a:t>
            </a:r>
          </a:p>
          <a:p>
            <a:pPr marL="228600" marR="0" indent="0" algn="just">
              <a:lnSpc>
                <a:spcPct val="150000"/>
              </a:lnSpc>
              <a:spcBef>
                <a:spcPts val="0"/>
              </a:spcBef>
              <a:spcAft>
                <a:spcPts val="0"/>
              </a:spcAft>
              <a:buNone/>
            </a:pPr>
            <a:r>
              <a:rPr lang="en-US" dirty="0">
                <a:latin typeface="Times" panose="020B7200000000000000" pitchFamily="34" charset="0"/>
                <a:ea typeface="Calibri" panose="020F0502020204030204" pitchFamily="34" charset="0"/>
                <a:cs typeface="Times New Roman" panose="02020603050405020304" pitchFamily="18" charset="0"/>
              </a:rPr>
              <a:t>S</a:t>
            </a:r>
            <a:r>
              <a:rPr lang="en-US" dirty="0">
                <a:effectLst/>
                <a:latin typeface="Times" panose="020B7200000000000000" pitchFamily="34" charset="0"/>
                <a:ea typeface="Calibri" panose="020F0502020204030204" pitchFamily="34" charset="0"/>
                <a:cs typeface="Times New Roman" panose="02020603050405020304" pitchFamily="18" charset="0"/>
              </a:rPr>
              <a:t>ecurity concerns:</a:t>
            </a:r>
          </a:p>
          <a:p>
            <a:pPr marL="514350" algn="just">
              <a:lnSpc>
                <a:spcPct val="150000"/>
              </a:lnSpc>
              <a:spcAft>
                <a:spcPts val="0"/>
              </a:spcAft>
            </a:pPr>
            <a:r>
              <a:rPr lang="en-US" dirty="0">
                <a:latin typeface="Times" panose="020B7200000000000000" pitchFamily="34" charset="0"/>
                <a:ea typeface="Calibri" panose="020F0502020204030204" pitchFamily="34" charset="0"/>
                <a:cs typeface="Times New Roman" panose="02020603050405020304" pitchFamily="18" charset="0"/>
              </a:rPr>
              <a:t>H</a:t>
            </a:r>
            <a:r>
              <a:rPr lang="en-US" dirty="0">
                <a:effectLst/>
                <a:latin typeface="Times" panose="020B7200000000000000" pitchFamily="34" charset="0"/>
                <a:ea typeface="Calibri" panose="020F0502020204030204" pitchFamily="34" charset="0"/>
                <a:cs typeface="Times New Roman" panose="02020603050405020304" pitchFamily="18" charset="0"/>
              </a:rPr>
              <a:t>ackers snooping communications can spoof tire pressure readings [</a:t>
            </a:r>
            <a:r>
              <a:rPr lang="en-US" dirty="0">
                <a:solidFill>
                  <a:srgbClr val="00B0F0"/>
                </a:solidFill>
                <a:effectLst/>
                <a:latin typeface="Times" panose="020B7200000000000000" pitchFamily="34" charset="0"/>
                <a:ea typeface="Calibri" panose="020F0502020204030204" pitchFamily="34" charset="0"/>
                <a:cs typeface="Times New Roman" panose="02020603050405020304" pitchFamily="18" charset="0"/>
              </a:rPr>
              <a:t>2</a:t>
            </a:r>
            <a:r>
              <a:rPr lang="en-US" dirty="0">
                <a:effectLst/>
                <a:latin typeface="Times" panose="020B7200000000000000" pitchFamily="34" charset="0"/>
                <a:ea typeface="Calibri" panose="020F0502020204030204" pitchFamily="34" charset="0"/>
                <a:cs typeface="Times New Roman" panose="02020603050405020304" pitchFamily="18" charset="0"/>
              </a:rPr>
              <a:t>]</a:t>
            </a:r>
          </a:p>
          <a:p>
            <a:pPr marL="514350" algn="just">
              <a:lnSpc>
                <a:spcPct val="150000"/>
              </a:lnSpc>
              <a:spcAft>
                <a:spcPts val="0"/>
              </a:spcAft>
            </a:pPr>
            <a:r>
              <a:rPr lang="en-US" dirty="0">
                <a:effectLst/>
                <a:latin typeface="Times" panose="020B7200000000000000" pitchFamily="34" charset="0"/>
                <a:ea typeface="Calibri" panose="020F0502020204030204" pitchFamily="34" charset="0"/>
                <a:cs typeface="Times New Roman" panose="02020603050405020304" pitchFamily="18" charset="0"/>
              </a:rPr>
              <a:t>TPMSs lack rigorous security and represent one of the entry points for automotive cyberattacks [</a:t>
            </a:r>
            <a:r>
              <a:rPr lang="en-US" dirty="0">
                <a:solidFill>
                  <a:srgbClr val="00B0F0"/>
                </a:solidFill>
                <a:effectLst/>
                <a:latin typeface="Times" panose="020B7200000000000000" pitchFamily="34" charset="0"/>
                <a:ea typeface="Calibri" panose="020F0502020204030204" pitchFamily="34" charset="0"/>
                <a:cs typeface="Times New Roman" panose="02020603050405020304" pitchFamily="18" charset="0"/>
              </a:rPr>
              <a:t>5</a:t>
            </a:r>
            <a:r>
              <a:rPr lang="en-US" dirty="0">
                <a:effectLst/>
                <a:latin typeface="Times" panose="020B7200000000000000" pitchFamily="34" charset="0"/>
                <a:ea typeface="Calibri" panose="020F0502020204030204" pitchFamily="34" charset="0"/>
                <a:cs typeface="Times New Roman" panose="02020603050405020304" pitchFamily="18" charset="0"/>
              </a:rPr>
              <a:t>]</a:t>
            </a:r>
          </a:p>
        </p:txBody>
      </p:sp>
      <p:pic>
        <p:nvPicPr>
          <p:cNvPr id="4" name="Picture 3" descr="Chart, line chart&#10;&#10;Description automatically generated">
            <a:extLst>
              <a:ext uri="{FF2B5EF4-FFF2-40B4-BE49-F238E27FC236}">
                <a16:creationId xmlns:a16="http://schemas.microsoft.com/office/drawing/2014/main" id="{C80E9EED-960A-3B20-BD77-B5C25B7AF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726" y="609600"/>
            <a:ext cx="2878500" cy="2264761"/>
          </a:xfrm>
          <a:prstGeom prst="rect">
            <a:avLst/>
          </a:prstGeom>
          <a:ln w="12700">
            <a:solidFill>
              <a:schemeClr val="tx1"/>
            </a:solidFill>
          </a:ln>
        </p:spPr>
      </p:pic>
    </p:spTree>
    <p:extLst>
      <p:ext uri="{BB962C8B-B14F-4D97-AF65-F5344CB8AC3E}">
        <p14:creationId xmlns:p14="http://schemas.microsoft.com/office/powerpoint/2010/main" val="74667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F56D-66D6-2472-371E-9668FF79BBB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1BC46CB-0F1F-B52B-F6E9-211128B8538F}"/>
              </a:ext>
            </a:extLst>
          </p:cNvPr>
          <p:cNvSpPr>
            <a:spLocks noGrp="1"/>
          </p:cNvSpPr>
          <p:nvPr>
            <p:ph sz="half" idx="1"/>
          </p:nvPr>
        </p:nvSpPr>
        <p:spPr/>
        <p:txBody>
          <a:bodyPr>
            <a:normAutofit fontScale="85000" lnSpcReduction="10000"/>
          </a:bodyPr>
          <a:lstStyle/>
          <a:p>
            <a:r>
              <a:rPr lang="en-US" dirty="0">
                <a:latin typeface="Times" panose="020B7200000000000000" pitchFamily="34" charset="0"/>
                <a:ea typeface="Calibri" panose="020F0502020204030204" pitchFamily="34" charset="0"/>
                <a:cs typeface="Times New Roman" panose="02020603050405020304" pitchFamily="18" charset="0"/>
              </a:rPr>
              <a:t>The  system architecture was designed using Noolec NESDR as an RF receiver and a software-based </a:t>
            </a:r>
            <a:r>
              <a:rPr lang="en-US" sz="1800" dirty="0">
                <a:effectLst/>
                <a:latin typeface="Times" panose="020B7200000000000000" pitchFamily="34" charset="0"/>
                <a:ea typeface="Calibri" panose="020F0502020204030204" pitchFamily="34" charset="0"/>
                <a:cs typeface="Times New Roman" panose="02020603050405020304" pitchFamily="18" charset="0"/>
              </a:rPr>
              <a:t>demodulator, filter, and decoder. </a:t>
            </a:r>
          </a:p>
          <a:p>
            <a:r>
              <a:rPr lang="en-US" sz="1800" dirty="0">
                <a:effectLst/>
                <a:latin typeface="Times" panose="020B7200000000000000" pitchFamily="34" charset="0"/>
                <a:ea typeface="Calibri" panose="020F0502020204030204" pitchFamily="34" charset="0"/>
                <a:cs typeface="Times New Roman" panose="02020603050405020304" pitchFamily="18" charset="0"/>
              </a:rPr>
              <a:t>The TPMS sensors were sampled at 125 kHz using a vehicle’s faul</a:t>
            </a:r>
            <a:r>
              <a:rPr lang="en-US" dirty="0">
                <a:latin typeface="Times" panose="020B7200000000000000" pitchFamily="34" charset="0"/>
                <a:ea typeface="Calibri" panose="020F0502020204030204" pitchFamily="34" charset="0"/>
                <a:cs typeface="Times New Roman" panose="02020603050405020304" pitchFamily="18" charset="0"/>
              </a:rPr>
              <a:t>t </a:t>
            </a:r>
            <a:r>
              <a:rPr lang="en-US" sz="1800" dirty="0">
                <a:effectLst/>
                <a:latin typeface="Times" panose="020B7200000000000000" pitchFamily="34" charset="0"/>
                <a:ea typeface="Calibri" panose="020F0502020204030204" pitchFamily="34" charset="0"/>
                <a:cs typeface="Times New Roman" panose="02020603050405020304" pitchFamily="18" charset="0"/>
              </a:rPr>
              <a:t>diagnostic and scan tool</a:t>
            </a:r>
          </a:p>
          <a:p>
            <a:r>
              <a:rPr lang="en-US" sz="1800" dirty="0">
                <a:effectLst/>
                <a:latin typeface="Times" panose="020B7200000000000000" pitchFamily="34" charset="0"/>
                <a:ea typeface="Calibri" panose="020F0502020204030204" pitchFamily="34" charset="0"/>
                <a:cs typeface="Times New Roman" panose="02020603050405020304" pitchFamily="18" charset="0"/>
              </a:rPr>
              <a:t>The baseband signal was recorded, stored, then processed using Simulink blocks and MATLAB scripts</a:t>
            </a:r>
          </a:p>
          <a:p>
            <a:r>
              <a:rPr lang="en-US" dirty="0">
                <a:latin typeface="Times" panose="020B7200000000000000" pitchFamily="34" charset="0"/>
                <a:ea typeface="Calibri" panose="020F0502020204030204" pitchFamily="34" charset="0"/>
                <a:cs typeface="Times New Roman" panose="02020603050405020304" pitchFamily="18" charset="0"/>
              </a:rPr>
              <a:t>Distance testing was performed to assess security threats. This testing helps evaluate and propose future sensing applications that inform the requisite relative position of vehicles and the SDR receiver for successful acquisition of the signal.</a:t>
            </a:r>
            <a:endParaRPr lang="en-US" sz="1800" dirty="0">
              <a:effectLst/>
              <a:latin typeface="Times" panose="020B7200000000000000" pitchFamily="34" charset="0"/>
              <a:ea typeface="Calibri" panose="020F0502020204030204" pitchFamily="34"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852A6BBC-2398-69B4-6566-B67F46D5AB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44963" y="2142067"/>
            <a:ext cx="5490992" cy="3429504"/>
          </a:xfrm>
          <a:prstGeom prst="rect">
            <a:avLst/>
          </a:prstGeom>
          <a:ln w="12700">
            <a:solidFill>
              <a:schemeClr val="tx1"/>
            </a:solidFill>
          </a:ln>
        </p:spPr>
      </p:pic>
    </p:spTree>
    <p:extLst>
      <p:ext uri="{BB962C8B-B14F-4D97-AF65-F5344CB8AC3E}">
        <p14:creationId xmlns:p14="http://schemas.microsoft.com/office/powerpoint/2010/main" val="405270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53EE-CD31-59CC-3DA5-E4C2C7701FC1}"/>
              </a:ext>
            </a:extLst>
          </p:cNvPr>
          <p:cNvSpPr>
            <a:spLocks noGrp="1"/>
          </p:cNvSpPr>
          <p:nvPr>
            <p:ph type="title"/>
          </p:nvPr>
        </p:nvSpPr>
        <p:spPr>
          <a:xfrm>
            <a:off x="629702" y="160815"/>
            <a:ext cx="10131425" cy="1456267"/>
          </a:xfrm>
        </p:spPr>
        <p:txBody>
          <a:bodyPr/>
          <a:lstStyle/>
          <a:p>
            <a:r>
              <a:rPr lang="en-US" dirty="0"/>
              <a:t>RESULTS ANALYSIS</a:t>
            </a:r>
          </a:p>
        </p:txBody>
      </p:sp>
      <p:sp>
        <p:nvSpPr>
          <p:cNvPr id="3" name="Content Placeholder 2">
            <a:extLst>
              <a:ext uri="{FF2B5EF4-FFF2-40B4-BE49-F238E27FC236}">
                <a16:creationId xmlns:a16="http://schemas.microsoft.com/office/drawing/2014/main" id="{D3DE6DBA-8994-E1B3-B884-2FAA2F49FBD7}"/>
              </a:ext>
            </a:extLst>
          </p:cNvPr>
          <p:cNvSpPr>
            <a:spLocks noGrp="1"/>
          </p:cNvSpPr>
          <p:nvPr>
            <p:ph idx="1"/>
          </p:nvPr>
        </p:nvSpPr>
        <p:spPr>
          <a:xfrm>
            <a:off x="746104" y="1480992"/>
            <a:ext cx="10015023" cy="3775406"/>
          </a:xfrm>
        </p:spPr>
        <p:txBody>
          <a:bodyPr anchor="t">
            <a:normAutofit fontScale="92500" lnSpcReduction="10000"/>
          </a:bodyPr>
          <a:lstStyle/>
          <a:p>
            <a:r>
              <a:rPr lang="en-US" sz="2100" dirty="0">
                <a:effectLst/>
                <a:latin typeface="Times" panose="020B7200000000000000" pitchFamily="34" charset="0"/>
                <a:ea typeface="Calibri" panose="020F0502020204030204" pitchFamily="34" charset="0"/>
                <a:cs typeface="Times New Roman" panose="02020603050405020304" pitchFamily="18" charset="0"/>
              </a:rPr>
              <a:t>The decoded data exhibits a 150-bit long frame</a:t>
            </a:r>
          </a:p>
          <a:p>
            <a:r>
              <a:rPr lang="en-US" sz="2100" dirty="0">
                <a:effectLst/>
                <a:latin typeface="Times" panose="020B7200000000000000" pitchFamily="34" charset="0"/>
                <a:ea typeface="Calibri" panose="020F0502020204030204" pitchFamily="34" charset="0"/>
                <a:cs typeface="Times New Roman" panose="02020603050405020304" pitchFamily="18" charset="0"/>
              </a:rPr>
              <a:t>The output waveform is a string of one or two bits of the same nature, which characterizes Manchester encoding. </a:t>
            </a:r>
          </a:p>
          <a:p>
            <a:r>
              <a:rPr lang="en-US" sz="2100" dirty="0">
                <a:effectLst/>
                <a:latin typeface="Times" panose="020B7200000000000000" pitchFamily="34" charset="0"/>
                <a:ea typeface="Calibri" panose="020F0502020204030204" pitchFamily="34" charset="0"/>
                <a:cs typeface="Times New Roman" panose="02020603050405020304" pitchFamily="18" charset="0"/>
              </a:rPr>
              <a:t>After running several tests and comparing the results, the first 8-10 bits were identified as preamble</a:t>
            </a:r>
            <a:r>
              <a:rPr lang="en-US" sz="2100" dirty="0">
                <a:latin typeface="Times" panose="020B7200000000000000" pitchFamily="34" charset="0"/>
                <a:ea typeface="Calibri" panose="020F0502020204030204" pitchFamily="34" charset="0"/>
                <a:cs typeface="Times New Roman" panose="02020603050405020304" pitchFamily="18" charset="0"/>
              </a:rPr>
              <a:t>, with </a:t>
            </a:r>
            <a:r>
              <a:rPr lang="en-US" sz="2100" dirty="0">
                <a:effectLst/>
                <a:latin typeface="Times" panose="020B7200000000000000" pitchFamily="34" charset="0"/>
                <a:ea typeface="Calibri" panose="020F0502020204030204" pitchFamily="34" charset="0"/>
                <a:cs typeface="Times New Roman" panose="02020603050405020304" pitchFamily="18" charset="0"/>
              </a:rPr>
              <a:t>the </a:t>
            </a:r>
            <a:r>
              <a:rPr lang="en-US" sz="2100" dirty="0">
                <a:latin typeface="Times" panose="020B7200000000000000" pitchFamily="34" charset="0"/>
                <a:ea typeface="Calibri" panose="020F0502020204030204" pitchFamily="34" charset="0"/>
                <a:cs typeface="Times New Roman" panose="02020603050405020304" pitchFamily="18" charset="0"/>
              </a:rPr>
              <a:t>remaining 140 bits </a:t>
            </a:r>
            <a:r>
              <a:rPr lang="en-US" sz="2100" dirty="0">
                <a:effectLst/>
                <a:latin typeface="Times" panose="020B7200000000000000" pitchFamily="34" charset="0"/>
                <a:ea typeface="Calibri" panose="020F0502020204030204" pitchFamily="34" charset="0"/>
                <a:cs typeface="Times New Roman" panose="02020603050405020304" pitchFamily="18" charset="0"/>
              </a:rPr>
              <a:t>being the TPMS packet information.</a:t>
            </a:r>
          </a:p>
          <a:p>
            <a:r>
              <a:rPr lang="en-US" sz="2100" dirty="0">
                <a:latin typeface="Times" panose="020B7200000000000000" pitchFamily="34" charset="0"/>
                <a:ea typeface="Calibri" panose="020F0502020204030204" pitchFamily="34" charset="0"/>
                <a:cs typeface="Times New Roman" panose="02020603050405020304" pitchFamily="18" charset="0"/>
              </a:rPr>
              <a:t>E</a:t>
            </a:r>
            <a:r>
              <a:rPr lang="en-US" sz="2100" dirty="0">
                <a:effectLst/>
                <a:latin typeface="Times" panose="020B7200000000000000" pitchFamily="34" charset="0"/>
                <a:ea typeface="Calibri" panose="020F0502020204030204" pitchFamily="34" charset="0"/>
                <a:cs typeface="Times New Roman" panose="02020603050405020304" pitchFamily="18" charset="0"/>
              </a:rPr>
              <a:t>ach time the activation signal was sent and the tire </a:t>
            </a:r>
            <a:r>
              <a:rPr lang="en-US" sz="2100" dirty="0">
                <a:latin typeface="Times" panose="020B7200000000000000" pitchFamily="34" charset="0"/>
                <a:ea typeface="Calibri" panose="020F0502020204030204" pitchFamily="34" charset="0"/>
                <a:cs typeface="Times New Roman" panose="02020603050405020304" pitchFamily="18" charset="0"/>
              </a:rPr>
              <a:t>pressure and surrounding temperature were intentionally modified using Thindiag2, some bitfields displayed regular repetitions of patterns. The static fields were 32-bits long and were identified as the sensor ID information fields.</a:t>
            </a:r>
          </a:p>
          <a:p>
            <a:r>
              <a:rPr lang="en-US" sz="2100" dirty="0">
                <a:latin typeface="Times" panose="020B7200000000000000" pitchFamily="34" charset="0"/>
                <a:ea typeface="Calibri" panose="020F0502020204030204" pitchFamily="34" charset="0"/>
                <a:cs typeface="Times New Roman" panose="02020603050405020304" pitchFamily="18" charset="0"/>
              </a:rPr>
              <a:t>The fields attributed to the temperature and pressure are 8-bits long each. </a:t>
            </a:r>
          </a:p>
          <a:p>
            <a:r>
              <a:rPr lang="en-US" sz="2100" dirty="0">
                <a:latin typeface="Times" panose="020B7200000000000000" pitchFamily="34" charset="0"/>
                <a:ea typeface="Calibri" panose="020F0502020204030204" pitchFamily="34" charset="0"/>
                <a:cs typeface="Times New Roman" panose="02020603050405020304" pitchFamily="18" charset="0"/>
              </a:rPr>
              <a:t>The other bits were attributed to the Sync, CRC, and Flag data.</a:t>
            </a:r>
            <a:endParaRPr lang="en-US" sz="2100" dirty="0">
              <a:effectLst/>
              <a:latin typeface="Times" panose="020B7200000000000000" pitchFamily="34" charset="0"/>
              <a:ea typeface="Calibri" panose="020F0502020204030204" pitchFamily="34" charset="0"/>
              <a:cs typeface="Times New Roman" panose="02020603050405020304" pitchFamily="18" charset="0"/>
            </a:endParaRPr>
          </a:p>
          <a:p>
            <a:endParaRPr lang="en-US" sz="2100" dirty="0">
              <a:latin typeface="Times" panose="020B7200000000000000" pitchFamily="34" charset="0"/>
              <a:ea typeface="Calibri" panose="020F0502020204030204" pitchFamily="34" charset="0"/>
              <a:cs typeface="Times New Roman" panose="02020603050405020304" pitchFamily="18" charset="0"/>
            </a:endParaRPr>
          </a:p>
          <a:p>
            <a:endParaRPr lang="en-US" sz="2100" dirty="0">
              <a:effectLst/>
              <a:latin typeface="Times" panose="020B7200000000000000"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90CD4BA-F125-7619-A4A4-919E43305EEC}"/>
              </a:ext>
            </a:extLst>
          </p:cNvPr>
          <p:cNvGraphicFramePr>
            <a:graphicFrameLocks noGrp="1"/>
          </p:cNvGraphicFramePr>
          <p:nvPr>
            <p:extLst>
              <p:ext uri="{D42A27DB-BD31-4B8C-83A1-F6EECF244321}">
                <p14:modId xmlns:p14="http://schemas.microsoft.com/office/powerpoint/2010/main" val="3954042378"/>
              </p:ext>
            </p:extLst>
          </p:nvPr>
        </p:nvGraphicFramePr>
        <p:xfrm>
          <a:off x="2527497" y="5523098"/>
          <a:ext cx="6452235" cy="541592"/>
        </p:xfrm>
        <a:graphic>
          <a:graphicData uri="http://schemas.openxmlformats.org/drawingml/2006/table">
            <a:tbl>
              <a:tblPr firstRow="1" firstCol="1" bandRow="1">
                <a:tableStyleId>{5C22544A-7EE6-4342-B048-85BDC9FD1C3A}</a:tableStyleId>
              </a:tblPr>
              <a:tblGrid>
                <a:gridCol w="920750">
                  <a:extLst>
                    <a:ext uri="{9D8B030D-6E8A-4147-A177-3AD203B41FA5}">
                      <a16:colId xmlns:a16="http://schemas.microsoft.com/office/drawing/2014/main" val="3222166777"/>
                    </a:ext>
                  </a:extLst>
                </a:gridCol>
                <a:gridCol w="845185">
                  <a:extLst>
                    <a:ext uri="{9D8B030D-6E8A-4147-A177-3AD203B41FA5}">
                      <a16:colId xmlns:a16="http://schemas.microsoft.com/office/drawing/2014/main" val="427948080"/>
                    </a:ext>
                  </a:extLst>
                </a:gridCol>
                <a:gridCol w="857250">
                  <a:extLst>
                    <a:ext uri="{9D8B030D-6E8A-4147-A177-3AD203B41FA5}">
                      <a16:colId xmlns:a16="http://schemas.microsoft.com/office/drawing/2014/main" val="1446244945"/>
                    </a:ext>
                  </a:extLst>
                </a:gridCol>
                <a:gridCol w="926465">
                  <a:extLst>
                    <a:ext uri="{9D8B030D-6E8A-4147-A177-3AD203B41FA5}">
                      <a16:colId xmlns:a16="http://schemas.microsoft.com/office/drawing/2014/main" val="4072758464"/>
                    </a:ext>
                  </a:extLst>
                </a:gridCol>
                <a:gridCol w="1000760">
                  <a:extLst>
                    <a:ext uri="{9D8B030D-6E8A-4147-A177-3AD203B41FA5}">
                      <a16:colId xmlns:a16="http://schemas.microsoft.com/office/drawing/2014/main" val="1677344373"/>
                    </a:ext>
                  </a:extLst>
                </a:gridCol>
                <a:gridCol w="644525">
                  <a:extLst>
                    <a:ext uri="{9D8B030D-6E8A-4147-A177-3AD203B41FA5}">
                      <a16:colId xmlns:a16="http://schemas.microsoft.com/office/drawing/2014/main" val="3922396485"/>
                    </a:ext>
                  </a:extLst>
                </a:gridCol>
                <a:gridCol w="514350">
                  <a:extLst>
                    <a:ext uri="{9D8B030D-6E8A-4147-A177-3AD203B41FA5}">
                      <a16:colId xmlns:a16="http://schemas.microsoft.com/office/drawing/2014/main" val="4227694530"/>
                    </a:ext>
                  </a:extLst>
                </a:gridCol>
                <a:gridCol w="742950">
                  <a:extLst>
                    <a:ext uri="{9D8B030D-6E8A-4147-A177-3AD203B41FA5}">
                      <a16:colId xmlns:a16="http://schemas.microsoft.com/office/drawing/2014/main" val="2153684453"/>
                    </a:ext>
                  </a:extLst>
                </a:gridCol>
              </a:tblGrid>
              <a:tr h="0">
                <a:tc>
                  <a:txBody>
                    <a:bodyPr/>
                    <a:lstStyle/>
                    <a:p>
                      <a:pPr marL="0" marR="0" indent="0" algn="ctr">
                        <a:lnSpc>
                          <a:spcPct val="150000"/>
                        </a:lnSpc>
                        <a:spcBef>
                          <a:spcPts val="0"/>
                        </a:spcBef>
                        <a:spcAft>
                          <a:spcPts val="0"/>
                        </a:spcAft>
                      </a:pPr>
                      <a:r>
                        <a:rPr lang="en-US" sz="1200">
                          <a:effectLst/>
                        </a:rPr>
                        <a:t>Bits size</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10</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8 </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8 </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8</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32 </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8 </a:t>
                      </a:r>
                      <a:endParaRPr lang="en-US" sz="1200" dirty="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8</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606423"/>
                  </a:ext>
                </a:extLst>
              </a:tr>
              <a:tr h="296545">
                <a:tc>
                  <a:txBody>
                    <a:bodyPr/>
                    <a:lstStyle/>
                    <a:p>
                      <a:pPr marL="0" marR="0" indent="0" algn="just">
                        <a:lnSpc>
                          <a:spcPct val="150000"/>
                        </a:lnSpc>
                        <a:spcBef>
                          <a:spcPts val="0"/>
                        </a:spcBef>
                        <a:spcAft>
                          <a:spcPts val="0"/>
                        </a:spcAft>
                      </a:pPr>
                      <a:r>
                        <a:rPr lang="en-US" sz="1200">
                          <a:effectLst/>
                        </a:rPr>
                        <a:t>   Field </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Preamble</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Sync</a:t>
                      </a:r>
                      <a:endParaRPr lang="en-US" sz="1200" dirty="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Pressure</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Temperature</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ID</a:t>
                      </a:r>
                      <a:endParaRPr lang="en-US" sz="1200" dirty="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a:effectLst/>
                        </a:rPr>
                        <a:t>Flags</a:t>
                      </a:r>
                      <a:endParaRPr lang="en-US" sz="1200">
                        <a:effectLst/>
                        <a:latin typeface="Times"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200" dirty="0">
                          <a:effectLst/>
                        </a:rPr>
                        <a:t>CRC</a:t>
                      </a:r>
                      <a:endParaRPr lang="en-US" sz="1200" dirty="0">
                        <a:effectLst/>
                        <a:latin typeface="Times"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057632"/>
                  </a:ext>
                </a:extLst>
              </a:tr>
            </a:tbl>
          </a:graphicData>
        </a:graphic>
      </p:graphicFrame>
    </p:spTree>
    <p:extLst>
      <p:ext uri="{BB962C8B-B14F-4D97-AF65-F5344CB8AC3E}">
        <p14:creationId xmlns:p14="http://schemas.microsoft.com/office/powerpoint/2010/main" val="266298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53EE-CD31-59CC-3DA5-E4C2C7701FC1}"/>
              </a:ext>
            </a:extLst>
          </p:cNvPr>
          <p:cNvSpPr>
            <a:spLocks noGrp="1"/>
          </p:cNvSpPr>
          <p:nvPr>
            <p:ph type="title"/>
          </p:nvPr>
        </p:nvSpPr>
        <p:spPr>
          <a:xfrm>
            <a:off x="629702" y="160815"/>
            <a:ext cx="10131425" cy="1456267"/>
          </a:xfrm>
        </p:spPr>
        <p:txBody>
          <a:bodyPr/>
          <a:lstStyle/>
          <a:p>
            <a:r>
              <a:rPr lang="en-US" dirty="0"/>
              <a:t>Discussion</a:t>
            </a:r>
          </a:p>
        </p:txBody>
      </p:sp>
      <p:sp>
        <p:nvSpPr>
          <p:cNvPr id="3" name="Content Placeholder 2">
            <a:extLst>
              <a:ext uri="{FF2B5EF4-FFF2-40B4-BE49-F238E27FC236}">
                <a16:creationId xmlns:a16="http://schemas.microsoft.com/office/drawing/2014/main" id="{D3DE6DBA-8994-E1B3-B884-2FAA2F49FBD7}"/>
              </a:ext>
            </a:extLst>
          </p:cNvPr>
          <p:cNvSpPr>
            <a:spLocks noGrp="1"/>
          </p:cNvSpPr>
          <p:nvPr>
            <p:ph idx="1"/>
          </p:nvPr>
        </p:nvSpPr>
        <p:spPr>
          <a:xfrm>
            <a:off x="764339" y="1531480"/>
            <a:ext cx="10131425" cy="4919809"/>
          </a:xfrm>
        </p:spPr>
        <p:txBody>
          <a:bodyPr>
            <a:normAutofit fontScale="92500"/>
          </a:bodyPr>
          <a:lstStyle/>
          <a:p>
            <a:endParaRPr lang="en-US" sz="2100" dirty="0">
              <a:latin typeface="Times" panose="020B7200000000000000" pitchFamily="34" charset="0"/>
              <a:ea typeface="Calibri" panose="020F0502020204030204" pitchFamily="34" charset="0"/>
              <a:cs typeface="Times New Roman" panose="02020603050405020304" pitchFamily="18" charset="0"/>
            </a:endParaRPr>
          </a:p>
          <a:p>
            <a:r>
              <a:rPr lang="en-US" sz="2100" dirty="0">
                <a:latin typeface="Times" panose="020B7200000000000000" pitchFamily="34" charset="0"/>
                <a:ea typeface="Calibri" panose="020F0502020204030204" pitchFamily="34" charset="0"/>
                <a:cs typeface="Times New Roman" panose="02020603050405020304" pitchFamily="18" charset="0"/>
              </a:rPr>
              <a:t>More data is required to ascertain if the data of some models of TPMS sensors are</a:t>
            </a:r>
            <a:r>
              <a:rPr lang="en-US" sz="2100" dirty="0">
                <a:effectLst/>
                <a:latin typeface="Times" panose="020B7200000000000000" pitchFamily="34" charset="0"/>
                <a:ea typeface="Calibri" panose="020F0502020204030204" pitchFamily="34" charset="0"/>
                <a:cs typeface="Times New Roman" panose="02020603050405020304" pitchFamily="18" charset="0"/>
              </a:rPr>
              <a:t> encrypted and therefore more secure.</a:t>
            </a:r>
          </a:p>
          <a:p>
            <a:r>
              <a:rPr lang="en-US" sz="2100" dirty="0">
                <a:latin typeface="Times" panose="020B7200000000000000" pitchFamily="34" charset="0"/>
                <a:ea typeface="Calibri" panose="020F0502020204030204" pitchFamily="34" charset="0"/>
                <a:cs typeface="Times New Roman" panose="02020603050405020304" pitchFamily="18" charset="0"/>
              </a:rPr>
              <a:t>It was discovered during this project TPMS sensors communication protocols vary from one manufacturer to the other. FSK, ASK, OOK </a:t>
            </a:r>
            <a:r>
              <a:rPr lang="en-US" sz="2100" dirty="0">
                <a:effectLst/>
                <a:latin typeface="Times" panose="020B7200000000000000" pitchFamily="34" charset="0"/>
                <a:ea typeface="Calibri" panose="020F0502020204030204" pitchFamily="34" charset="0"/>
                <a:cs typeface="Times New Roman" panose="02020603050405020304" pitchFamily="18" charset="0"/>
              </a:rPr>
              <a:t>modulation and encoding scheme (Manchester code, Differential Manchester code, NRZ, etc.) are used, </a:t>
            </a:r>
            <a:r>
              <a:rPr lang="en-US" sz="2100" dirty="0">
                <a:latin typeface="Times" panose="020B7200000000000000" pitchFamily="34" charset="0"/>
                <a:ea typeface="Calibri" panose="020F0502020204030204" pitchFamily="34" charset="0"/>
                <a:cs typeface="Times New Roman" panose="02020603050405020304" pitchFamily="18" charset="0"/>
              </a:rPr>
              <a:t>which can impact </a:t>
            </a:r>
            <a:r>
              <a:rPr lang="en-US" sz="2100" dirty="0">
                <a:effectLst/>
                <a:latin typeface="Times" panose="020B7200000000000000" pitchFamily="34" charset="0"/>
                <a:ea typeface="Calibri" panose="020F0502020204030204" pitchFamily="34" charset="0"/>
                <a:cs typeface="Times New Roman" panose="02020603050405020304" pitchFamily="18" charset="0"/>
              </a:rPr>
              <a:t>data capture. Hence snooping TPMS data is possible bu</a:t>
            </a:r>
            <a:r>
              <a:rPr lang="en-US" sz="2100" dirty="0">
                <a:latin typeface="Times" panose="020B7200000000000000" pitchFamily="34" charset="0"/>
                <a:ea typeface="Calibri" panose="020F0502020204030204" pitchFamily="34" charset="0"/>
                <a:cs typeface="Times New Roman" panose="02020603050405020304" pitchFamily="18" charset="0"/>
              </a:rPr>
              <a:t>t challenging. </a:t>
            </a:r>
          </a:p>
          <a:p>
            <a:r>
              <a:rPr lang="en-US" sz="2100" dirty="0">
                <a:latin typeface="Times" panose="020B7200000000000000" pitchFamily="34" charset="0"/>
                <a:ea typeface="Calibri" panose="020F0502020204030204" pitchFamily="34" charset="0"/>
                <a:cs typeface="Times New Roman" panose="02020603050405020304" pitchFamily="18" charset="0"/>
              </a:rPr>
              <a:t>Roadside and distance testing was performed by driving a few miles in the main street where other motorists were. Only 2% of the transmissions captured were from other cars; the remaining 98% was from the car carrying the receiver. This confirms, that snooping in TPMS packets on moving cars is a rather difficult undertaking.</a:t>
            </a:r>
          </a:p>
          <a:p>
            <a:r>
              <a:rPr lang="en-US" sz="2100" dirty="0">
                <a:latin typeface="Times" panose="020B7200000000000000" pitchFamily="34" charset="0"/>
                <a:ea typeface="Calibri" panose="020F0502020204030204" pitchFamily="34" charset="0"/>
                <a:cs typeface="Times New Roman" panose="02020603050405020304" pitchFamily="18" charset="0"/>
              </a:rPr>
              <a:t>Capturing TPMS data from other cars while moving is difficult, which makes any security vulnerabilities associated with TPMS unlikely to pose a real threat.</a:t>
            </a:r>
          </a:p>
          <a:p>
            <a:endParaRPr lang="en-US" sz="2100" dirty="0">
              <a:effectLst/>
              <a:latin typeface="Times" panose="020B7200000000000000"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423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17B3-359C-C337-E47D-9FFB18454D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048F7B7-92D4-CA36-4403-3793CC7E4DFA}"/>
              </a:ext>
            </a:extLst>
          </p:cNvPr>
          <p:cNvSpPr>
            <a:spLocks noGrp="1"/>
          </p:cNvSpPr>
          <p:nvPr>
            <p:ph idx="1"/>
          </p:nvPr>
        </p:nvSpPr>
        <p:spPr/>
        <p:txBody>
          <a:bodyPr>
            <a:normAutofit lnSpcReduction="10000"/>
          </a:bodyPr>
          <a:lstStyle/>
          <a:p>
            <a:r>
              <a:rPr lang="en-US" sz="2000" dirty="0"/>
              <a:t>The main objective of this project was to demonstrate the ability of a low-cost RTL SDR device to pick up TPMS packets and evaluate the associated security ramifications.  This goal was successfully attained by building a MATLAB-based receiver and capturing data on a personal car.</a:t>
            </a:r>
          </a:p>
          <a:p>
            <a:r>
              <a:rPr lang="en-US" sz="2000" dirty="0"/>
              <a:t>Although, the possibility of snooping data from distant and moving cars remains low, it’s not impossible.</a:t>
            </a:r>
          </a:p>
          <a:p>
            <a:r>
              <a:rPr lang="en-US" sz="2000" dirty="0"/>
              <a:t>Therefore, the team plans to continue working, beyond the scope of this class, to determine and implement an application to estimate a distance limit between the receiver and transmitter, beyond which TPMS data cannot be captured.</a:t>
            </a:r>
          </a:p>
          <a:p>
            <a:r>
              <a:rPr lang="en-US" sz="2000" dirty="0"/>
              <a:t>The information gleaned from this project is shared online and will enable others to build low cost TPMS receivers. (see “Additional Materials”)</a:t>
            </a:r>
          </a:p>
        </p:txBody>
      </p:sp>
    </p:spTree>
    <p:extLst>
      <p:ext uri="{BB962C8B-B14F-4D97-AF65-F5344CB8AC3E}">
        <p14:creationId xmlns:p14="http://schemas.microsoft.com/office/powerpoint/2010/main" val="116907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34FD-0AAC-D6C6-DAB3-35A2859B6D1E}"/>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B590D709-60CA-F570-CCB7-557BA65970F9}"/>
              </a:ext>
            </a:extLst>
          </p:cNvPr>
          <p:cNvSpPr>
            <a:spLocks noGrp="1"/>
          </p:cNvSpPr>
          <p:nvPr>
            <p:ph idx="1"/>
          </p:nvPr>
        </p:nvSpPr>
        <p:spPr/>
        <p:txBody>
          <a:bodyPr/>
          <a:lstStyle/>
          <a:p>
            <a:pPr marL="0" indent="0">
              <a:buNone/>
            </a:pPr>
            <a:r>
              <a:rPr lang="en-US" dirty="0"/>
              <a:t>Thank you very much to:</a:t>
            </a:r>
          </a:p>
          <a:p>
            <a:r>
              <a:rPr lang="en-US" dirty="0"/>
              <a:t>Dr. Kihei and Dr. Dr. </a:t>
            </a:r>
            <a:r>
              <a:rPr lang="en-US" dirty="0" err="1"/>
              <a:t>Sumit</a:t>
            </a:r>
            <a:r>
              <a:rPr lang="en-US" dirty="0"/>
              <a:t> Chakravarty</a:t>
            </a:r>
          </a:p>
          <a:p>
            <a:r>
              <a:rPr lang="en-US" dirty="0"/>
              <a:t>Friends and family</a:t>
            </a:r>
          </a:p>
          <a:p>
            <a:endParaRPr lang="en-US" dirty="0"/>
          </a:p>
          <a:p>
            <a:endParaRPr lang="en-US" dirty="0"/>
          </a:p>
        </p:txBody>
      </p:sp>
    </p:spTree>
    <p:extLst>
      <p:ext uri="{BB962C8B-B14F-4D97-AF65-F5344CB8AC3E}">
        <p14:creationId xmlns:p14="http://schemas.microsoft.com/office/powerpoint/2010/main" val="40589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7EA1-8E97-206B-FD36-B9865A9D53B9}"/>
              </a:ext>
            </a:extLst>
          </p:cNvPr>
          <p:cNvSpPr>
            <a:spLocks noGrp="1"/>
          </p:cNvSpPr>
          <p:nvPr>
            <p:ph type="title"/>
          </p:nvPr>
        </p:nvSpPr>
        <p:spPr>
          <a:xfrm>
            <a:off x="685801" y="310196"/>
            <a:ext cx="10131425" cy="1456267"/>
          </a:xfrm>
        </p:spPr>
        <p:txBody>
          <a:bodyPr/>
          <a:lstStyle/>
          <a:p>
            <a:r>
              <a:rPr lang="en-US" dirty="0"/>
              <a:t>References</a:t>
            </a:r>
          </a:p>
        </p:txBody>
      </p:sp>
      <p:sp>
        <p:nvSpPr>
          <p:cNvPr id="3" name="Content Placeholder 2">
            <a:extLst>
              <a:ext uri="{FF2B5EF4-FFF2-40B4-BE49-F238E27FC236}">
                <a16:creationId xmlns:a16="http://schemas.microsoft.com/office/drawing/2014/main" id="{408A6A52-3863-D2C3-A839-6F72A0222E1C}"/>
              </a:ext>
            </a:extLst>
          </p:cNvPr>
          <p:cNvSpPr>
            <a:spLocks noGrp="1"/>
          </p:cNvSpPr>
          <p:nvPr>
            <p:ph idx="1"/>
          </p:nvPr>
        </p:nvSpPr>
        <p:spPr>
          <a:xfrm>
            <a:off x="685801" y="1432290"/>
            <a:ext cx="10131425" cy="4976601"/>
          </a:xfrm>
        </p:spPr>
        <p:txBody>
          <a:bodyPr>
            <a:normAutofit fontScale="70000" lnSpcReduction="20000"/>
          </a:bodyPr>
          <a:lstStyle/>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N. N. Hasan, A. </a:t>
            </a:r>
            <a:r>
              <a:rPr lang="en-US" dirty="0" err="1">
                <a:latin typeface="Times" panose="020B7200000000000000" pitchFamily="34" charset="0"/>
                <a:cs typeface="Times New Roman" panose="02020603050405020304" pitchFamily="18" charset="0"/>
              </a:rPr>
              <a:t>Arif</a:t>
            </a:r>
            <a:r>
              <a:rPr lang="en-US" dirty="0">
                <a:latin typeface="Times" panose="020B7200000000000000" pitchFamily="34" charset="0"/>
                <a:cs typeface="Times New Roman" panose="02020603050405020304" pitchFamily="18" charset="0"/>
              </a:rPr>
              <a:t>, M. Hassam, S. S. </a:t>
            </a:r>
            <a:r>
              <a:rPr lang="en-US" dirty="0" err="1">
                <a:latin typeface="Times" panose="020B7200000000000000" pitchFamily="34" charset="0"/>
                <a:cs typeface="Times New Roman" panose="02020603050405020304" pitchFamily="18" charset="0"/>
              </a:rPr>
              <a:t>Ul</a:t>
            </a:r>
            <a:r>
              <a:rPr lang="en-US" dirty="0">
                <a:latin typeface="Times" panose="020B7200000000000000" pitchFamily="34" charset="0"/>
                <a:cs typeface="Times New Roman" panose="02020603050405020304" pitchFamily="18" charset="0"/>
              </a:rPr>
              <a:t> </a:t>
            </a:r>
            <a:r>
              <a:rPr lang="en-US" dirty="0" err="1">
                <a:latin typeface="Times" panose="020B7200000000000000" pitchFamily="34" charset="0"/>
                <a:cs typeface="Times New Roman" panose="02020603050405020304" pitchFamily="18" charset="0"/>
              </a:rPr>
              <a:t>Husnain</a:t>
            </a:r>
            <a:r>
              <a:rPr lang="en-US" dirty="0">
                <a:latin typeface="Times" panose="020B7200000000000000" pitchFamily="34" charset="0"/>
                <a:cs typeface="Times New Roman" panose="02020603050405020304" pitchFamily="18" charset="0"/>
              </a:rPr>
              <a:t> and U. Pervez, "Implementation of Tire Pressure Monitoring System with wireless communication," 2011 International Conference on Communications, Computing and Control Applications (CCCA), </a:t>
            </a:r>
            <a:r>
              <a:rPr lang="en-US" dirty="0" err="1">
                <a:latin typeface="Times" panose="020B7200000000000000" pitchFamily="34" charset="0"/>
                <a:cs typeface="Times New Roman" panose="02020603050405020304" pitchFamily="18" charset="0"/>
              </a:rPr>
              <a:t>Hammamet</a:t>
            </a:r>
            <a:r>
              <a:rPr lang="en-US" dirty="0">
                <a:latin typeface="Times" panose="020B7200000000000000" pitchFamily="34" charset="0"/>
                <a:cs typeface="Times New Roman" panose="02020603050405020304" pitchFamily="18" charset="0"/>
              </a:rPr>
              <a:t>, Tunisia, 2011, pp. 1-4, </a:t>
            </a:r>
            <a:r>
              <a:rPr lang="en-US" dirty="0" err="1">
                <a:latin typeface="Times" panose="020B7200000000000000" pitchFamily="34" charset="0"/>
                <a:cs typeface="Times New Roman" panose="02020603050405020304" pitchFamily="18" charset="0"/>
              </a:rPr>
              <a:t>doi</a:t>
            </a:r>
            <a:r>
              <a:rPr lang="en-US" dirty="0">
                <a:latin typeface="Times" panose="020B7200000000000000" pitchFamily="34" charset="0"/>
                <a:cs typeface="Times New Roman" panose="02020603050405020304" pitchFamily="18" charset="0"/>
              </a:rPr>
              <a:t>: 10.1109/CCCA.2011.6031524.</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Z. El-</a:t>
            </a:r>
            <a:r>
              <a:rPr lang="en-US" dirty="0" err="1">
                <a:latin typeface="Times" panose="020B7200000000000000" pitchFamily="34" charset="0"/>
                <a:cs typeface="Times New Roman" panose="02020603050405020304" pitchFamily="18" charset="0"/>
              </a:rPr>
              <a:t>Rewini</a:t>
            </a:r>
            <a:r>
              <a:rPr lang="en-US" dirty="0">
                <a:latin typeface="Times" panose="020B7200000000000000" pitchFamily="34" charset="0"/>
                <a:cs typeface="Times New Roman" panose="02020603050405020304" pitchFamily="18" charset="0"/>
              </a:rPr>
              <a:t>, K. </a:t>
            </a:r>
            <a:r>
              <a:rPr lang="en-US" dirty="0" err="1">
                <a:latin typeface="Times" panose="020B7200000000000000" pitchFamily="34" charset="0"/>
                <a:cs typeface="Times New Roman" panose="02020603050405020304" pitchFamily="18" charset="0"/>
              </a:rPr>
              <a:t>Sadatsharan</a:t>
            </a:r>
            <a:r>
              <a:rPr lang="en-US" dirty="0">
                <a:latin typeface="Times" panose="020B7200000000000000" pitchFamily="34" charset="0"/>
                <a:cs typeface="Times New Roman" panose="02020603050405020304" pitchFamily="18" charset="0"/>
              </a:rPr>
              <a:t>, N. </a:t>
            </a:r>
            <a:r>
              <a:rPr lang="en-US" dirty="0" err="1">
                <a:latin typeface="Times" panose="020B7200000000000000" pitchFamily="34" charset="0"/>
                <a:cs typeface="Times New Roman" panose="02020603050405020304" pitchFamily="18" charset="0"/>
              </a:rPr>
              <a:t>Sugunaraj</a:t>
            </a:r>
            <a:r>
              <a:rPr lang="en-US" dirty="0">
                <a:latin typeface="Times" panose="020B7200000000000000" pitchFamily="34" charset="0"/>
                <a:cs typeface="Times New Roman" panose="02020603050405020304" pitchFamily="18" charset="0"/>
              </a:rPr>
              <a:t>, D. F. Selvaraj, S. J. </a:t>
            </a:r>
            <a:r>
              <a:rPr lang="en-US" dirty="0" err="1">
                <a:latin typeface="Times" panose="020B7200000000000000" pitchFamily="34" charset="0"/>
                <a:cs typeface="Times New Roman" panose="02020603050405020304" pitchFamily="18" charset="0"/>
              </a:rPr>
              <a:t>Plathottam</a:t>
            </a:r>
            <a:r>
              <a:rPr lang="en-US" dirty="0">
                <a:latin typeface="Times" panose="020B7200000000000000" pitchFamily="34" charset="0"/>
                <a:cs typeface="Times New Roman" panose="02020603050405020304" pitchFamily="18" charset="0"/>
              </a:rPr>
              <a:t> and P. Ranganathan, "Cybersecurity Attacks in Vehicular Sensors," in IEEE Sensors Journal, vol. 20, no. 22, pp. 13752-13767, 15 Nov.15, 2020, </a:t>
            </a:r>
            <a:r>
              <a:rPr lang="en-US" dirty="0" err="1">
                <a:latin typeface="Times" panose="020B7200000000000000" pitchFamily="34" charset="0"/>
                <a:cs typeface="Times New Roman" panose="02020603050405020304" pitchFamily="18" charset="0"/>
              </a:rPr>
              <a:t>doi</a:t>
            </a:r>
            <a:r>
              <a:rPr lang="en-US" dirty="0">
                <a:latin typeface="Times" panose="020B7200000000000000" pitchFamily="34" charset="0"/>
                <a:cs typeface="Times New Roman" panose="02020603050405020304" pitchFamily="18" charset="0"/>
              </a:rPr>
              <a:t>: 10.1109/JSEN.2020.3004275.</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D. K. Kilcoyne, S. </a:t>
            </a:r>
            <a:r>
              <a:rPr lang="en-US" dirty="0" err="1">
                <a:latin typeface="Times" panose="020B7200000000000000" pitchFamily="34" charset="0"/>
                <a:cs typeface="Times New Roman" panose="02020603050405020304" pitchFamily="18" charset="0"/>
              </a:rPr>
              <a:t>Bendelac</a:t>
            </a:r>
            <a:r>
              <a:rPr lang="en-US" dirty="0">
                <a:latin typeface="Times" panose="020B7200000000000000" pitchFamily="34" charset="0"/>
                <a:cs typeface="Times New Roman" panose="02020603050405020304" pitchFamily="18" charset="0"/>
              </a:rPr>
              <a:t>, J. M. Ernst and A. J. Michaels, "Tire Pressure Monitoring System encryption to improve vehicular security," MILCOM 2016 - 2016 IEEE Military Communications Conference, Baltimore, MD, USA, 2016, pp. 1219-1224, </a:t>
            </a:r>
            <a:r>
              <a:rPr lang="en-US" dirty="0" err="1">
                <a:latin typeface="Times" panose="020B7200000000000000" pitchFamily="34" charset="0"/>
                <a:cs typeface="Times New Roman" panose="02020603050405020304" pitchFamily="18" charset="0"/>
              </a:rPr>
              <a:t>doi</a:t>
            </a:r>
            <a:r>
              <a:rPr lang="en-US" dirty="0">
                <a:latin typeface="Times" panose="020B7200000000000000" pitchFamily="34" charset="0"/>
                <a:cs typeface="Times New Roman" panose="02020603050405020304" pitchFamily="18" charset="0"/>
              </a:rPr>
              <a:t>: 10.1109/MILCOM.2016.7795497.</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S. </a:t>
            </a:r>
            <a:r>
              <a:rPr lang="en-US" dirty="0" err="1">
                <a:latin typeface="Times" panose="020B7200000000000000" pitchFamily="34" charset="0"/>
                <a:cs typeface="Times New Roman" panose="02020603050405020304" pitchFamily="18" charset="0"/>
              </a:rPr>
              <a:t>Malipatlolla</a:t>
            </a:r>
            <a:r>
              <a:rPr lang="en-US" dirty="0">
                <a:latin typeface="Times" panose="020B7200000000000000" pitchFamily="34" charset="0"/>
                <a:cs typeface="Times New Roman" panose="02020603050405020304" pitchFamily="18" charset="0"/>
              </a:rPr>
              <a:t>, T. Feller and S. A. Huss, "An adaptive system architecture for mitigating asymmetric cryptography weaknesses on TPMs," 2012 NASA/ESA Conference on Adaptive Hardware and Systems (AHS), Erlangen, Germany, 2012, pp. 221-226, doi:10.1109/AHS.2012.6268654.</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Stephen </a:t>
            </a:r>
            <a:r>
              <a:rPr lang="en-US" dirty="0" err="1">
                <a:latin typeface="Times" panose="020B7200000000000000" pitchFamily="34" charset="0"/>
                <a:cs typeface="Times New Roman" panose="02020603050405020304" pitchFamily="18" charset="0"/>
              </a:rPr>
              <a:t>Checkoway</a:t>
            </a:r>
            <a:r>
              <a:rPr lang="en-US" dirty="0">
                <a:latin typeface="Times" panose="020B7200000000000000" pitchFamily="34" charset="0"/>
                <a:cs typeface="Times New Roman" panose="02020603050405020304" pitchFamily="18" charset="0"/>
              </a:rPr>
              <a:t>, Damon McCoy, Brian Kantor, Danny Anderson, </a:t>
            </a:r>
            <a:r>
              <a:rPr lang="en-US" dirty="0" err="1">
                <a:latin typeface="Times" panose="020B7200000000000000" pitchFamily="34" charset="0"/>
                <a:cs typeface="Times New Roman" panose="02020603050405020304" pitchFamily="18" charset="0"/>
              </a:rPr>
              <a:t>Hovav</a:t>
            </a:r>
            <a:r>
              <a:rPr lang="en-US" dirty="0">
                <a:latin typeface="Times" panose="020B7200000000000000" pitchFamily="34" charset="0"/>
                <a:cs typeface="Times New Roman" panose="02020603050405020304" pitchFamily="18" charset="0"/>
              </a:rPr>
              <a:t> </a:t>
            </a:r>
            <a:r>
              <a:rPr lang="en-US" dirty="0" err="1">
                <a:latin typeface="Times" panose="020B7200000000000000" pitchFamily="34" charset="0"/>
                <a:cs typeface="Times New Roman" panose="02020603050405020304" pitchFamily="18" charset="0"/>
              </a:rPr>
              <a:t>Shacham</a:t>
            </a:r>
            <a:r>
              <a:rPr lang="en-US" dirty="0">
                <a:latin typeface="Times" panose="020B7200000000000000" pitchFamily="34" charset="0"/>
                <a:cs typeface="Times New Roman" panose="02020603050405020304" pitchFamily="18" charset="0"/>
              </a:rPr>
              <a:t>, Stefan Savage, Karl </a:t>
            </a:r>
            <a:r>
              <a:rPr lang="en-US" dirty="0" err="1">
                <a:latin typeface="Times" panose="020B7200000000000000" pitchFamily="34" charset="0"/>
                <a:cs typeface="Times New Roman" panose="02020603050405020304" pitchFamily="18" charset="0"/>
              </a:rPr>
              <a:t>Koscher</a:t>
            </a:r>
            <a:r>
              <a:rPr lang="en-US" dirty="0">
                <a:latin typeface="Times" panose="020B7200000000000000" pitchFamily="34" charset="0"/>
                <a:cs typeface="Times New Roman" panose="02020603050405020304" pitchFamily="18" charset="0"/>
              </a:rPr>
              <a:t>, Alexei </a:t>
            </a:r>
            <a:r>
              <a:rPr lang="en-US" dirty="0" err="1">
                <a:latin typeface="Times" panose="020B7200000000000000" pitchFamily="34" charset="0"/>
                <a:cs typeface="Times New Roman" panose="02020603050405020304" pitchFamily="18" charset="0"/>
              </a:rPr>
              <a:t>Czeskis</a:t>
            </a:r>
            <a:r>
              <a:rPr lang="en-US" dirty="0">
                <a:latin typeface="Times" panose="020B7200000000000000" pitchFamily="34" charset="0"/>
                <a:cs typeface="Times New Roman" panose="02020603050405020304" pitchFamily="18" charset="0"/>
              </a:rPr>
              <a:t>, Franziska </a:t>
            </a:r>
            <a:r>
              <a:rPr lang="en-US" dirty="0" err="1">
                <a:latin typeface="Times" panose="020B7200000000000000" pitchFamily="34" charset="0"/>
                <a:cs typeface="Times New Roman" panose="02020603050405020304" pitchFamily="18" charset="0"/>
              </a:rPr>
              <a:t>Roesner</a:t>
            </a:r>
            <a:r>
              <a:rPr lang="en-US" dirty="0">
                <a:latin typeface="Times" panose="020B7200000000000000" pitchFamily="34" charset="0"/>
                <a:cs typeface="Times New Roman" panose="02020603050405020304" pitchFamily="18" charset="0"/>
              </a:rPr>
              <a:t>, and Tadayoshi Kohno. 2011. Comprehensive experimental analyses of automotive attack surfaces. In Proceedings of the 20th USENIX conference on Security (SEC'11). USENIX Association, USA, 6.</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J. Han, X. Tang, C. Meng and Y. Liu, "Research on ABS and TPMS System Merging Technology," 2009 International Conference on Intelligent Human-Machine Systems and Cybernetics, Hangzhou, China, 2009, pp. 141-144, </a:t>
            </a:r>
            <a:r>
              <a:rPr lang="en-US" dirty="0" err="1">
                <a:latin typeface="Times" panose="020B7200000000000000" pitchFamily="34" charset="0"/>
                <a:cs typeface="Times New Roman" panose="02020603050405020304" pitchFamily="18" charset="0"/>
              </a:rPr>
              <a:t>doi</a:t>
            </a:r>
            <a:r>
              <a:rPr lang="en-US" dirty="0">
                <a:latin typeface="Times" panose="020B7200000000000000" pitchFamily="34" charset="0"/>
                <a:cs typeface="Times New Roman" panose="02020603050405020304" pitchFamily="18" charset="0"/>
              </a:rPr>
              <a:t>: 10.1109/IHMSC.2009.43.</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a:latin typeface="Times" panose="020B7200000000000000" pitchFamily="34" charset="0"/>
                <a:cs typeface="Times New Roman" panose="02020603050405020304" pitchFamily="18" charset="0"/>
              </a:rPr>
              <a:t>S. Y. Kim, C. S. Chae, I. Hwang, S. Lim, H. W. Choi and D. J. Kim, "Design of low power operational TPMS system," 2015 IEEE Pacific Rim Conference on Communications, Computers and Signal Processing (PACRIM), Victoria, BC, Canada, 2015, pp. 344-347, </a:t>
            </a:r>
            <a:r>
              <a:rPr lang="en-US" dirty="0" err="1">
                <a:latin typeface="Times" panose="020B7200000000000000" pitchFamily="34" charset="0"/>
                <a:cs typeface="Times New Roman" panose="02020603050405020304" pitchFamily="18" charset="0"/>
              </a:rPr>
              <a:t>doi</a:t>
            </a:r>
            <a:r>
              <a:rPr lang="en-US" dirty="0">
                <a:latin typeface="Times" panose="020B7200000000000000" pitchFamily="34" charset="0"/>
                <a:cs typeface="Times New Roman" panose="02020603050405020304" pitchFamily="18" charset="0"/>
              </a:rPr>
              <a:t>: 10.1109/PACRIM.2015.7334859.</a:t>
            </a:r>
          </a:p>
          <a:p>
            <a:pPr marL="342900" marR="0" indent="-342900" algn="just">
              <a:spcBef>
                <a:spcPts val="0"/>
              </a:spcBef>
              <a:spcAft>
                <a:spcPts val="0"/>
              </a:spcAft>
              <a:buFont typeface="+mj-lt"/>
              <a:buAutoNum type="arabicPeriod"/>
            </a:pPr>
            <a:endParaRPr lang="en-US" dirty="0">
              <a:latin typeface="Times" panose="020B7200000000000000" pitchFamily="34" charset="0"/>
              <a:cs typeface="Times New Roman" panose="02020603050405020304" pitchFamily="18" charset="0"/>
            </a:endParaRPr>
          </a:p>
          <a:p>
            <a:pPr marL="342900" marR="0" indent="-342900" algn="just">
              <a:spcBef>
                <a:spcPts val="0"/>
              </a:spcBef>
              <a:spcAft>
                <a:spcPts val="0"/>
              </a:spcAft>
              <a:buFont typeface="+mj-lt"/>
              <a:buAutoNum type="arabicPeriod"/>
            </a:pPr>
            <a:r>
              <a:rPr lang="en-US" dirty="0" err="1">
                <a:latin typeface="Times" panose="020B7200000000000000" pitchFamily="34" charset="0"/>
                <a:cs typeface="Times New Roman" panose="02020603050405020304" pitchFamily="18" charset="0"/>
              </a:rPr>
              <a:t>Basagni</a:t>
            </a:r>
            <a:r>
              <a:rPr lang="en-US" dirty="0">
                <a:latin typeface="Times" panose="020B7200000000000000" pitchFamily="34" charset="0"/>
                <a:cs typeface="Times New Roman" panose="02020603050405020304" pitchFamily="18" charset="0"/>
              </a:rPr>
              <a:t>, S., </a:t>
            </a:r>
            <a:r>
              <a:rPr lang="en-US" dirty="0" err="1">
                <a:latin typeface="Times" panose="020B7200000000000000" pitchFamily="34" charset="0"/>
                <a:cs typeface="Times New Roman" panose="02020603050405020304" pitchFamily="18" charset="0"/>
              </a:rPr>
              <a:t>Carosi</a:t>
            </a:r>
            <a:r>
              <a:rPr lang="en-US" dirty="0">
                <a:latin typeface="Times" panose="020B7200000000000000" pitchFamily="34" charset="0"/>
                <a:cs typeface="Times New Roman" panose="02020603050405020304" pitchFamily="18" charset="0"/>
              </a:rPr>
              <a:t>, A. and </a:t>
            </a:r>
            <a:r>
              <a:rPr lang="en-US" dirty="0" err="1">
                <a:latin typeface="Times" panose="020B7200000000000000" pitchFamily="34" charset="0"/>
                <a:cs typeface="Times New Roman" panose="02020603050405020304" pitchFamily="18" charset="0"/>
              </a:rPr>
              <a:t>Petrioli</a:t>
            </a:r>
            <a:r>
              <a:rPr lang="en-US" dirty="0">
                <a:latin typeface="Times" panose="020B7200000000000000" pitchFamily="34" charset="0"/>
                <a:cs typeface="Times New Roman" panose="02020603050405020304" pitchFamily="18" charset="0"/>
              </a:rPr>
              <a:t>, C. (2008). Mobility in Wireless Sensor Networks. In Algorithms and Protocols for Wireless Sensor Networks (eds A.Y. </a:t>
            </a:r>
            <a:r>
              <a:rPr lang="en-US" dirty="0" err="1">
                <a:latin typeface="Times" panose="020B7200000000000000" pitchFamily="34" charset="0"/>
                <a:cs typeface="Times New Roman" panose="02020603050405020304" pitchFamily="18" charset="0"/>
              </a:rPr>
              <a:t>Zomaya</a:t>
            </a:r>
            <a:r>
              <a:rPr lang="en-US" dirty="0">
                <a:latin typeface="Times" panose="020B7200000000000000" pitchFamily="34" charset="0"/>
                <a:cs typeface="Times New Roman" panose="02020603050405020304" pitchFamily="18" charset="0"/>
              </a:rPr>
              <a:t> and A. </a:t>
            </a:r>
            <a:r>
              <a:rPr lang="en-US" dirty="0" err="1">
                <a:latin typeface="Times" panose="020B7200000000000000" pitchFamily="34" charset="0"/>
                <a:cs typeface="Times New Roman" panose="02020603050405020304" pitchFamily="18" charset="0"/>
              </a:rPr>
              <a:t>Boukerche</a:t>
            </a:r>
            <a:r>
              <a:rPr lang="en-US" dirty="0">
                <a:latin typeface="Times" panose="020B7200000000000000" pitchFamily="34" charset="0"/>
                <a:cs typeface="Times New Roman" panose="02020603050405020304" pitchFamily="18" charset="0"/>
              </a:rPr>
              <a:t>). https://</a:t>
            </a:r>
            <a:r>
              <a:rPr lang="en-US" dirty="0" err="1">
                <a:latin typeface="Times" panose="020B7200000000000000" pitchFamily="34" charset="0"/>
                <a:cs typeface="Times New Roman" panose="02020603050405020304" pitchFamily="18" charset="0"/>
              </a:rPr>
              <a:t>doi.org</a:t>
            </a:r>
            <a:r>
              <a:rPr lang="en-US" dirty="0">
                <a:latin typeface="Times" panose="020B7200000000000000" pitchFamily="34" charset="0"/>
                <a:cs typeface="Times New Roman" panose="02020603050405020304" pitchFamily="18" charset="0"/>
              </a:rPr>
              <a:t>/10.1002/9780470396360.ch10</a:t>
            </a:r>
          </a:p>
        </p:txBody>
      </p:sp>
    </p:spTree>
    <p:extLst>
      <p:ext uri="{BB962C8B-B14F-4D97-AF65-F5344CB8AC3E}">
        <p14:creationId xmlns:p14="http://schemas.microsoft.com/office/powerpoint/2010/main" val="2712799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1910</TotalTime>
  <Words>1311</Words>
  <Application>Microsoft Macintosh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vt:lpstr>
      <vt:lpstr>Celestial</vt:lpstr>
      <vt:lpstr>Usage of SDR to Decode Tire Pressure Monitoring System (TPMS)   </vt:lpstr>
      <vt:lpstr>Introduction</vt:lpstr>
      <vt:lpstr>Literature Review</vt:lpstr>
      <vt:lpstr>Methodology</vt:lpstr>
      <vt:lpstr>RESULTS ANALYSIS</vt:lpstr>
      <vt:lpstr>Discussion</vt:lpstr>
      <vt:lpstr>Conclusion</vt:lpstr>
      <vt:lpstr>Acknowledgments</vt:lpstr>
      <vt:lpstr>References</vt:lpstr>
      <vt:lpstr>Additional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Hardin</dc:creator>
  <cp:lastModifiedBy>Kevin Hardin</cp:lastModifiedBy>
  <cp:revision>19</cp:revision>
  <dcterms:created xsi:type="dcterms:W3CDTF">2023-04-15T13:37:10Z</dcterms:created>
  <dcterms:modified xsi:type="dcterms:W3CDTF">2023-04-24T21:08:38Z</dcterms:modified>
</cp:coreProperties>
</file>