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61" r:id="rId3"/>
    <p:sldId id="257" r:id="rId4"/>
    <p:sldId id="259" r:id="rId5"/>
    <p:sldId id="258" r:id="rId6"/>
    <p:sldId id="260"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74" d="100"/>
          <a:sy n="74" d="100"/>
        </p:scale>
        <p:origin x="49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3/18/2022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359968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3/18/2022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126860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3/18/2022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409749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3/18/2022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9641668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3/18/2022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779665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3/18/2022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0323790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3/18/2022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2486056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3/18/2022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1051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3/18/2022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077860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3/18/2022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60935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ED1C14C-A143-42F5-B247-D0E800131009}" type="datetimeFigureOut">
              <a:rPr lang="en-US" smtClean="0"/>
              <a:t>3/18/2022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569454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ED1C14C-A143-42F5-B247-D0E800131009}" type="datetimeFigureOut">
              <a:rPr lang="en-US" smtClean="0"/>
              <a:t>3/18/2022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60500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ED1C14C-A143-42F5-B247-D0E800131009}" type="datetimeFigureOut">
              <a:rPr lang="en-US" smtClean="0"/>
              <a:t>3/18/2022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78395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1C14C-A143-42F5-B247-D0E800131009}" type="datetimeFigureOut">
              <a:rPr lang="en-US" smtClean="0"/>
              <a:t>3/18/2022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528566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3/18/2022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763276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3/18/2022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453401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ED1C14C-A143-42F5-B247-D0E800131009}" type="datetimeFigureOut">
              <a:rPr lang="en-US" smtClean="0"/>
              <a:t>3/18/2022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2424654330"/>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97489" y="3081512"/>
            <a:ext cx="8304088" cy="1754326"/>
          </a:xfrm>
          <a:prstGeom prst="rect">
            <a:avLst/>
          </a:prstGeom>
          <a:noFill/>
        </p:spPr>
        <p:txBody>
          <a:bodyPr wrap="square" lIns="91440" tIns="45720" rIns="91440" bIns="45720">
            <a:spAutoFit/>
          </a:bodyPr>
          <a:lstStyle/>
          <a:p>
            <a:pPr algn="ctr"/>
            <a:r>
              <a:rPr lang="en-IN" sz="5400" b="1" dirty="0"/>
              <a:t>Marketing and Retail </a:t>
            </a:r>
            <a:r>
              <a:rPr lang="en-IN" sz="5400" b="1" dirty="0" smtClean="0"/>
              <a:t>Analytics</a:t>
            </a:r>
            <a:endParaRPr lang="en-IN" sz="5400" b="1" dirty="0"/>
          </a:p>
        </p:txBody>
      </p:sp>
      <p:sp>
        <p:nvSpPr>
          <p:cNvPr id="6" name="Rectangle 5"/>
          <p:cNvSpPr/>
          <p:nvPr/>
        </p:nvSpPr>
        <p:spPr>
          <a:xfrm>
            <a:off x="2383203" y="1944330"/>
            <a:ext cx="5732660" cy="923330"/>
          </a:xfrm>
          <a:prstGeom prst="rect">
            <a:avLst/>
          </a:prstGeom>
          <a:noFill/>
        </p:spPr>
        <p:txBody>
          <a:bodyPr wrap="none" lIns="91440" tIns="45720" rIns="91440" bIns="45720">
            <a:spAutoFit/>
          </a:bodyPr>
          <a:lstStyle/>
          <a:p>
            <a:pPr algn="ctr"/>
            <a:r>
              <a:rPr lang="en-US" sz="5400" b="1" u="sng" cap="none" spc="0" dirty="0" smtClean="0">
                <a:ln w="0"/>
                <a:solidFill>
                  <a:schemeClr val="tx1"/>
                </a:solidFill>
                <a:effectLst>
                  <a:outerShdw blurRad="38100" dist="19050" dir="2700000" algn="tl" rotWithShape="0">
                    <a:schemeClr val="dk1">
                      <a:alpha val="40000"/>
                    </a:schemeClr>
                  </a:outerShdw>
                </a:effectLst>
              </a:rPr>
              <a:t>Capstone Project</a:t>
            </a:r>
            <a:endParaRPr lang="en-US" sz="5400" b="1" u="sng" cap="none" spc="0" dirty="0">
              <a:ln w="0"/>
              <a:solidFill>
                <a:schemeClr val="tx1"/>
              </a:solidFill>
              <a:effectLst>
                <a:outerShdw blurRad="38100" dist="19050" dir="2700000" algn="tl" rotWithShape="0">
                  <a:schemeClr val="dk1">
                    <a:alpha val="40000"/>
                  </a:schemeClr>
                </a:outerShdw>
              </a:effectLst>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84556" y="4822960"/>
            <a:ext cx="2671806" cy="1423877"/>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9396" y="127874"/>
            <a:ext cx="920275" cy="1572622"/>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Definition:</a:t>
            </a:r>
            <a:endParaRPr lang="en-IN" dirty="0"/>
          </a:p>
        </p:txBody>
      </p:sp>
      <p:sp>
        <p:nvSpPr>
          <p:cNvPr id="3" name="Content Placeholder 2"/>
          <p:cNvSpPr>
            <a:spLocks noGrp="1"/>
          </p:cNvSpPr>
          <p:nvPr>
            <p:ph idx="1"/>
          </p:nvPr>
        </p:nvSpPr>
        <p:spPr/>
        <p:txBody>
          <a:bodyPr/>
          <a:lstStyle/>
          <a:p>
            <a:r>
              <a:rPr lang="en-IN" dirty="0" err="1"/>
              <a:t>OList</a:t>
            </a:r>
            <a:r>
              <a:rPr lang="en-IN" dirty="0"/>
              <a:t> is one such e-commerce company that has faced some losses recently and they want to manage their inventory very well so as to reduce any unnecessary costs that they might be bearing</a:t>
            </a:r>
            <a:r>
              <a:rPr lang="en-IN" dirty="0" smtClean="0"/>
              <a:t>.</a:t>
            </a:r>
          </a:p>
          <a:p>
            <a:r>
              <a:rPr lang="en-IN" dirty="0"/>
              <a:t>you have to manage the inventory cost of this e-commerce company </a:t>
            </a:r>
            <a:r>
              <a:rPr lang="en-IN" dirty="0" err="1"/>
              <a:t>OList</a:t>
            </a:r>
            <a:r>
              <a:rPr lang="en-IN" dirty="0"/>
              <a:t>. You need to identify top products that contribute to the revenue and also use market basket analysis to analyse the purchase behaviour of individual customers to estimate with relative certainty, what items are more likely to be purchased individually or in combination with some other products.</a:t>
            </a:r>
            <a:endParaRPr lang="en-IN" dirty="0"/>
          </a:p>
        </p:txBody>
      </p:sp>
    </p:spTree>
    <p:extLst>
      <p:ext uri="{BB962C8B-B14F-4D97-AF65-F5344CB8AC3E}">
        <p14:creationId xmlns:p14="http://schemas.microsoft.com/office/powerpoint/2010/main" val="739680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Sheet 1">
            <a:extLst>
              <a:ext uri="{FF2B5EF4-FFF2-40B4-BE49-F238E27FC236}">
                <a16:creationId xmlns:a16="http://schemas.microsoft.com/office/drawing/2014/main" xmlns="" id="{A6692188-7266-406D-8013-120BFDA9D0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553" y="282387"/>
            <a:ext cx="8345510" cy="5652284"/>
          </a:xfrm>
          <a:prstGeom prst="rect">
            <a:avLst/>
          </a:prstGeom>
        </p:spPr>
      </p:pic>
      <p:sp>
        <p:nvSpPr>
          <p:cNvPr id="3" name="TextBox 2"/>
          <p:cNvSpPr txBox="1"/>
          <p:nvPr/>
        </p:nvSpPr>
        <p:spPr>
          <a:xfrm>
            <a:off x="450574" y="5934670"/>
            <a:ext cx="8335616" cy="923330"/>
          </a:xfrm>
          <a:prstGeom prst="rect">
            <a:avLst/>
          </a:prstGeom>
          <a:noFill/>
        </p:spPr>
        <p:txBody>
          <a:bodyPr wrap="square" rtlCol="0">
            <a:spAutoFit/>
          </a:bodyPr>
          <a:lstStyle/>
          <a:p>
            <a:r>
              <a:rPr lang="en-IN" dirty="0" smtClean="0"/>
              <a:t>Count of order item for each product id. Colours show some of the price. The marks labelled by counts of order items.</a:t>
            </a:r>
          </a:p>
          <a:p>
            <a:r>
              <a:rPr lang="en-IN" dirty="0" smtClean="0"/>
              <a:t>The views is filtered on product id. Which keeps  20 of 32,951 members.</a:t>
            </a:r>
            <a:endParaRPr lang="en-IN" dirty="0"/>
          </a:p>
        </p:txBody>
      </p:sp>
    </p:spTree>
    <p:extLst>
      <p:ext uri="{BB962C8B-B14F-4D97-AF65-F5344CB8AC3E}">
        <p14:creationId xmlns:p14="http://schemas.microsoft.com/office/powerpoint/2010/main" val="95992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4" descr="Sheet 3">
            <a:extLst>
              <a:ext uri="{FF2B5EF4-FFF2-40B4-BE49-F238E27FC236}">
                <a16:creationId xmlns:a16="http://schemas.microsoft.com/office/drawing/2014/main" xmlns="" id="{45792BDC-7986-4634-B5FD-F9F0DB9CFD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3734" y="481204"/>
            <a:ext cx="8616479" cy="5092059"/>
          </a:xfrm>
          <a:prstGeom prst="rect">
            <a:avLst/>
          </a:prstGeom>
        </p:spPr>
      </p:pic>
      <p:sp>
        <p:nvSpPr>
          <p:cNvPr id="2" name="TextBox 1"/>
          <p:cNvSpPr txBox="1"/>
          <p:nvPr/>
        </p:nvSpPr>
        <p:spPr>
          <a:xfrm>
            <a:off x="450761" y="5872766"/>
            <a:ext cx="7353836" cy="369332"/>
          </a:xfrm>
          <a:prstGeom prst="rect">
            <a:avLst/>
          </a:prstGeom>
          <a:noFill/>
        </p:spPr>
        <p:txBody>
          <a:bodyPr wrap="square" rtlCol="0">
            <a:spAutoFit/>
          </a:bodyPr>
          <a:lstStyle/>
          <a:p>
            <a:pPr algn="ctr"/>
            <a:r>
              <a:rPr lang="en-IN" dirty="0" smtClean="0"/>
              <a:t>Toys has generated more revenue than any other categories</a:t>
            </a:r>
            <a:endParaRPr lang="en-IN" dirty="0"/>
          </a:p>
        </p:txBody>
      </p:sp>
    </p:spTree>
    <p:extLst>
      <p:ext uri="{BB962C8B-B14F-4D97-AF65-F5344CB8AC3E}">
        <p14:creationId xmlns:p14="http://schemas.microsoft.com/office/powerpoint/2010/main" val="9599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9852" y="6334122"/>
            <a:ext cx="8113691" cy="369332"/>
          </a:xfrm>
          <a:prstGeom prst="rect">
            <a:avLst/>
          </a:prstGeom>
          <a:noFill/>
        </p:spPr>
        <p:txBody>
          <a:bodyPr wrap="square" rtlCol="0">
            <a:spAutoFit/>
          </a:bodyPr>
          <a:lstStyle/>
          <a:p>
            <a:r>
              <a:rPr lang="en-IN" dirty="0" smtClean="0"/>
              <a:t>Highest Revenue Generation is 63,885 which belongs to toys category</a:t>
            </a:r>
          </a:p>
        </p:txBody>
      </p:sp>
      <p:pic>
        <p:nvPicPr>
          <p:cNvPr id="5" name="slide2" descr="Sheet 2">
            <a:extLst>
              <a:ext uri="{FF2B5EF4-FFF2-40B4-BE49-F238E27FC236}">
                <a16:creationId xmlns:a16="http://schemas.microsoft.com/office/drawing/2014/main" xmlns="" id="{D0E6CD99-ED15-44D6-A761-775C01C223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802" y="420781"/>
            <a:ext cx="7281191" cy="5670867"/>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3756" y="121105"/>
            <a:ext cx="2513830" cy="923330"/>
          </a:xfrm>
          <a:prstGeom prst="rect">
            <a:avLst/>
          </a:prstGeom>
          <a:noFill/>
        </p:spPr>
        <p:txBody>
          <a:bodyPr wrap="none" lIns="91440" tIns="45720" rIns="91440" bIns="45720">
            <a:spAutoFit/>
          </a:bodyPr>
          <a:lstStyle/>
          <a:p>
            <a:pPr algn="ctr"/>
            <a:r>
              <a:rPr lang="en-US" sz="5400" b="0" cap="none" spc="0" dirty="0" smtClean="0">
                <a:ln w="0"/>
                <a:solidFill>
                  <a:schemeClr val="tx2"/>
                </a:solidFill>
                <a:effectLst>
                  <a:outerShdw blurRad="38100" dist="19050" dir="2700000" algn="tl" rotWithShape="0">
                    <a:schemeClr val="dk1">
                      <a:alpha val="40000"/>
                    </a:schemeClr>
                  </a:outerShdw>
                </a:effectLst>
              </a:rPr>
              <a:t>Insights</a:t>
            </a:r>
            <a:endParaRPr lang="en-US" sz="5400" b="0" cap="none" spc="0" dirty="0">
              <a:ln w="0"/>
              <a:solidFill>
                <a:schemeClr val="tx2"/>
              </a:solidFill>
              <a:effectLst>
                <a:outerShdw blurRad="38100" dist="19050" dir="2700000" algn="tl" rotWithShape="0">
                  <a:schemeClr val="dk1">
                    <a:alpha val="40000"/>
                  </a:schemeClr>
                </a:outerShdw>
              </a:effectLst>
            </a:endParaRPr>
          </a:p>
        </p:txBody>
      </p:sp>
      <p:sp>
        <p:nvSpPr>
          <p:cNvPr id="4" name="TextBox 3"/>
          <p:cNvSpPr txBox="1"/>
          <p:nvPr/>
        </p:nvSpPr>
        <p:spPr>
          <a:xfrm>
            <a:off x="653451" y="1416676"/>
            <a:ext cx="9421362" cy="369332"/>
          </a:xfrm>
          <a:prstGeom prst="rect">
            <a:avLst/>
          </a:prstGeom>
          <a:noFill/>
        </p:spPr>
        <p:txBody>
          <a:bodyPr wrap="none" rtlCol="0">
            <a:spAutoFit/>
          </a:bodyPr>
          <a:lstStyle/>
          <a:p>
            <a:pPr marL="285750" indent="-285750">
              <a:buFont typeface="Wingdings" panose="05000000000000000000" pitchFamily="2" charset="2"/>
              <a:buChar char="v"/>
            </a:pPr>
            <a:r>
              <a:rPr lang="en-IN" dirty="0" smtClean="0"/>
              <a:t> The category  ‘Toys’ constitutes 20% of the products which generates 80% of revenue.</a:t>
            </a:r>
            <a:endParaRPr lang="en-IN" dirty="0"/>
          </a:p>
        </p:txBody>
      </p:sp>
      <p:sp>
        <p:nvSpPr>
          <p:cNvPr id="7" name="TextBox 6"/>
          <p:cNvSpPr txBox="1"/>
          <p:nvPr/>
        </p:nvSpPr>
        <p:spPr>
          <a:xfrm>
            <a:off x="653451" y="2021982"/>
            <a:ext cx="8983100" cy="646331"/>
          </a:xfrm>
          <a:prstGeom prst="rect">
            <a:avLst/>
          </a:prstGeom>
          <a:noFill/>
        </p:spPr>
        <p:txBody>
          <a:bodyPr wrap="square" rtlCol="0">
            <a:spAutoFit/>
          </a:bodyPr>
          <a:lstStyle/>
          <a:p>
            <a:pPr marL="285750" indent="-285750">
              <a:buFont typeface="Wingdings" panose="05000000000000000000" pitchFamily="2" charset="2"/>
              <a:buChar char="v"/>
            </a:pPr>
            <a:r>
              <a:rPr lang="en-IN" dirty="0" smtClean="0"/>
              <a:t>It can be seen that even if the price of the certain product is high, it is still bought by the customer more often.</a:t>
            </a:r>
            <a:endParaRPr lang="en-IN" dirty="0"/>
          </a:p>
        </p:txBody>
      </p:sp>
      <p:sp>
        <p:nvSpPr>
          <p:cNvPr id="8" name="TextBox 7"/>
          <p:cNvSpPr txBox="1"/>
          <p:nvPr/>
        </p:nvSpPr>
        <p:spPr>
          <a:xfrm>
            <a:off x="653451" y="2904287"/>
            <a:ext cx="5033879" cy="369332"/>
          </a:xfrm>
          <a:prstGeom prst="rect">
            <a:avLst/>
          </a:prstGeom>
          <a:noFill/>
        </p:spPr>
        <p:txBody>
          <a:bodyPr wrap="none" rtlCol="0">
            <a:spAutoFit/>
          </a:bodyPr>
          <a:lstStyle/>
          <a:p>
            <a:pPr marL="285750" indent="-285750">
              <a:buFont typeface="Wingdings" panose="05000000000000000000" pitchFamily="2" charset="2"/>
              <a:buChar char="v"/>
            </a:pPr>
            <a:r>
              <a:rPr lang="en-IN" dirty="0" smtClean="0"/>
              <a:t>Toys is sold more than any other categories.</a:t>
            </a:r>
            <a:endParaRPr lang="en-IN" dirty="0"/>
          </a:p>
        </p:txBody>
      </p:sp>
    </p:spTree>
    <p:extLst>
      <p:ext uri="{BB962C8B-B14F-4D97-AF65-F5344CB8AC3E}">
        <p14:creationId xmlns:p14="http://schemas.microsoft.com/office/powerpoint/2010/main" val="9599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Recommendations</a:t>
            </a:r>
            <a:endParaRPr lang="en-IN" dirty="0"/>
          </a:p>
        </p:txBody>
      </p:sp>
      <p:sp>
        <p:nvSpPr>
          <p:cNvPr id="3" name="Content Placeholder 2"/>
          <p:cNvSpPr>
            <a:spLocks noGrp="1"/>
          </p:cNvSpPr>
          <p:nvPr>
            <p:ph idx="1"/>
          </p:nvPr>
        </p:nvSpPr>
        <p:spPr/>
        <p:txBody>
          <a:bodyPr/>
          <a:lstStyle/>
          <a:p>
            <a:r>
              <a:rPr lang="en-IN" dirty="0" smtClean="0"/>
              <a:t>Company should focus on the customer who are not purchasing from their store by giving them offer.</a:t>
            </a:r>
          </a:p>
          <a:p>
            <a:r>
              <a:rPr lang="en-IN" dirty="0" smtClean="0"/>
              <a:t>As we can see the toys categories more sells happen it is purchased by their parents and family members. We can target them for other products related to small children.</a:t>
            </a:r>
          </a:p>
          <a:p>
            <a:r>
              <a:rPr lang="en-IN" dirty="0" smtClean="0"/>
              <a:t>Company can give more discounts to attract customers.</a:t>
            </a:r>
          </a:p>
        </p:txBody>
      </p:sp>
    </p:spTree>
    <p:extLst>
      <p:ext uri="{BB962C8B-B14F-4D97-AF65-F5344CB8AC3E}">
        <p14:creationId xmlns:p14="http://schemas.microsoft.com/office/powerpoint/2010/main" val="2706385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2652" y="2987898"/>
            <a:ext cx="4049213" cy="1041757"/>
          </a:xfrm>
        </p:spPr>
        <p:txBody>
          <a:bodyPr>
            <a:noAutofit/>
          </a:bodyPr>
          <a:lstStyle/>
          <a:p>
            <a:r>
              <a:rPr lang="en-IN" sz="7200" dirty="0" smtClean="0"/>
              <a:t>The End</a:t>
            </a:r>
            <a:endParaRPr lang="en-IN" sz="7200" dirty="0"/>
          </a:p>
        </p:txBody>
      </p:sp>
    </p:spTree>
    <p:extLst>
      <p:ext uri="{BB962C8B-B14F-4D97-AF65-F5344CB8AC3E}">
        <p14:creationId xmlns:p14="http://schemas.microsoft.com/office/powerpoint/2010/main" val="1091748802"/>
      </p:ext>
    </p:extLst>
  </p:cSld>
  <p:clrMapOvr>
    <a:masterClrMapping/>
  </p:clrMapOvr>
</p:sld>
</file>

<file path=ppt/theme/theme1.xml><?xml version="1.0" encoding="utf-8"?>
<a:theme xmlns:a="http://schemas.openxmlformats.org/drawingml/2006/main" name="Face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108</TotalTime>
  <Words>280</Words>
  <Application>Microsoft Office PowerPoint</Application>
  <PresentationFormat>Widescreen</PresentationFormat>
  <Paragraphs>18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Trebuchet MS</vt:lpstr>
      <vt:lpstr>Wingdings</vt:lpstr>
      <vt:lpstr>Wingdings 3</vt:lpstr>
      <vt:lpstr>Facet</vt:lpstr>
      <vt:lpstr>PowerPoint Presentation</vt:lpstr>
      <vt:lpstr>Problem Definition:</vt:lpstr>
      <vt:lpstr>PowerPoint Presentation</vt:lpstr>
      <vt:lpstr>PowerPoint Presentation</vt:lpstr>
      <vt:lpstr>PowerPoint Presentation</vt:lpstr>
      <vt:lpstr>PowerPoint Presentation</vt:lpstr>
      <vt:lpstr>Recommendations</vt:lpstr>
      <vt:lpstr>The End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HP</cp:lastModifiedBy>
  <cp:revision>10</cp:revision>
  <dcterms:created xsi:type="dcterms:W3CDTF">2022-03-18T09:45:55Z</dcterms:created>
  <dcterms:modified xsi:type="dcterms:W3CDTF">2022-03-18T11:47:47Z</dcterms:modified>
</cp:coreProperties>
</file>