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4" r:id="rId14"/>
    <p:sldId id="275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940" autoAdjust="0"/>
  </p:normalViewPr>
  <p:slideViewPr>
    <p:cSldViewPr>
      <p:cViewPr varScale="1">
        <p:scale>
          <a:sx n="51" d="100"/>
          <a:sy n="51" d="100"/>
        </p:scale>
        <p:origin x="-176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645C1-E5C2-47D7-938F-52C4367E1070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B1BBF-3CE0-42BF-B734-6E86D90C1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7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Changes to any “reactive value” is</a:t>
            </a:r>
            <a:r>
              <a:rPr lang="en-US" baseline="0" dirty="0" smtClean="0"/>
              <a:t> propagated by the system causing the re-evaluation of derived values. 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+mn-lt"/>
              </a:rPr>
              <a:t>An object is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first-class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when it:</a:t>
            </a:r>
            <a:endParaRPr lang="en-US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n-lt"/>
              </a:rPr>
              <a:t>can be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stored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in variables and data structures</a:t>
            </a:r>
            <a:endParaRPr lang="en-US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n-lt"/>
              </a:rPr>
              <a:t>can be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passed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as a parameter to a subroutine</a:t>
            </a:r>
            <a:endParaRPr lang="en-US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n-lt"/>
              </a:rPr>
              <a:t>can be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returned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as the result of a subroutine</a:t>
            </a:r>
            <a:endParaRPr lang="en-US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n-lt"/>
              </a:rPr>
              <a:t>can be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constructed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 at runtime</a:t>
            </a:r>
            <a:endParaRPr lang="en-US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+mn-lt"/>
              </a:rPr>
              <a:t>has </a:t>
            </a:r>
            <a:r>
              <a:rPr lang="en-US" b="1" dirty="0" smtClean="0">
                <a:solidFill>
                  <a:srgbClr val="000000"/>
                </a:solidFill>
                <a:latin typeface="+mn-lt"/>
              </a:rPr>
              <a:t>intrinsic identity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b="1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0" dirty="0" smtClean="0">
                <a:solidFill>
                  <a:srgbClr val="000000"/>
                </a:solidFill>
                <a:latin typeface="+mn-lt"/>
              </a:rPr>
              <a:t>Logic</a:t>
            </a:r>
            <a:r>
              <a:rPr lang="en-US" b="0" baseline="0" dirty="0" smtClean="0">
                <a:solidFill>
                  <a:srgbClr val="000000"/>
                </a:solidFill>
                <a:latin typeface="+mn-lt"/>
              </a:rPr>
              <a:t> of explicitly managing dependencies between dependent values is moved away from application logic and is provided by the language implementation.   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b="1" baseline="0" dirty="0" smtClean="0">
                <a:solidFill>
                  <a:srgbClr val="000000"/>
                </a:solidFill>
                <a:latin typeface="+mn-lt"/>
              </a:rPr>
              <a:t>Examples of Reactive Applications: 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b="0" baseline="0" dirty="0" smtClean="0">
                <a:solidFill>
                  <a:srgbClr val="000000"/>
                </a:solidFill>
                <a:latin typeface="+mn-lt"/>
              </a:rPr>
              <a:t>Applications with UI that update their state as per user input</a:t>
            </a:r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b="0" baseline="0" dirty="0" smtClean="0">
                <a:solidFill>
                  <a:srgbClr val="000000"/>
                </a:solidFill>
                <a:latin typeface="+mn-lt"/>
              </a:rPr>
              <a:t>Applications with network interfaces- that continuously process incoming data. </a:t>
            </a:r>
            <a:endParaRPr lang="en-US" b="1" dirty="0" smtClean="0">
              <a:solidFill>
                <a:srgbClr val="000000"/>
              </a:solidFill>
              <a:latin typeface="+mn-lt"/>
            </a:endParaRP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B1BBF-3CE0-42BF-B734-6E86D90C12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30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B1BBF-3CE0-42BF-B734-6E86D90C12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30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B1BBF-3CE0-42BF-B734-6E86D90C12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30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B1BBF-3CE0-42BF-B734-6E86D90C12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30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B1BBF-3CE0-42BF-B734-6E86D90C12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30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B1BBF-3CE0-42BF-B734-6E86D90C12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3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 reactive application is represented as a directed acyclic graph called the “Dependency graph” </a:t>
            </a:r>
          </a:p>
          <a:p>
            <a:pPr marL="171450" indent="-171450">
              <a:buFontTx/>
              <a:buChar char="-"/>
            </a:pPr>
            <a:r>
              <a:rPr lang="en-US" b="1" baseline="0" dirty="0" smtClean="0"/>
              <a:t>“glitch”</a:t>
            </a:r>
            <a:r>
              <a:rPr lang="en-US" baseline="0" dirty="0" smtClean="0"/>
              <a:t> is defined as a temporary inconsistency which arises when a computation of an operator is triggered while some of its input values are in inconsistent state – i.e. some of its input values have updated while others have not.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="1" baseline="0" dirty="0" smtClean="0"/>
              <a:t>Distributed Update Propagation Algorithm </a:t>
            </a:r>
            <a:r>
              <a:rPr lang="en-US" baseline="0" dirty="0" smtClean="0"/>
              <a:t>that ensures glitch-freedom -&gt; that is an operator is updated </a:t>
            </a:r>
            <a:r>
              <a:rPr lang="en-US" b="1" baseline="0" dirty="0" smtClean="0"/>
              <a:t>only after </a:t>
            </a:r>
            <a:r>
              <a:rPr lang="en-US" baseline="0" dirty="0" smtClean="0"/>
              <a:t>all of its incoming dependencies that will change due to an update, have changed. 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B1BBF-3CE0-42BF-B734-6E86D90C1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3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B1BBF-3CE0-42BF-B734-6E86D90C12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3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Process Layer-Wise One-Node at a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B1BBF-3CE0-42BF-B734-6E86D90C12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30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Source Identifier Update Propagation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B1BBF-3CE0-42BF-B734-6E86D90C12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30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Web applications or Monitoring applications or online analytics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B1BBF-3CE0-42BF-B734-6E86D90C12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30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Web applications or Monitoring applications or </a:t>
            </a:r>
            <a:r>
              <a:rPr lang="en-US" baseline="0" smtClean="0"/>
              <a:t>online analytics </a:t>
            </a:r>
          </a:p>
          <a:p>
            <a:pPr marL="171450" indent="-171450">
              <a:buFontTx/>
              <a:buChar char="-"/>
            </a:pPr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B1BBF-3CE0-42BF-B734-6E86D90C12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30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B1BBF-3CE0-42BF-B734-6E86D90C12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30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B1BBF-3CE0-42BF-B734-6E86D90C12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3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52D8-F9F8-40C5-A1A6-3E171188707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38F-43D9-40BE-868F-DE564694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7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52D8-F9F8-40C5-A1A6-3E171188707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38F-43D9-40BE-868F-DE564694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6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52D8-F9F8-40C5-A1A6-3E171188707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38F-43D9-40BE-868F-DE564694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2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52D8-F9F8-40C5-A1A6-3E171188707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38F-43D9-40BE-868F-DE564694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3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52D8-F9F8-40C5-A1A6-3E171188707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38F-43D9-40BE-868F-DE564694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52D8-F9F8-40C5-A1A6-3E171188707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38F-43D9-40BE-868F-DE564694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52D8-F9F8-40C5-A1A6-3E171188707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38F-43D9-40BE-868F-DE564694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8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52D8-F9F8-40C5-A1A6-3E171188707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38F-43D9-40BE-868F-DE564694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52D8-F9F8-40C5-A1A6-3E171188707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38F-43D9-40BE-868F-DE564694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7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52D8-F9F8-40C5-A1A6-3E171188707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38F-43D9-40BE-868F-DE564694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52D8-F9F8-40C5-A1A6-3E171188707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38F-43D9-40BE-868F-DE564694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1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52D8-F9F8-40C5-A1A6-3E171188707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A438F-43D9-40BE-868F-DE5646943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2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Glitch-Free</a:t>
            </a:r>
            <a:br>
              <a:rPr lang="en-US" dirty="0" smtClean="0"/>
            </a:br>
            <a:r>
              <a:rPr lang="en-US" dirty="0" smtClean="0"/>
              <a:t>Distributed Reactive Processing </a:t>
            </a:r>
            <a:br>
              <a:rPr lang="en-US" dirty="0" smtClean="0"/>
            </a:br>
            <a:r>
              <a:rPr lang="en-US" dirty="0" smtClean="0"/>
              <a:t>with DDS and Rx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74" y="68968"/>
            <a:ext cx="1580826" cy="13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4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30480"/>
            <a:ext cx="8229600" cy="1143000"/>
          </a:xfrm>
        </p:spPr>
        <p:txBody>
          <a:bodyPr/>
          <a:lstStyle/>
          <a:p>
            <a:r>
              <a:rPr lang="en-US" dirty="0" smtClean="0"/>
              <a:t>Milestone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4648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Implementation of SID-UP update propagation protocol for existing solution</a:t>
            </a:r>
          </a:p>
          <a:p>
            <a:r>
              <a:rPr lang="en-US" dirty="0" smtClean="0"/>
              <a:t>Simple Test-Case for evaluation </a:t>
            </a:r>
          </a:p>
          <a:p>
            <a:r>
              <a:rPr lang="en-US" dirty="0" smtClean="0"/>
              <a:t>Test Scripts for logging Assessment Metrics.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74" y="68968"/>
            <a:ext cx="1580826" cy="13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895600" y="4038600"/>
            <a:ext cx="60198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30480"/>
            <a:ext cx="8229600" cy="1143000"/>
          </a:xfrm>
        </p:spPr>
        <p:txBody>
          <a:bodyPr/>
          <a:lstStyle/>
          <a:p>
            <a:r>
              <a:rPr lang="en-US" dirty="0" smtClean="0"/>
              <a:t>Milestone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Extend solution to support failure detection and fail-over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OR</a:t>
            </a:r>
          </a:p>
          <a:p>
            <a:r>
              <a:rPr lang="en-US" dirty="0" smtClean="0"/>
              <a:t>Extend solution to offer different consistency semantics to maximize performance-consistency trade-off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OR</a:t>
            </a:r>
          </a:p>
          <a:p>
            <a:r>
              <a:rPr lang="en-US" dirty="0" smtClean="0"/>
              <a:t>Construct a more efficient change propagation algorithm with reduced overhead and increased concurrency. </a:t>
            </a:r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74" y="68968"/>
            <a:ext cx="1580826" cy="13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2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30480"/>
            <a:ext cx="8229600" cy="1143000"/>
          </a:xfrm>
        </p:spPr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9067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Overhead is much higher than any gained benefit</a:t>
            </a:r>
          </a:p>
          <a:p>
            <a:r>
              <a:rPr lang="en-US" dirty="0" smtClean="0"/>
              <a:t>Unexpected behavior </a:t>
            </a:r>
          </a:p>
          <a:p>
            <a:r>
              <a:rPr lang="en-US" dirty="0" smtClean="0"/>
              <a:t>Incremental implementation without significant improvement over existing solutions. </a:t>
            </a:r>
            <a:r>
              <a:rPr lang="en-US" dirty="0" smtClean="0"/>
              <a:t> Failing to differential with existing systems.</a:t>
            </a:r>
            <a:endParaRPr lang="en-US" dirty="0" smtClean="0"/>
          </a:p>
          <a:p>
            <a:r>
              <a:rPr lang="en-US" dirty="0" smtClean="0"/>
              <a:t>DDS or Rx specific solution. Not generalizable.</a:t>
            </a:r>
          </a:p>
          <a:p>
            <a:r>
              <a:rPr lang="en-US" dirty="0" smtClean="0"/>
              <a:t>Solution that works under specific scenarios but fails under other. </a:t>
            </a:r>
          </a:p>
          <a:p>
            <a:r>
              <a:rPr lang="en-US" dirty="0" smtClean="0"/>
              <a:t>Non-Scalable solution. </a:t>
            </a:r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74" y="68968"/>
            <a:ext cx="1580826" cy="13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1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30480"/>
            <a:ext cx="8229600" cy="1143000"/>
          </a:xfrm>
        </p:spPr>
        <p:txBody>
          <a:bodyPr/>
          <a:lstStyle/>
          <a:p>
            <a:r>
              <a:rPr lang="en-US" dirty="0" smtClean="0"/>
              <a:t>Payoffs, Cost and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9067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Payoff- A significantly improved solution that works! Understand DDS and Rx better. </a:t>
            </a:r>
          </a:p>
          <a:p>
            <a:r>
              <a:rPr lang="en-US" dirty="0" smtClean="0"/>
              <a:t>Cost- Barking up the wrong tree, the entire time! </a:t>
            </a:r>
          </a:p>
          <a:p>
            <a:r>
              <a:rPr lang="en-US" dirty="0" smtClean="0"/>
              <a:t>Timeline- Semester’s duration for achieving milestones-1 and 2 and hopefully some progress towards milestone-3.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74" y="68968"/>
            <a:ext cx="1580826" cy="13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1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30480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 </a:t>
            </a:r>
            <a:r>
              <a:rPr lang="en-US" i="1" dirty="0" smtClean="0"/>
              <a:t>A survey on reactive </a:t>
            </a:r>
            <a:r>
              <a:rPr lang="en-US" i="1" dirty="0" smtClean="0"/>
              <a:t>programming” </a:t>
            </a:r>
            <a:r>
              <a:rPr lang="en-US" dirty="0" smtClean="0"/>
              <a:t>by </a:t>
            </a:r>
            <a:r>
              <a:rPr lang="en-US" dirty="0" err="1" smtClean="0"/>
              <a:t>Bainomugisha</a:t>
            </a:r>
            <a:r>
              <a:rPr lang="en-US" dirty="0" smtClean="0"/>
              <a:t> et al.</a:t>
            </a:r>
          </a:p>
          <a:p>
            <a:r>
              <a:rPr lang="en-US" i="1" dirty="0" smtClean="0"/>
              <a:t>“Distributed </a:t>
            </a:r>
            <a:r>
              <a:rPr lang="en-US" i="1" dirty="0" err="1" smtClean="0"/>
              <a:t>REScala</a:t>
            </a:r>
            <a:r>
              <a:rPr lang="en-US" i="1" dirty="0" smtClean="0"/>
              <a:t>: An update algorithm for distributed reactive </a:t>
            </a:r>
            <a:r>
              <a:rPr lang="en-US" i="1" dirty="0" smtClean="0"/>
              <a:t>programming”</a:t>
            </a:r>
            <a:r>
              <a:rPr lang="en-US" dirty="0" smtClean="0"/>
              <a:t> </a:t>
            </a:r>
            <a:r>
              <a:rPr lang="en-US" dirty="0" smtClean="0"/>
              <a:t>by </a:t>
            </a:r>
            <a:r>
              <a:rPr lang="en-US" dirty="0" err="1" smtClean="0"/>
              <a:t>Salvaneschi</a:t>
            </a:r>
            <a:r>
              <a:rPr lang="en-US" dirty="0" smtClean="0"/>
              <a:t> et al. </a:t>
            </a:r>
          </a:p>
          <a:p>
            <a:r>
              <a:rPr lang="en-US" i="1" dirty="0" smtClean="0"/>
              <a:t>Towards distributed </a:t>
            </a:r>
            <a:r>
              <a:rPr lang="en-US" i="1" dirty="0"/>
              <a:t>r</a:t>
            </a:r>
            <a:r>
              <a:rPr lang="en-US" i="1" dirty="0" smtClean="0"/>
              <a:t>eactive </a:t>
            </a:r>
            <a:r>
              <a:rPr lang="en-US" i="1" dirty="0"/>
              <a:t>p</a:t>
            </a:r>
            <a:r>
              <a:rPr lang="en-US" i="1" dirty="0" smtClean="0"/>
              <a:t>rogramming</a:t>
            </a:r>
            <a:r>
              <a:rPr lang="en-US" dirty="0" smtClean="0"/>
              <a:t> by </a:t>
            </a:r>
            <a:r>
              <a:rPr lang="en-US" dirty="0" err="1" smtClean="0"/>
              <a:t>Salvaneschi</a:t>
            </a:r>
            <a:r>
              <a:rPr lang="en-US" dirty="0" smtClean="0"/>
              <a:t> et al. </a:t>
            </a:r>
          </a:p>
          <a:p>
            <a:r>
              <a:rPr lang="en-US" i="1" dirty="0" smtClean="0"/>
              <a:t>“We </a:t>
            </a:r>
            <a:r>
              <a:rPr lang="en-US" i="1" dirty="0" smtClean="0"/>
              <a:t>have a DREAM: Distributed Reactive Programming with Consistency </a:t>
            </a:r>
            <a:r>
              <a:rPr lang="en-US" i="1" dirty="0" smtClean="0"/>
              <a:t>Guarantees” </a:t>
            </a:r>
            <a:r>
              <a:rPr lang="en-US" dirty="0" smtClean="0"/>
              <a:t>by </a:t>
            </a:r>
            <a:r>
              <a:rPr lang="en-US" dirty="0" err="1" smtClean="0"/>
              <a:t>Salvaneschi</a:t>
            </a:r>
            <a:r>
              <a:rPr lang="en-US" dirty="0" smtClean="0"/>
              <a:t> et al. </a:t>
            </a:r>
            <a:endParaRPr lang="en-US" dirty="0" smtClean="0"/>
          </a:p>
          <a:p>
            <a:r>
              <a:rPr lang="en-US" i="1" dirty="0" smtClean="0"/>
              <a:t>“Total order in content based publish-subscribe systems”</a:t>
            </a:r>
            <a:r>
              <a:rPr lang="en-US" dirty="0" smtClean="0"/>
              <a:t> by Zhang, Arno Jacobsen et al.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74" y="68968"/>
            <a:ext cx="1580826" cy="13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0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74" y="68968"/>
            <a:ext cx="1580826" cy="13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3124200"/>
            <a:ext cx="8229600" cy="1143000"/>
          </a:xfrm>
        </p:spPr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Dedicated Abstraction for “Reactive Values” that change over time. </a:t>
            </a:r>
          </a:p>
          <a:p>
            <a:r>
              <a:rPr lang="en-US" dirty="0" smtClean="0"/>
              <a:t>Dependencies are automatically tracked.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V1 =1;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V2 =2;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V3 = V1+V2;</a:t>
            </a:r>
          </a:p>
          <a:p>
            <a:pPr marL="0" indent="0">
              <a:buNone/>
            </a:pPr>
            <a:r>
              <a:rPr lang="en-US" dirty="0" smtClean="0"/>
              <a:t>V1 =2;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39933"/>
                </a:solidFill>
              </a:rPr>
              <a:t>//value of V3 updates to 4.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74" y="68968"/>
            <a:ext cx="1580826" cy="13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3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/>
          <p:cNvSpPr/>
          <p:nvPr/>
        </p:nvSpPr>
        <p:spPr>
          <a:xfrm>
            <a:off x="2819400" y="5269230"/>
            <a:ext cx="609600" cy="586740"/>
          </a:xfrm>
          <a:prstGeom prst="triangle">
            <a:avLst/>
          </a:prstGeom>
          <a:solidFill>
            <a:srgbClr val="33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00400" y="2926080"/>
            <a:ext cx="2362200" cy="100584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81800" y="3657600"/>
            <a:ext cx="1447800" cy="100584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743200" y="4305299"/>
            <a:ext cx="3261360" cy="179367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38200" y="3429000"/>
            <a:ext cx="1447800" cy="123444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Ensuring Glitch-Freedom in distributed reactive processing.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74" y="68968"/>
            <a:ext cx="1580826" cy="13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Isosceles Triangle 4"/>
          <p:cNvSpPr/>
          <p:nvPr/>
        </p:nvSpPr>
        <p:spPr>
          <a:xfrm>
            <a:off x="1143000" y="3764280"/>
            <a:ext cx="609600" cy="586740"/>
          </a:xfrm>
          <a:prstGeom prst="triangle">
            <a:avLst/>
          </a:prstGeom>
          <a:solidFill>
            <a:srgbClr val="33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9000" y="3200400"/>
            <a:ext cx="457200" cy="457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3200400"/>
            <a:ext cx="457200" cy="457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15200" y="3893820"/>
            <a:ext cx="457200" cy="457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9000" y="4434840"/>
            <a:ext cx="457200" cy="457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98720" y="4434840"/>
            <a:ext cx="457200" cy="457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6" idx="2"/>
          </p:cNvCxnSpPr>
          <p:nvPr/>
        </p:nvCxnSpPr>
        <p:spPr>
          <a:xfrm flipV="1">
            <a:off x="1752600" y="3429000"/>
            <a:ext cx="1676400" cy="5638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2"/>
          </p:cNvCxnSpPr>
          <p:nvPr/>
        </p:nvCxnSpPr>
        <p:spPr>
          <a:xfrm>
            <a:off x="1752600" y="3992880"/>
            <a:ext cx="1676400" cy="6705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3"/>
          </p:cNvCxnSpPr>
          <p:nvPr/>
        </p:nvCxnSpPr>
        <p:spPr>
          <a:xfrm flipV="1">
            <a:off x="3200400" y="4825085"/>
            <a:ext cx="295555" cy="5089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  <a:endCxn id="7" idx="2"/>
          </p:cNvCxnSpPr>
          <p:nvPr/>
        </p:nvCxnSpPr>
        <p:spPr>
          <a:xfrm>
            <a:off x="3886200" y="34290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6"/>
            <a:endCxn id="11" idx="2"/>
          </p:cNvCxnSpPr>
          <p:nvPr/>
        </p:nvCxnSpPr>
        <p:spPr>
          <a:xfrm>
            <a:off x="3886200" y="4663440"/>
            <a:ext cx="11125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8" idx="2"/>
          </p:cNvCxnSpPr>
          <p:nvPr/>
        </p:nvCxnSpPr>
        <p:spPr>
          <a:xfrm>
            <a:off x="5410200" y="3429000"/>
            <a:ext cx="1905000" cy="693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6"/>
            <a:endCxn id="8" idx="2"/>
          </p:cNvCxnSpPr>
          <p:nvPr/>
        </p:nvCxnSpPr>
        <p:spPr>
          <a:xfrm flipV="1">
            <a:off x="5455920" y="4122420"/>
            <a:ext cx="1859280" cy="5410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05265" y="4057650"/>
            <a:ext cx="485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src1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867731" y="5529143"/>
            <a:ext cx="485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src2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046822" y="447877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248574" y="6098976"/>
            <a:ext cx="509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host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505200" y="44196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998720" y="323028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b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315200" y="3905189"/>
            <a:ext cx="37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 e</a:t>
            </a:r>
            <a:endParaRPr lang="en-US" sz="2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469087" y="323028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9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"/>
            <a:ext cx="8229600" cy="1143000"/>
          </a:xfrm>
        </p:spPr>
        <p:txBody>
          <a:bodyPr/>
          <a:lstStyle/>
          <a:p>
            <a:r>
              <a:rPr lang="en-US" dirty="0" smtClean="0"/>
              <a:t>Challenges?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Keeping change propagation pipeline alive in the presence of failures. </a:t>
            </a:r>
          </a:p>
          <a:p>
            <a:r>
              <a:rPr lang="en-US" dirty="0" smtClean="0"/>
              <a:t>Support for dynamic changes in network topology and dependency graph. </a:t>
            </a:r>
          </a:p>
          <a:p>
            <a:r>
              <a:rPr lang="en-US" dirty="0" smtClean="0"/>
              <a:t>Avoid global centralized knowledge / central coordinator for change propagation. </a:t>
            </a:r>
          </a:p>
          <a:p>
            <a:r>
              <a:rPr lang="en-US" dirty="0" smtClean="0"/>
              <a:t>Minimize co-ordination messages </a:t>
            </a:r>
          </a:p>
          <a:p>
            <a:r>
              <a:rPr lang="en-US" dirty="0" smtClean="0"/>
              <a:t>Exploit concurrency in propagating changes</a:t>
            </a:r>
          </a:p>
          <a:p>
            <a:r>
              <a:rPr lang="en-US" dirty="0" smtClean="0"/>
              <a:t>Support for different consistency guarantees for maximizing performance-consistency trade-off.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74" y="68968"/>
            <a:ext cx="1580826" cy="13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12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"/>
            <a:ext cx="8229600" cy="1143000"/>
          </a:xfrm>
        </p:spPr>
        <p:txBody>
          <a:bodyPr/>
          <a:lstStyle/>
          <a:p>
            <a:r>
              <a:rPr lang="en-US" dirty="0" smtClean="0"/>
              <a:t>Existing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Topological Sorting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Priority queue maintained by central controller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Extremely sequential updates</a:t>
            </a:r>
          </a:p>
          <a:p>
            <a:r>
              <a:rPr lang="en-US" dirty="0" smtClean="0"/>
              <a:t>Layer-Wise Parallel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Priority queue maintained by central controller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Still Layer-wise sequential </a:t>
            </a:r>
          </a:p>
          <a:p>
            <a:r>
              <a:rPr lang="en-US" dirty="0" smtClean="0"/>
              <a:t>Decentralized Flooding 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Every node is involved in each update </a:t>
            </a:r>
          </a:p>
          <a:p>
            <a:r>
              <a:rPr lang="en-US" dirty="0" smtClean="0"/>
              <a:t>SID-UP (source identifier update propagation)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Expensive Set intersections and Union operations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Concurrent non-overlapping updates not supported.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Assumes failure cannot occur. </a:t>
            </a:r>
            <a:r>
              <a:rPr lang="en-US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74" y="68968"/>
            <a:ext cx="1580826" cy="13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3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30480"/>
            <a:ext cx="8229600" cy="1143000"/>
          </a:xfrm>
        </p:spPr>
        <p:txBody>
          <a:bodyPr/>
          <a:lstStyle/>
          <a:p>
            <a:r>
              <a:rPr lang="en-US" dirty="0" smtClean="0"/>
              <a:t>Improved Solution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Support Failure detection and fail-over</a:t>
            </a:r>
          </a:p>
          <a:p>
            <a:r>
              <a:rPr lang="en-US" dirty="0" smtClean="0"/>
              <a:t>Support concurrent non-overlapping updates</a:t>
            </a:r>
          </a:p>
          <a:p>
            <a:r>
              <a:rPr lang="en-US" dirty="0" smtClean="0"/>
              <a:t>Support different consistency guarantees. </a:t>
            </a:r>
          </a:p>
          <a:p>
            <a:r>
              <a:rPr lang="en-US" dirty="0" smtClean="0"/>
              <a:t>Inexpensive change propagation logic.  </a:t>
            </a:r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74" y="68968"/>
            <a:ext cx="1580826" cy="13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24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30480"/>
            <a:ext cx="8229600" cy="1143000"/>
          </a:xfrm>
        </p:spPr>
        <p:txBody>
          <a:bodyPr/>
          <a:lstStyle/>
          <a:p>
            <a:r>
              <a:rPr lang="en-US" dirty="0" smtClean="0"/>
              <a:t>Who Cares?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 Reactive Applications.</a:t>
            </a:r>
          </a:p>
          <a:p>
            <a:r>
              <a:rPr lang="en-US" dirty="0" smtClean="0"/>
              <a:t>Benefits over Observer Pattern: </a:t>
            </a:r>
          </a:p>
          <a:p>
            <a:pPr lvl="1"/>
            <a:r>
              <a:rPr lang="en-US" b="1" dirty="0" smtClean="0"/>
              <a:t>Code is more succinct:</a:t>
            </a:r>
            <a:r>
              <a:rPr lang="en-US" dirty="0" smtClean="0"/>
              <a:t> Explicit coding of callbacks, their registration and maintenance is not needed.</a:t>
            </a:r>
          </a:p>
          <a:p>
            <a:pPr lvl="1"/>
            <a:r>
              <a:rPr lang="en-US" b="1" dirty="0" smtClean="0"/>
              <a:t>Race conditions</a:t>
            </a:r>
            <a:r>
              <a:rPr lang="en-US" dirty="0" smtClean="0"/>
              <a:t> between multiple observer notifications is avoided since glitch-free change propagation is provided by the system. </a:t>
            </a:r>
          </a:p>
          <a:p>
            <a:pPr lvl="1"/>
            <a:r>
              <a:rPr lang="en-US" b="1" dirty="0" smtClean="0"/>
              <a:t>More stable </a:t>
            </a:r>
            <a:r>
              <a:rPr lang="en-US" dirty="0" smtClean="0"/>
              <a:t>code with minimal mutable variables.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74" y="68968"/>
            <a:ext cx="1580826" cy="13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0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30480"/>
            <a:ext cx="8229600" cy="1143000"/>
          </a:xfrm>
        </p:spPr>
        <p:txBody>
          <a:bodyPr/>
          <a:lstStyle/>
          <a:p>
            <a:r>
              <a:rPr lang="en-US" dirty="0" smtClean="0"/>
              <a:t>Assessment Metrics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Number of co-ordination messages used per update propagation turn. </a:t>
            </a:r>
          </a:p>
          <a:p>
            <a:r>
              <a:rPr lang="en-US" dirty="0" smtClean="0"/>
              <a:t>Complexity of change propagation logic</a:t>
            </a:r>
          </a:p>
          <a:p>
            <a:r>
              <a:rPr lang="en-US" dirty="0" smtClean="0"/>
              <a:t>Degree of parallel execution achieved for different topologies. </a:t>
            </a:r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74" y="68968"/>
            <a:ext cx="1580826" cy="13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63340"/>
            <a:ext cx="2667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895600" y="4038600"/>
            <a:ext cx="60198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30480"/>
            <a:ext cx="8229600" cy="1143000"/>
          </a:xfrm>
        </p:spPr>
        <p:txBody>
          <a:bodyPr/>
          <a:lstStyle/>
          <a:p>
            <a:r>
              <a:rPr lang="en-US" dirty="0" smtClean="0"/>
              <a:t>Milestone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763000" cy="5638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Assessment </a:t>
            </a:r>
            <a:r>
              <a:rPr lang="en-US" dirty="0" smtClean="0"/>
              <a:t>of usable QoS policies for reliable and ordered change propagation. </a:t>
            </a:r>
            <a:endParaRPr lang="en-US" dirty="0" smtClean="0"/>
          </a:p>
          <a:p>
            <a:r>
              <a:rPr lang="en-US" dirty="0"/>
              <a:t>Integration of </a:t>
            </a:r>
            <a:r>
              <a:rPr lang="en-US" dirty="0" smtClean="0"/>
              <a:t>relevant DDS </a:t>
            </a:r>
            <a:r>
              <a:rPr lang="en-US" dirty="0"/>
              <a:t>QoS policies in existing solution</a:t>
            </a:r>
            <a:endParaRPr lang="en-US" dirty="0" smtClean="0"/>
          </a:p>
          <a:p>
            <a:r>
              <a:rPr lang="en-US" dirty="0" smtClean="0"/>
              <a:t>Survey of end-to-end consistency in DDS based distributed systems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74" y="68968"/>
            <a:ext cx="1580826" cy="13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895600" y="4038600"/>
            <a:ext cx="60198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7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715</Words>
  <Application>Microsoft Office PowerPoint</Application>
  <PresentationFormat>On-screen Show (4:3)</PresentationFormat>
  <Paragraphs>128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Glitch-Free Distributed Reactive Processing  with DDS and Rx</vt:lpstr>
      <vt:lpstr>Reactive Languages</vt:lpstr>
      <vt:lpstr>Problem Statement</vt:lpstr>
      <vt:lpstr>Challenges? </vt:lpstr>
      <vt:lpstr>Existing Approaches</vt:lpstr>
      <vt:lpstr>Improved Solution Objectives</vt:lpstr>
      <vt:lpstr>Who Cares? </vt:lpstr>
      <vt:lpstr>Assessment Metrics </vt:lpstr>
      <vt:lpstr>Milestone #1</vt:lpstr>
      <vt:lpstr>Milestone #2</vt:lpstr>
      <vt:lpstr>Milestone #3</vt:lpstr>
      <vt:lpstr>Risks</vt:lpstr>
      <vt:lpstr>Payoffs, Cost and Timeline</vt:lpstr>
      <vt:lpstr>References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Glitch-Free Distributed Reactive Processing  with DDS and Rx</dc:title>
  <dc:creator>shweta</dc:creator>
  <cp:lastModifiedBy>shweta</cp:lastModifiedBy>
  <cp:revision>54</cp:revision>
  <dcterms:created xsi:type="dcterms:W3CDTF">2015-01-21T06:34:17Z</dcterms:created>
  <dcterms:modified xsi:type="dcterms:W3CDTF">2015-01-21T17:10:46Z</dcterms:modified>
</cp:coreProperties>
</file>