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6"/>
  </p:notesMasterIdLst>
  <p:sldIdLst>
    <p:sldId id="256" r:id="rId2"/>
    <p:sldId id="257" r:id="rId3"/>
    <p:sldId id="267" r:id="rId4"/>
    <p:sldId id="266" r:id="rId5"/>
  </p:sldIdLst>
  <p:sldSz cx="9144000" cy="5143500" type="screen16x9"/>
  <p:notesSz cx="6858000" cy="9144000"/>
  <p:embeddedFontLst>
    <p:embeddedFont>
      <p:font typeface="Roboto" panose="020B0604020202020204" charset="0"/>
      <p:regular r:id="rId7"/>
      <p:bold r:id="rId8"/>
      <p:italic r:id="rId9"/>
      <p:boldItalic r:id="rId10"/>
    </p:embeddedFont>
    <p:embeddedFont>
      <p:font typeface="Telex" panose="020B0604020202020204"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37B64E-16B2-4D7B-A18D-ADBD936C0FF5}">
  <a:tblStyle styleId="{F037B64E-16B2-4D7B-A18D-ADBD936C0F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e11db0a2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e11db0a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e11db0a2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e11db0a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01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de11db0a2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de11db0a2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9157200" cy="5156700"/>
          </a:xfrm>
          <a:prstGeom prst="rect">
            <a:avLst/>
          </a:prstGeom>
          <a:solidFill>
            <a:srgbClr val="8CA3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36600" y="-56175"/>
            <a:ext cx="6504000" cy="5229300"/>
          </a:xfrm>
          <a:prstGeom prst="parallelogram">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331250" y="1625588"/>
            <a:ext cx="4514700" cy="13338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331250" y="3158513"/>
            <a:ext cx="4514700" cy="3594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21100" y="1192300"/>
            <a:ext cx="7701900" cy="34227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accent2"/>
              </a:buClr>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721100" y="540950"/>
            <a:ext cx="77019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 name="Google Shape;21;p4"/>
          <p:cNvSpPr/>
          <p:nvPr/>
        </p:nvSpPr>
        <p:spPr>
          <a:xfrm>
            <a:off x="6740325" y="-324850"/>
            <a:ext cx="1155300" cy="1155300"/>
          </a:xfrm>
          <a:prstGeom prst="diamond">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8_1_3">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949650" y="1570150"/>
            <a:ext cx="2916900" cy="6489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1" name="Google Shape;151;p25"/>
          <p:cNvSpPr txBox="1">
            <a:spLocks noGrp="1"/>
          </p:cNvSpPr>
          <p:nvPr>
            <p:ph type="subTitle" idx="1"/>
          </p:nvPr>
        </p:nvSpPr>
        <p:spPr>
          <a:xfrm>
            <a:off x="949650" y="2219050"/>
            <a:ext cx="2916900" cy="135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4"/>
        <p:cNvGrpSpPr/>
        <p:nvPr/>
      </p:nvGrpSpPr>
      <p:grpSpPr>
        <a:xfrm>
          <a:off x="0" y="0"/>
          <a:ext cx="0" cy="0"/>
          <a:chOff x="0" y="0"/>
          <a:chExt cx="0" cy="0"/>
        </a:xfrm>
      </p:grpSpPr>
      <p:sp>
        <p:nvSpPr>
          <p:cNvPr id="165" name="Google Shape;165;p29"/>
          <p:cNvSpPr/>
          <p:nvPr/>
        </p:nvSpPr>
        <p:spPr>
          <a:xfrm>
            <a:off x="188475" y="3724450"/>
            <a:ext cx="2322000" cy="2322000"/>
          </a:xfrm>
          <a:prstGeom prst="diamond">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7090350" y="2750100"/>
            <a:ext cx="1155300" cy="1155300"/>
          </a:xfrm>
          <a:prstGeom prst="diamond">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Telex"/>
              <a:buNone/>
              <a:defRPr sz="3000">
                <a:solidFill>
                  <a:schemeClr val="dk1"/>
                </a:solidFill>
                <a:latin typeface="Telex"/>
                <a:ea typeface="Telex"/>
                <a:cs typeface="Telex"/>
                <a:sym typeface="Telex"/>
              </a:defRPr>
            </a:lvl1pPr>
            <a:lvl2pPr lvl="1">
              <a:spcBef>
                <a:spcPts val="0"/>
              </a:spcBef>
              <a:spcAft>
                <a:spcPts val="0"/>
              </a:spcAft>
              <a:buClr>
                <a:schemeClr val="dk1"/>
              </a:buClr>
              <a:buSzPts val="2800"/>
              <a:buFont typeface="Telex"/>
              <a:buNone/>
              <a:defRPr sz="2800">
                <a:solidFill>
                  <a:schemeClr val="dk1"/>
                </a:solidFill>
                <a:latin typeface="Telex"/>
                <a:ea typeface="Telex"/>
                <a:cs typeface="Telex"/>
                <a:sym typeface="Telex"/>
              </a:defRPr>
            </a:lvl2pPr>
            <a:lvl3pPr lvl="2">
              <a:spcBef>
                <a:spcPts val="0"/>
              </a:spcBef>
              <a:spcAft>
                <a:spcPts val="0"/>
              </a:spcAft>
              <a:buClr>
                <a:schemeClr val="dk1"/>
              </a:buClr>
              <a:buSzPts val="2800"/>
              <a:buFont typeface="Telex"/>
              <a:buNone/>
              <a:defRPr sz="2800">
                <a:solidFill>
                  <a:schemeClr val="dk1"/>
                </a:solidFill>
                <a:latin typeface="Telex"/>
                <a:ea typeface="Telex"/>
                <a:cs typeface="Telex"/>
                <a:sym typeface="Telex"/>
              </a:defRPr>
            </a:lvl3pPr>
            <a:lvl4pPr lvl="3">
              <a:spcBef>
                <a:spcPts val="0"/>
              </a:spcBef>
              <a:spcAft>
                <a:spcPts val="0"/>
              </a:spcAft>
              <a:buClr>
                <a:schemeClr val="dk1"/>
              </a:buClr>
              <a:buSzPts val="2800"/>
              <a:buFont typeface="Telex"/>
              <a:buNone/>
              <a:defRPr sz="2800">
                <a:solidFill>
                  <a:schemeClr val="dk1"/>
                </a:solidFill>
                <a:latin typeface="Telex"/>
                <a:ea typeface="Telex"/>
                <a:cs typeface="Telex"/>
                <a:sym typeface="Telex"/>
              </a:defRPr>
            </a:lvl4pPr>
            <a:lvl5pPr lvl="4">
              <a:spcBef>
                <a:spcPts val="0"/>
              </a:spcBef>
              <a:spcAft>
                <a:spcPts val="0"/>
              </a:spcAft>
              <a:buClr>
                <a:schemeClr val="dk1"/>
              </a:buClr>
              <a:buSzPts val="2800"/>
              <a:buFont typeface="Telex"/>
              <a:buNone/>
              <a:defRPr sz="2800">
                <a:solidFill>
                  <a:schemeClr val="dk1"/>
                </a:solidFill>
                <a:latin typeface="Telex"/>
                <a:ea typeface="Telex"/>
                <a:cs typeface="Telex"/>
                <a:sym typeface="Telex"/>
              </a:defRPr>
            </a:lvl5pPr>
            <a:lvl6pPr lvl="5">
              <a:spcBef>
                <a:spcPts val="0"/>
              </a:spcBef>
              <a:spcAft>
                <a:spcPts val="0"/>
              </a:spcAft>
              <a:buClr>
                <a:schemeClr val="dk1"/>
              </a:buClr>
              <a:buSzPts val="2800"/>
              <a:buFont typeface="Telex"/>
              <a:buNone/>
              <a:defRPr sz="2800">
                <a:solidFill>
                  <a:schemeClr val="dk1"/>
                </a:solidFill>
                <a:latin typeface="Telex"/>
                <a:ea typeface="Telex"/>
                <a:cs typeface="Telex"/>
                <a:sym typeface="Telex"/>
              </a:defRPr>
            </a:lvl6pPr>
            <a:lvl7pPr lvl="6">
              <a:spcBef>
                <a:spcPts val="0"/>
              </a:spcBef>
              <a:spcAft>
                <a:spcPts val="0"/>
              </a:spcAft>
              <a:buClr>
                <a:schemeClr val="dk1"/>
              </a:buClr>
              <a:buSzPts val="2800"/>
              <a:buFont typeface="Telex"/>
              <a:buNone/>
              <a:defRPr sz="2800">
                <a:solidFill>
                  <a:schemeClr val="dk1"/>
                </a:solidFill>
                <a:latin typeface="Telex"/>
                <a:ea typeface="Telex"/>
                <a:cs typeface="Telex"/>
                <a:sym typeface="Telex"/>
              </a:defRPr>
            </a:lvl7pPr>
            <a:lvl8pPr lvl="7">
              <a:spcBef>
                <a:spcPts val="0"/>
              </a:spcBef>
              <a:spcAft>
                <a:spcPts val="0"/>
              </a:spcAft>
              <a:buClr>
                <a:schemeClr val="dk1"/>
              </a:buClr>
              <a:buSzPts val="2800"/>
              <a:buFont typeface="Telex"/>
              <a:buNone/>
              <a:defRPr sz="2800">
                <a:solidFill>
                  <a:schemeClr val="dk1"/>
                </a:solidFill>
                <a:latin typeface="Telex"/>
                <a:ea typeface="Telex"/>
                <a:cs typeface="Telex"/>
                <a:sym typeface="Telex"/>
              </a:defRPr>
            </a:lvl8pPr>
            <a:lvl9pPr lvl="8">
              <a:spcBef>
                <a:spcPts val="0"/>
              </a:spcBef>
              <a:spcAft>
                <a:spcPts val="0"/>
              </a:spcAft>
              <a:buClr>
                <a:schemeClr val="dk1"/>
              </a:buClr>
              <a:buSzPts val="2800"/>
              <a:buFont typeface="Telex"/>
              <a:buNone/>
              <a:defRPr sz="2800">
                <a:solidFill>
                  <a:schemeClr val="dk1"/>
                </a:solidFill>
                <a:latin typeface="Telex"/>
                <a:ea typeface="Telex"/>
                <a:cs typeface="Telex"/>
                <a:sym typeface="Telex"/>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4"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74"/>
        <p:cNvGrpSpPr/>
        <p:nvPr/>
      </p:nvGrpSpPr>
      <p:grpSpPr>
        <a:xfrm>
          <a:off x="0" y="0"/>
          <a:ext cx="0" cy="0"/>
          <a:chOff x="0" y="0"/>
          <a:chExt cx="0" cy="0"/>
        </a:xfrm>
      </p:grpSpPr>
      <p:sp>
        <p:nvSpPr>
          <p:cNvPr id="175" name="Google Shape;175;p32"/>
          <p:cNvSpPr txBox="1">
            <a:spLocks noGrp="1"/>
          </p:cNvSpPr>
          <p:nvPr>
            <p:ph type="ctrTitle"/>
          </p:nvPr>
        </p:nvSpPr>
        <p:spPr>
          <a:xfrm>
            <a:off x="1331250" y="1625588"/>
            <a:ext cx="4514700" cy="133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400" dirty="0"/>
              <a:t>SMARTCLASS Monitoring System</a:t>
            </a:r>
            <a:endParaRPr sz="3600" dirty="0"/>
          </a:p>
        </p:txBody>
      </p:sp>
      <p:sp>
        <p:nvSpPr>
          <p:cNvPr id="177" name="Google Shape;177;p32"/>
          <p:cNvSpPr/>
          <p:nvPr/>
        </p:nvSpPr>
        <p:spPr>
          <a:xfrm>
            <a:off x="4268450" y="4321425"/>
            <a:ext cx="2322000" cy="2322000"/>
          </a:xfrm>
          <a:prstGeom prst="diamond">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2"/>
          <p:cNvSpPr/>
          <p:nvPr/>
        </p:nvSpPr>
        <p:spPr>
          <a:xfrm>
            <a:off x="1141775" y="-396625"/>
            <a:ext cx="1155300" cy="1155300"/>
          </a:xfrm>
          <a:prstGeom prst="diamond">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EA146D7-E63C-44E2-8F82-7CC11CBAB035}"/>
              </a:ext>
            </a:extLst>
          </p:cNvPr>
          <p:cNvPicPr>
            <a:picLocks noChangeAspect="1"/>
          </p:cNvPicPr>
          <p:nvPr/>
        </p:nvPicPr>
        <p:blipFill>
          <a:blip r:embed="rId4"/>
          <a:stretch>
            <a:fillRect/>
          </a:stretch>
        </p:blipFill>
        <p:spPr>
          <a:xfrm>
            <a:off x="5117494" y="1823435"/>
            <a:ext cx="5238095" cy="380952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body" idx="1"/>
          </p:nvPr>
        </p:nvSpPr>
        <p:spPr>
          <a:xfrm>
            <a:off x="721101" y="1242873"/>
            <a:ext cx="7701899" cy="11363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This application can record teaching and learning activities in progress and save it to a database that can be played back for review. In addition, this application can be used to observe student activities during class activities so that an assessment of the performance of each student can be carried out.</a:t>
            </a:r>
            <a:endParaRPr sz="1400" dirty="0"/>
          </a:p>
        </p:txBody>
      </p:sp>
      <p:sp>
        <p:nvSpPr>
          <p:cNvPr id="184" name="Google Shape;184;p33"/>
          <p:cNvSpPr txBox="1">
            <a:spLocks noGrp="1"/>
          </p:cNvSpPr>
          <p:nvPr>
            <p:ph type="title"/>
          </p:nvPr>
        </p:nvSpPr>
        <p:spPr>
          <a:xfrm>
            <a:off x="721100" y="540950"/>
            <a:ext cx="7701900" cy="459600"/>
          </a:xfrm>
          <a:prstGeom prst="rect">
            <a:avLst/>
          </a:prstGeom>
        </p:spPr>
        <p:txBody>
          <a:bodyPr spcFirstLastPara="1" wrap="square" lIns="91425" tIns="91425" rIns="91425" bIns="91425" anchor="ctr" anchorCtr="0">
            <a:noAutofit/>
          </a:bodyPr>
          <a:lstStyle/>
          <a:p>
            <a:r>
              <a:rPr lang="en-US" sz="3200" b="0" cap="none" spc="0" dirty="0">
                <a:ln w="0"/>
                <a:solidFill>
                  <a:schemeClr val="tx1"/>
                </a:solidFill>
                <a:effectLst>
                  <a:outerShdw blurRad="38100" dist="19050" dir="2700000" algn="tl" rotWithShape="0">
                    <a:schemeClr val="dk1">
                      <a:alpha val="40000"/>
                    </a:schemeClr>
                  </a:outerShdw>
                </a:effectLst>
                <a:latin typeface="Bahnschrift SemiCondensed" panose="020B0502040204020203" pitchFamily="34" charset="0"/>
                <a:cs typeface="Times New Roman" panose="02020603050405020304" pitchFamily="18" charset="0"/>
              </a:rPr>
              <a:t>Overview</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body" idx="1"/>
          </p:nvPr>
        </p:nvSpPr>
        <p:spPr>
          <a:xfrm>
            <a:off x="721100" y="1157193"/>
            <a:ext cx="7819218" cy="15344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This application is a web-based application that has several features such as :</a:t>
            </a:r>
          </a:p>
          <a:p>
            <a:pPr marL="342900" lvl="0" indent="-342900" algn="l" rtl="0">
              <a:spcBef>
                <a:spcPts val="0"/>
              </a:spcBef>
              <a:spcAft>
                <a:spcPts val="0"/>
              </a:spcAft>
              <a:buFont typeface="+mj-lt"/>
              <a:buAutoNum type="arabicPeriod"/>
            </a:pPr>
            <a:r>
              <a:rPr lang="en-US" sz="1400" dirty="0"/>
              <a:t>Record teaching and learning activities.</a:t>
            </a:r>
          </a:p>
          <a:p>
            <a:pPr marL="342900" lvl="0" indent="-342900" algn="l" rtl="0">
              <a:spcBef>
                <a:spcPts val="0"/>
              </a:spcBef>
              <a:spcAft>
                <a:spcPts val="0"/>
              </a:spcAft>
              <a:buFont typeface="+mj-lt"/>
              <a:buAutoNum type="arabicPeriod"/>
            </a:pPr>
            <a:r>
              <a:rPr lang="en-US" sz="1400" dirty="0"/>
              <a:t>Plays back recordings.</a:t>
            </a:r>
          </a:p>
          <a:p>
            <a:pPr marL="342900" lvl="0" indent="-342900" algn="l" rtl="0">
              <a:spcBef>
                <a:spcPts val="0"/>
              </a:spcBef>
              <a:spcAft>
                <a:spcPts val="0"/>
              </a:spcAft>
              <a:buFont typeface="+mj-lt"/>
              <a:buAutoNum type="arabicPeriod"/>
            </a:pPr>
            <a:r>
              <a:rPr lang="en-US" sz="1400" dirty="0"/>
              <a:t>Observe activities in class.</a:t>
            </a:r>
          </a:p>
          <a:p>
            <a:pPr marL="342900" lvl="0" indent="-342900" algn="l" rtl="0">
              <a:spcBef>
                <a:spcPts val="0"/>
              </a:spcBef>
              <a:spcAft>
                <a:spcPts val="0"/>
              </a:spcAft>
              <a:buFont typeface="+mj-lt"/>
              <a:buAutoNum type="arabicPeriod"/>
            </a:pPr>
            <a:r>
              <a:rPr lang="en-US" sz="1400" dirty="0"/>
              <a:t>Provide an assessment of student performance.</a:t>
            </a:r>
            <a:endParaRPr sz="1400" dirty="0"/>
          </a:p>
        </p:txBody>
      </p:sp>
      <p:sp>
        <p:nvSpPr>
          <p:cNvPr id="184" name="Google Shape;184;p33"/>
          <p:cNvSpPr txBox="1">
            <a:spLocks noGrp="1"/>
          </p:cNvSpPr>
          <p:nvPr>
            <p:ph type="title"/>
          </p:nvPr>
        </p:nvSpPr>
        <p:spPr>
          <a:xfrm>
            <a:off x="721100" y="540950"/>
            <a:ext cx="77019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Features / Functions</a:t>
            </a:r>
            <a:endParaRPr dirty="0"/>
          </a:p>
        </p:txBody>
      </p:sp>
    </p:spTree>
    <p:extLst>
      <p:ext uri="{BB962C8B-B14F-4D97-AF65-F5344CB8AC3E}">
        <p14:creationId xmlns:p14="http://schemas.microsoft.com/office/powerpoint/2010/main" val="257051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42"/>
          <p:cNvPicPr preferRelativeResize="0"/>
          <p:nvPr/>
        </p:nvPicPr>
        <p:blipFill>
          <a:blip r:embed="rId3"/>
          <a:srcRect l="9845" r="9845"/>
          <a:stretch/>
        </p:blipFill>
        <p:spPr>
          <a:xfrm>
            <a:off x="2952150" y="0"/>
            <a:ext cx="6191827" cy="5145549"/>
          </a:xfrm>
          <a:prstGeom prst="rect">
            <a:avLst/>
          </a:prstGeom>
          <a:noFill/>
          <a:ln>
            <a:noFill/>
          </a:ln>
        </p:spPr>
      </p:pic>
      <p:sp>
        <p:nvSpPr>
          <p:cNvPr id="460" name="Google Shape;460;p42"/>
          <p:cNvSpPr/>
          <p:nvPr/>
        </p:nvSpPr>
        <p:spPr>
          <a:xfrm>
            <a:off x="0" y="2050"/>
            <a:ext cx="91440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42"/>
          <p:cNvGrpSpPr/>
          <p:nvPr/>
        </p:nvGrpSpPr>
        <p:grpSpPr>
          <a:xfrm>
            <a:off x="0" y="-10025"/>
            <a:ext cx="4647194" cy="5167625"/>
            <a:chOff x="0" y="-10025"/>
            <a:chExt cx="4647194" cy="5167625"/>
          </a:xfrm>
        </p:grpSpPr>
        <p:sp>
          <p:nvSpPr>
            <p:cNvPr id="462" name="Google Shape;462;p42"/>
            <p:cNvSpPr/>
            <p:nvPr/>
          </p:nvSpPr>
          <p:spPr>
            <a:xfrm rot="-5400000">
              <a:off x="308606" y="819013"/>
              <a:ext cx="5167625" cy="3509550"/>
            </a:xfrm>
            <a:prstGeom prst="flowChartOffpageConnector">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0" y="0"/>
              <a:ext cx="1312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42"/>
          <p:cNvSpPr/>
          <p:nvPr/>
        </p:nvSpPr>
        <p:spPr>
          <a:xfrm flipH="1">
            <a:off x="-582775" y="3667000"/>
            <a:ext cx="2322000" cy="2322000"/>
          </a:xfrm>
          <a:prstGeom prst="diamond">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flipH="1">
            <a:off x="2528150" y="-302900"/>
            <a:ext cx="940200" cy="940200"/>
          </a:xfrm>
          <a:prstGeom prst="diamond">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305970DF-D369-47CA-9468-12F8751B945C}"/>
              </a:ext>
            </a:extLst>
          </p:cNvPr>
          <p:cNvSpPr txBox="1"/>
          <p:nvPr/>
        </p:nvSpPr>
        <p:spPr>
          <a:xfrm>
            <a:off x="154030" y="2263973"/>
            <a:ext cx="3956290" cy="523220"/>
          </a:xfrm>
          <a:prstGeom prst="rect">
            <a:avLst/>
          </a:prstGeom>
          <a:noFill/>
        </p:spPr>
        <p:txBody>
          <a:bodyPr wrap="square">
            <a:spAutoFit/>
          </a:bodyPr>
          <a:lstStyle/>
          <a:p>
            <a:pPr algn="ctr"/>
            <a:r>
              <a:rPr lang="en-US" sz="2800" b="0" cap="none" spc="0" dirty="0">
                <a:ln w="0"/>
                <a:solidFill>
                  <a:srgbClr val="FFC000"/>
                </a:solidFill>
                <a:effectLst>
                  <a:outerShdw blurRad="38100" dist="19050" dir="2700000" algn="tl" rotWithShape="0">
                    <a:schemeClr val="dk1">
                      <a:alpha val="40000"/>
                    </a:schemeClr>
                  </a:outerShdw>
                </a:effectLst>
                <a:latin typeface="Bahnschrift SemiCondensed" panose="020B0502040204020203" pitchFamily="34" charset="0"/>
                <a:cs typeface="Times New Roman" panose="02020603050405020304" pitchFamily="18" charset="0"/>
              </a:rPr>
              <a:t>THANKYOU</a:t>
            </a:r>
          </a:p>
        </p:txBody>
      </p:sp>
    </p:spTree>
  </p:cSld>
  <p:clrMapOvr>
    <a:masterClrMapping/>
  </p:clrMapOvr>
</p:sld>
</file>

<file path=ppt/theme/theme1.xml><?xml version="1.0" encoding="utf-8"?>
<a:theme xmlns:a="http://schemas.openxmlformats.org/drawingml/2006/main" name="Vorschlag für ein Netzwerkprojekt by Slidesgo">
  <a:themeElements>
    <a:clrScheme name="Simple Light">
      <a:dk1>
        <a:srgbClr val="FFFFFF"/>
      </a:dk1>
      <a:lt1>
        <a:srgbClr val="FFFFFF"/>
      </a:lt1>
      <a:dk2>
        <a:srgbClr val="4B68DB"/>
      </a:dk2>
      <a:lt2>
        <a:srgbClr val="8CA3FF"/>
      </a:lt2>
      <a:accent1>
        <a:srgbClr val="FFEBBF"/>
      </a:accent1>
      <a:accent2>
        <a:srgbClr val="FDC05C"/>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97</Words>
  <Application>Microsoft Office PowerPoint</Application>
  <PresentationFormat>On-screen Show (16:9)</PresentationFormat>
  <Paragraphs>10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Telex</vt:lpstr>
      <vt:lpstr>Arial</vt:lpstr>
      <vt:lpstr>Roboto</vt:lpstr>
      <vt:lpstr>Bahnschrift SemiCondensed</vt:lpstr>
      <vt:lpstr>Vorschlag für ein Netzwerkprojekt by Slidesgo</vt:lpstr>
      <vt:lpstr>SMARTCLASS Monitoring System</vt:lpstr>
      <vt:lpstr>Overview</vt:lpstr>
      <vt:lpstr>Features /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SMARTCLASS Monitoring System</dc:title>
  <dc:creator>maxxima baru</dc:creator>
  <cp:lastModifiedBy>3D00</cp:lastModifiedBy>
  <cp:revision>2</cp:revision>
  <dcterms:modified xsi:type="dcterms:W3CDTF">2021-10-14T07:33:34Z</dcterms:modified>
</cp:coreProperties>
</file>