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28255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9E6D1-22C7-4A9C-8531-F25780BDF65C}"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7078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351836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236067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423332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95511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74885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431653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79082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45566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9E6D1-22C7-4A9C-8531-F25780BDF65C}"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254599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9E6D1-22C7-4A9C-8531-F25780BDF65C}"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57021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9E6D1-22C7-4A9C-8531-F25780BDF65C}"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40881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9E6D1-22C7-4A9C-8531-F25780BDF65C}"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42862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9E6D1-22C7-4A9C-8531-F25780BDF65C}"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7377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9E6D1-22C7-4A9C-8531-F25780BDF65C}"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34036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9E6D1-22C7-4A9C-8531-F25780BDF65C}"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0BD3E-8AB0-4928-8B48-ED4455643E97}" type="slidenum">
              <a:rPr lang="en-US" smtClean="0"/>
              <a:t>‹#›</a:t>
            </a:fld>
            <a:endParaRPr lang="en-US"/>
          </a:p>
        </p:txBody>
      </p:sp>
    </p:spTree>
    <p:extLst>
      <p:ext uri="{BB962C8B-B14F-4D97-AF65-F5344CB8AC3E}">
        <p14:creationId xmlns:p14="http://schemas.microsoft.com/office/powerpoint/2010/main" val="193798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9E6D1-22C7-4A9C-8531-F25780BDF65C}" type="datetimeFigureOut">
              <a:rPr lang="en-US" smtClean="0"/>
              <a:t>10/18/2021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0BD3E-8AB0-4928-8B48-ED4455643E97}" type="slidenum">
              <a:rPr lang="en-US" smtClean="0"/>
              <a:t>‹#›</a:t>
            </a:fld>
            <a:endParaRPr lang="en-US"/>
          </a:p>
        </p:txBody>
      </p:sp>
    </p:spTree>
    <p:extLst>
      <p:ext uri="{BB962C8B-B14F-4D97-AF65-F5344CB8AC3E}">
        <p14:creationId xmlns:p14="http://schemas.microsoft.com/office/powerpoint/2010/main" val="62332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7D64-1079-4A06-93E2-5061B2CCF602}"/>
              </a:ext>
            </a:extLst>
          </p:cNvPr>
          <p:cNvSpPr>
            <a:spLocks noGrp="1"/>
          </p:cNvSpPr>
          <p:nvPr>
            <p:ph type="ctrTitle"/>
          </p:nvPr>
        </p:nvSpPr>
        <p:spPr>
          <a:xfrm>
            <a:off x="2928400" y="623712"/>
            <a:ext cx="8574622" cy="2616199"/>
          </a:xfrm>
        </p:spPr>
        <p:txBody>
          <a:bodyPr>
            <a:normAutofit/>
          </a:bodyPr>
          <a:lstStyle/>
          <a:p>
            <a:r>
              <a:rPr lang="en-US" dirty="0">
                <a:solidFill>
                  <a:schemeClr val="tx1">
                    <a:lumMod val="75000"/>
                    <a:lumOff val="25000"/>
                  </a:schemeClr>
                </a:solidFill>
                <a:latin typeface="Arial Black" panose="020B0A04020102020204" pitchFamily="34" charset="0"/>
              </a:rPr>
              <a:t>PORTAL</a:t>
            </a:r>
            <a:br>
              <a:rPr lang="en-US" dirty="0">
                <a:solidFill>
                  <a:schemeClr val="tx1">
                    <a:lumMod val="75000"/>
                    <a:lumOff val="25000"/>
                  </a:schemeClr>
                </a:solidFill>
                <a:latin typeface="Arial Black" panose="020B0A04020102020204" pitchFamily="34" charset="0"/>
              </a:rPr>
            </a:br>
            <a:r>
              <a:rPr lang="en-US" dirty="0">
                <a:solidFill>
                  <a:schemeClr val="tx1">
                    <a:lumMod val="75000"/>
                    <a:lumOff val="25000"/>
                  </a:schemeClr>
                </a:solidFill>
                <a:latin typeface="Arial Black" panose="020B0A04020102020204" pitchFamily="34" charset="0"/>
              </a:rPr>
              <a:t>LICENSE</a:t>
            </a:r>
          </a:p>
        </p:txBody>
      </p:sp>
      <p:sp>
        <p:nvSpPr>
          <p:cNvPr id="3" name="Subtitle 2">
            <a:extLst>
              <a:ext uri="{FF2B5EF4-FFF2-40B4-BE49-F238E27FC236}">
                <a16:creationId xmlns:a16="http://schemas.microsoft.com/office/drawing/2014/main" id="{797BE2C1-846C-4B89-8656-368C299017E2}"/>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27A95CEE-3806-44B8-8A6F-223B5283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97" y="90548"/>
            <a:ext cx="5847670" cy="4252851"/>
          </a:xfrm>
          <a:prstGeom prst="rect">
            <a:avLst/>
          </a:prstGeom>
        </p:spPr>
      </p:pic>
    </p:spTree>
    <p:extLst>
      <p:ext uri="{BB962C8B-B14F-4D97-AF65-F5344CB8AC3E}">
        <p14:creationId xmlns:p14="http://schemas.microsoft.com/office/powerpoint/2010/main" val="322616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C1ECF6-2E35-403A-9813-02CE92C66CCC}"/>
              </a:ext>
            </a:extLst>
          </p:cNvPr>
          <p:cNvSpPr/>
          <p:nvPr/>
        </p:nvSpPr>
        <p:spPr>
          <a:xfrm>
            <a:off x="1734255" y="1035224"/>
            <a:ext cx="8001000" cy="489878"/>
          </a:xfrm>
          <a:prstGeom prst="rect">
            <a:avLst/>
          </a:prstGeom>
        </p:spPr>
        <p:txBody>
          <a:bodyPr wrap="square">
            <a:spAutoFit/>
          </a:bodyPr>
          <a:lstStyle/>
          <a:p>
            <a:pPr algn="ctr">
              <a:lnSpc>
                <a:spcPts val="1500"/>
              </a:lnSpc>
              <a:spcBef>
                <a:spcPts val="750"/>
              </a:spcBef>
              <a:spcAft>
                <a:spcPts val="1500"/>
              </a:spcAft>
              <a:tabLst>
                <a:tab pos="457200" algn="l"/>
              </a:tabLst>
            </a:pPr>
            <a:r>
              <a:rPr lang="en-US" dirty="0">
                <a:ea typeface="Times New Roman" panose="02020603050405020304" pitchFamily="18" charset="0"/>
                <a:cs typeface="Times New Roman" panose="02020603050405020304" pitchFamily="18" charset="0"/>
              </a:rPr>
              <a:t>Enterprise Portal Software is an enterprise web platform for building business solutions that deliver immediate results and long-term value. </a:t>
            </a:r>
            <a:endParaRPr lang="en-US" sz="2800" dirty="0">
              <a:effectLst/>
              <a:ea typeface="Times New Roman" panose="02020603050405020304" pitchFamily="18" charset="0"/>
              <a:cs typeface="Times New Roman" panose="02020603050405020304" pitchFamily="18" charset="0"/>
            </a:endParaRPr>
          </a:p>
        </p:txBody>
      </p:sp>
      <p:pic>
        <p:nvPicPr>
          <p:cNvPr id="6" name="Picture 1">
            <a:extLst>
              <a:ext uri="{FF2B5EF4-FFF2-40B4-BE49-F238E27FC236}">
                <a16:creationId xmlns:a16="http://schemas.microsoft.com/office/drawing/2014/main" id="{BDE0D09B-A789-4D77-8D72-CF7659E34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582" y="2054847"/>
            <a:ext cx="485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38141AEA-276A-45E0-9694-761CFF120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06" y="2749374"/>
            <a:ext cx="39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F85802E9-E6AF-4A43-B838-D5EFA7030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800" b="44330"/>
          <a:stretch>
            <a:fillRect/>
          </a:stretch>
        </p:blipFill>
        <p:spPr bwMode="auto">
          <a:xfrm>
            <a:off x="2123480" y="3380337"/>
            <a:ext cx="5619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a:extLst>
              <a:ext uri="{FF2B5EF4-FFF2-40B4-BE49-F238E27FC236}">
                <a16:creationId xmlns:a16="http://schemas.microsoft.com/office/drawing/2014/main" id="{21629BE7-8D62-41C5-9E88-77BB5A5F34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206" y="4125600"/>
            <a:ext cx="428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ED307476-5E70-4A37-AF23-5F51A70298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6817" y="4753452"/>
            <a:ext cx="495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a:extLst>
              <a:ext uri="{FF2B5EF4-FFF2-40B4-BE49-F238E27FC236}">
                <a16:creationId xmlns:a16="http://schemas.microsoft.com/office/drawing/2014/main" id="{F72AEBD6-2326-4BB4-9379-EC091475D8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3573" y="2030359"/>
            <a:ext cx="5905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a:extLst>
              <a:ext uri="{FF2B5EF4-FFF2-40B4-BE49-F238E27FC236}">
                <a16:creationId xmlns:a16="http://schemas.microsoft.com/office/drawing/2014/main" id="{EC3C1CCE-6C16-4F91-9C8C-241A42AD4F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4998" y="2704387"/>
            <a:ext cx="619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a:extLst>
              <a:ext uri="{FF2B5EF4-FFF2-40B4-BE49-F238E27FC236}">
                <a16:creationId xmlns:a16="http://schemas.microsoft.com/office/drawing/2014/main" id="{ED5C635D-A578-44FE-985E-554BC7D815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1618" y="3373653"/>
            <a:ext cx="4762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a:extLst>
              <a:ext uri="{FF2B5EF4-FFF2-40B4-BE49-F238E27FC236}">
                <a16:creationId xmlns:a16="http://schemas.microsoft.com/office/drawing/2014/main" id="{DC656547-7FF1-470F-B12B-4D62367A31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1618" y="4054031"/>
            <a:ext cx="4762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a:extLst>
              <a:ext uri="{FF2B5EF4-FFF2-40B4-BE49-F238E27FC236}">
                <a16:creationId xmlns:a16="http://schemas.microsoft.com/office/drawing/2014/main" id="{99C5EEF7-5E3C-4691-88BC-CB14C1FBC9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9231" y="4731234"/>
            <a:ext cx="581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a:extLst>
              <a:ext uri="{FF2B5EF4-FFF2-40B4-BE49-F238E27FC236}">
                <a16:creationId xmlns:a16="http://schemas.microsoft.com/office/drawing/2014/main" id="{4F7B6417-5E8C-4D95-B64E-58B61F04AD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0630" y="5526434"/>
            <a:ext cx="504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C529F172-53A4-4089-B00A-831E80380880}"/>
              </a:ext>
            </a:extLst>
          </p:cNvPr>
          <p:cNvSpPr/>
          <p:nvPr/>
        </p:nvSpPr>
        <p:spPr>
          <a:xfrm>
            <a:off x="2685455" y="2098105"/>
            <a:ext cx="2694264" cy="369332"/>
          </a:xfrm>
          <a:prstGeom prst="rect">
            <a:avLst/>
          </a:prstGeom>
        </p:spPr>
        <p:txBody>
          <a:bodyPr wrap="none">
            <a:spAutoFit/>
          </a:bodyPr>
          <a:lstStyle/>
          <a:p>
            <a:r>
              <a:rPr lang="en-US" dirty="0"/>
              <a:t>Simplified UI Development</a:t>
            </a:r>
          </a:p>
        </p:txBody>
      </p:sp>
      <p:sp>
        <p:nvSpPr>
          <p:cNvPr id="18" name="Rectangle 17">
            <a:extLst>
              <a:ext uri="{FF2B5EF4-FFF2-40B4-BE49-F238E27FC236}">
                <a16:creationId xmlns:a16="http://schemas.microsoft.com/office/drawing/2014/main" id="{D4104CC1-8113-4D22-BF32-A5E36AF3F893}"/>
              </a:ext>
            </a:extLst>
          </p:cNvPr>
          <p:cNvSpPr/>
          <p:nvPr/>
        </p:nvSpPr>
        <p:spPr>
          <a:xfrm>
            <a:off x="2685455" y="2633633"/>
            <a:ext cx="2732362" cy="646331"/>
          </a:xfrm>
          <a:prstGeom prst="rect">
            <a:avLst/>
          </a:prstGeom>
        </p:spPr>
        <p:txBody>
          <a:bodyPr wrap="square">
            <a:spAutoFit/>
          </a:bodyPr>
          <a:lstStyle/>
          <a:p>
            <a:r>
              <a:rPr lang="en-US" dirty="0"/>
              <a:t>Flexible Enterprise Integration Framework</a:t>
            </a:r>
          </a:p>
        </p:txBody>
      </p:sp>
      <p:sp>
        <p:nvSpPr>
          <p:cNvPr id="19" name="Rectangle 18">
            <a:extLst>
              <a:ext uri="{FF2B5EF4-FFF2-40B4-BE49-F238E27FC236}">
                <a16:creationId xmlns:a16="http://schemas.microsoft.com/office/drawing/2014/main" id="{AEDA69FC-F7AC-4B0E-865E-5926E567A5B8}"/>
              </a:ext>
            </a:extLst>
          </p:cNvPr>
          <p:cNvSpPr/>
          <p:nvPr/>
        </p:nvSpPr>
        <p:spPr>
          <a:xfrm>
            <a:off x="2719322" y="3452846"/>
            <a:ext cx="2123338" cy="369332"/>
          </a:xfrm>
          <a:prstGeom prst="rect">
            <a:avLst/>
          </a:prstGeom>
        </p:spPr>
        <p:txBody>
          <a:bodyPr wrap="none">
            <a:spAutoFit/>
          </a:bodyPr>
          <a:lstStyle/>
          <a:p>
            <a:r>
              <a:rPr lang="en-US" dirty="0"/>
              <a:t>Out-of-the-box Tools</a:t>
            </a:r>
          </a:p>
        </p:txBody>
      </p:sp>
      <p:sp>
        <p:nvSpPr>
          <p:cNvPr id="20" name="Rectangle 19">
            <a:extLst>
              <a:ext uri="{FF2B5EF4-FFF2-40B4-BE49-F238E27FC236}">
                <a16:creationId xmlns:a16="http://schemas.microsoft.com/office/drawing/2014/main" id="{E8FCC042-87B3-48EC-A982-29D9CBF1EC21}"/>
              </a:ext>
            </a:extLst>
          </p:cNvPr>
          <p:cNvSpPr/>
          <p:nvPr/>
        </p:nvSpPr>
        <p:spPr>
          <a:xfrm>
            <a:off x="2685455" y="4163891"/>
            <a:ext cx="2756076" cy="369332"/>
          </a:xfrm>
          <a:prstGeom prst="rect">
            <a:avLst/>
          </a:prstGeom>
        </p:spPr>
        <p:txBody>
          <a:bodyPr wrap="none">
            <a:spAutoFit/>
          </a:bodyPr>
          <a:lstStyle/>
          <a:p>
            <a:r>
              <a:rPr lang="en-US" dirty="0"/>
              <a:t>Secure Single Sign On (SSO)</a:t>
            </a:r>
          </a:p>
        </p:txBody>
      </p:sp>
      <p:sp>
        <p:nvSpPr>
          <p:cNvPr id="21" name="Rectangle 20">
            <a:extLst>
              <a:ext uri="{FF2B5EF4-FFF2-40B4-BE49-F238E27FC236}">
                <a16:creationId xmlns:a16="http://schemas.microsoft.com/office/drawing/2014/main" id="{DD481E87-535F-4E2C-8B8C-8AF107210965}"/>
              </a:ext>
            </a:extLst>
          </p:cNvPr>
          <p:cNvSpPr/>
          <p:nvPr/>
        </p:nvSpPr>
        <p:spPr>
          <a:xfrm>
            <a:off x="2719322" y="4792623"/>
            <a:ext cx="1489510" cy="369332"/>
          </a:xfrm>
          <a:prstGeom prst="rect">
            <a:avLst/>
          </a:prstGeom>
        </p:spPr>
        <p:txBody>
          <a:bodyPr wrap="none">
            <a:spAutoFit/>
          </a:bodyPr>
          <a:lstStyle/>
          <a:p>
            <a:r>
              <a:rPr lang="en-US" dirty="0"/>
              <a:t>Custom Fields</a:t>
            </a:r>
          </a:p>
        </p:txBody>
      </p:sp>
      <p:sp>
        <p:nvSpPr>
          <p:cNvPr id="22" name="Rectangle 21">
            <a:extLst>
              <a:ext uri="{FF2B5EF4-FFF2-40B4-BE49-F238E27FC236}">
                <a16:creationId xmlns:a16="http://schemas.microsoft.com/office/drawing/2014/main" id="{0A734351-0243-4AA5-AD27-262838C73E38}"/>
              </a:ext>
            </a:extLst>
          </p:cNvPr>
          <p:cNvSpPr/>
          <p:nvPr/>
        </p:nvSpPr>
        <p:spPr>
          <a:xfrm>
            <a:off x="6834123" y="2098105"/>
            <a:ext cx="2462277" cy="369332"/>
          </a:xfrm>
          <a:prstGeom prst="rect">
            <a:avLst/>
          </a:prstGeom>
        </p:spPr>
        <p:txBody>
          <a:bodyPr wrap="none">
            <a:spAutoFit/>
          </a:bodyPr>
          <a:lstStyle/>
          <a:p>
            <a:r>
              <a:rPr lang="en-US" dirty="0"/>
              <a:t>Rules Engine Integration</a:t>
            </a:r>
          </a:p>
        </p:txBody>
      </p:sp>
      <p:sp>
        <p:nvSpPr>
          <p:cNvPr id="23" name="Rectangle 22">
            <a:extLst>
              <a:ext uri="{FF2B5EF4-FFF2-40B4-BE49-F238E27FC236}">
                <a16:creationId xmlns:a16="http://schemas.microsoft.com/office/drawing/2014/main" id="{0F5A35A7-D71A-4950-AED7-19A4EC3075FD}"/>
              </a:ext>
            </a:extLst>
          </p:cNvPr>
          <p:cNvSpPr/>
          <p:nvPr/>
        </p:nvSpPr>
        <p:spPr>
          <a:xfrm>
            <a:off x="6834123" y="2772132"/>
            <a:ext cx="1685718" cy="369332"/>
          </a:xfrm>
          <a:prstGeom prst="rect">
            <a:avLst/>
          </a:prstGeom>
        </p:spPr>
        <p:txBody>
          <a:bodyPr wrap="none">
            <a:spAutoFit/>
          </a:bodyPr>
          <a:lstStyle/>
          <a:p>
            <a:r>
              <a:rPr lang="en-US" dirty="0"/>
              <a:t>SOA Framework</a:t>
            </a:r>
          </a:p>
        </p:txBody>
      </p:sp>
      <p:sp>
        <p:nvSpPr>
          <p:cNvPr id="24" name="Rectangle 23">
            <a:extLst>
              <a:ext uri="{FF2B5EF4-FFF2-40B4-BE49-F238E27FC236}">
                <a16:creationId xmlns:a16="http://schemas.microsoft.com/office/drawing/2014/main" id="{0CF94B67-9AA4-4942-AC66-7DA2347242C7}"/>
              </a:ext>
            </a:extLst>
          </p:cNvPr>
          <p:cNvSpPr/>
          <p:nvPr/>
        </p:nvSpPr>
        <p:spPr>
          <a:xfrm>
            <a:off x="6800256" y="3452846"/>
            <a:ext cx="2095317" cy="369332"/>
          </a:xfrm>
          <a:prstGeom prst="rect">
            <a:avLst/>
          </a:prstGeom>
        </p:spPr>
        <p:txBody>
          <a:bodyPr wrap="none">
            <a:spAutoFit/>
          </a:bodyPr>
          <a:lstStyle/>
          <a:p>
            <a:r>
              <a:rPr lang="en-US" dirty="0"/>
              <a:t>User Personalization</a:t>
            </a:r>
          </a:p>
        </p:txBody>
      </p:sp>
      <p:sp>
        <p:nvSpPr>
          <p:cNvPr id="25" name="Rectangle 24">
            <a:extLst>
              <a:ext uri="{FF2B5EF4-FFF2-40B4-BE49-F238E27FC236}">
                <a16:creationId xmlns:a16="http://schemas.microsoft.com/office/drawing/2014/main" id="{D5A06964-5C76-43EB-B5A9-DDBA13314157}"/>
              </a:ext>
            </a:extLst>
          </p:cNvPr>
          <p:cNvSpPr/>
          <p:nvPr/>
        </p:nvSpPr>
        <p:spPr>
          <a:xfrm>
            <a:off x="6834123" y="4145721"/>
            <a:ext cx="2834687" cy="369332"/>
          </a:xfrm>
          <a:prstGeom prst="rect">
            <a:avLst/>
          </a:prstGeom>
        </p:spPr>
        <p:txBody>
          <a:bodyPr wrap="none">
            <a:spAutoFit/>
          </a:bodyPr>
          <a:lstStyle/>
          <a:p>
            <a:r>
              <a:rPr lang="en-US" dirty="0"/>
              <a:t>Role Based Content Delivery</a:t>
            </a:r>
          </a:p>
        </p:txBody>
      </p:sp>
      <p:sp>
        <p:nvSpPr>
          <p:cNvPr id="26" name="Rectangle 25">
            <a:extLst>
              <a:ext uri="{FF2B5EF4-FFF2-40B4-BE49-F238E27FC236}">
                <a16:creationId xmlns:a16="http://schemas.microsoft.com/office/drawing/2014/main" id="{61CEEA53-2190-46D0-9BBF-4A3FB1C5F8BF}"/>
              </a:ext>
            </a:extLst>
          </p:cNvPr>
          <p:cNvSpPr/>
          <p:nvPr/>
        </p:nvSpPr>
        <p:spPr>
          <a:xfrm>
            <a:off x="6834123" y="4860487"/>
            <a:ext cx="3552063" cy="369332"/>
          </a:xfrm>
          <a:prstGeom prst="rect">
            <a:avLst/>
          </a:prstGeom>
        </p:spPr>
        <p:txBody>
          <a:bodyPr wrap="none">
            <a:spAutoFit/>
          </a:bodyPr>
          <a:lstStyle/>
          <a:p>
            <a:r>
              <a:rPr lang="en-US" dirty="0"/>
              <a:t>Auditing &amp; Performance Monitoring</a:t>
            </a:r>
          </a:p>
        </p:txBody>
      </p:sp>
      <p:sp>
        <p:nvSpPr>
          <p:cNvPr id="27" name="Rectangle 26">
            <a:extLst>
              <a:ext uri="{FF2B5EF4-FFF2-40B4-BE49-F238E27FC236}">
                <a16:creationId xmlns:a16="http://schemas.microsoft.com/office/drawing/2014/main" id="{6FD69C15-6245-4E1E-A259-09BD07E819C7}"/>
              </a:ext>
            </a:extLst>
          </p:cNvPr>
          <p:cNvSpPr/>
          <p:nvPr/>
        </p:nvSpPr>
        <p:spPr>
          <a:xfrm>
            <a:off x="2719322" y="5417150"/>
            <a:ext cx="2244197" cy="646331"/>
          </a:xfrm>
          <a:prstGeom prst="rect">
            <a:avLst/>
          </a:prstGeom>
        </p:spPr>
        <p:txBody>
          <a:bodyPr wrap="square">
            <a:spAutoFit/>
          </a:bodyPr>
          <a:lstStyle/>
          <a:p>
            <a:r>
              <a:rPr lang="en-US" dirty="0"/>
              <a:t>Working from Your Desktop with Sync</a:t>
            </a:r>
          </a:p>
        </p:txBody>
      </p:sp>
      <p:sp>
        <p:nvSpPr>
          <p:cNvPr id="29" name="Rectangle 28">
            <a:extLst>
              <a:ext uri="{FF2B5EF4-FFF2-40B4-BE49-F238E27FC236}">
                <a16:creationId xmlns:a16="http://schemas.microsoft.com/office/drawing/2014/main" id="{A9ABB40F-CDF9-49F3-8AA4-DCA99B246E4B}"/>
              </a:ext>
            </a:extLst>
          </p:cNvPr>
          <p:cNvSpPr/>
          <p:nvPr/>
        </p:nvSpPr>
        <p:spPr>
          <a:xfrm>
            <a:off x="2433042" y="230172"/>
            <a:ext cx="8001000" cy="297517"/>
          </a:xfrm>
          <a:prstGeom prst="rect">
            <a:avLst/>
          </a:prstGeom>
        </p:spPr>
        <p:txBody>
          <a:bodyPr wrap="square">
            <a:spAutoFit/>
          </a:bodyPr>
          <a:lstStyle/>
          <a:p>
            <a:pPr algn="ctr">
              <a:lnSpc>
                <a:spcPts val="1500"/>
              </a:lnSpc>
              <a:spcBef>
                <a:spcPts val="750"/>
              </a:spcBef>
              <a:spcAft>
                <a:spcPts val="1500"/>
              </a:spcAft>
              <a:tabLst>
                <a:tab pos="457200" algn="l"/>
              </a:tabLst>
            </a:pPr>
            <a:r>
              <a:rPr lang="en-US" dirty="0">
                <a:solidFill>
                  <a:schemeClr val="tx1">
                    <a:lumMod val="75000"/>
                    <a:lumOff val="25000"/>
                  </a:schemeClr>
                </a:solidFill>
                <a:latin typeface="Arial Black" panose="020B0A04020102020204" pitchFamily="34" charset="0"/>
                <a:ea typeface="Times New Roman" panose="02020603050405020304" pitchFamily="18" charset="0"/>
                <a:cs typeface="Times New Roman" panose="02020603050405020304" pitchFamily="18" charset="0"/>
              </a:rPr>
              <a:t>OVERVIEW</a:t>
            </a:r>
            <a:endParaRPr lang="en-US" sz="2800" dirty="0">
              <a:solidFill>
                <a:schemeClr val="tx1">
                  <a:lumMod val="75000"/>
                  <a:lumOff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1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2">
            <a:extLst>
              <a:ext uri="{FF2B5EF4-FFF2-40B4-BE49-F238E27FC236}">
                <a16:creationId xmlns:a16="http://schemas.microsoft.com/office/drawing/2014/main" id="{C8EE5F95-E0F1-445B-A085-342E09B77018}"/>
              </a:ext>
            </a:extLst>
          </p:cNvPr>
          <p:cNvSpPr/>
          <p:nvPr/>
        </p:nvSpPr>
        <p:spPr>
          <a:xfrm>
            <a:off x="1794934" y="1049867"/>
            <a:ext cx="4343400" cy="685800"/>
          </a:xfrm>
          <a:prstGeom prst="homePlat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Single Sign-On</a:t>
            </a:r>
          </a:p>
        </p:txBody>
      </p:sp>
      <p:sp>
        <p:nvSpPr>
          <p:cNvPr id="6" name="Round Diagonal Corner Rectangle 5">
            <a:extLst>
              <a:ext uri="{FF2B5EF4-FFF2-40B4-BE49-F238E27FC236}">
                <a16:creationId xmlns:a16="http://schemas.microsoft.com/office/drawing/2014/main" id="{59D89102-4B27-4A6B-AB5F-97198FB8234A}"/>
              </a:ext>
            </a:extLst>
          </p:cNvPr>
          <p:cNvSpPr/>
          <p:nvPr/>
        </p:nvSpPr>
        <p:spPr>
          <a:xfrm>
            <a:off x="1794934" y="1735667"/>
            <a:ext cx="4343400" cy="1600200"/>
          </a:xfrm>
          <a:prstGeom prst="round2DiagRect">
            <a:avLst>
              <a:gd name="adj1" fmla="val 0"/>
              <a:gd name="adj2" fmla="val 18518"/>
            </a:avLst>
          </a:prstGeom>
          <a:gradFill flip="none" rotWithShape="1">
            <a:gsLst>
              <a:gs pos="0">
                <a:srgbClr val="8186EF">
                  <a:tint val="44500"/>
                  <a:satMod val="160000"/>
                </a:srgbClr>
              </a:gs>
              <a:gs pos="10000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enterprise portals can provide single sign-on capabilities between their users and various other systems. This requires a user to authenticate only once.</a:t>
            </a:r>
          </a:p>
        </p:txBody>
      </p:sp>
      <p:sp>
        <p:nvSpPr>
          <p:cNvPr id="7" name="Pentagon 29">
            <a:extLst>
              <a:ext uri="{FF2B5EF4-FFF2-40B4-BE49-F238E27FC236}">
                <a16:creationId xmlns:a16="http://schemas.microsoft.com/office/drawing/2014/main" id="{CA6F780D-3579-4E6E-80B2-6B3508A5769D}"/>
              </a:ext>
            </a:extLst>
          </p:cNvPr>
          <p:cNvSpPr/>
          <p:nvPr/>
        </p:nvSpPr>
        <p:spPr>
          <a:xfrm>
            <a:off x="1794934" y="3412067"/>
            <a:ext cx="4343400" cy="685800"/>
          </a:xfrm>
          <a:prstGeom prst="homePlat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Enterprise Integration Framework</a:t>
            </a:r>
          </a:p>
        </p:txBody>
      </p:sp>
      <p:sp>
        <p:nvSpPr>
          <p:cNvPr id="8" name="Round Diagonal Corner Rectangle 30">
            <a:extLst>
              <a:ext uri="{FF2B5EF4-FFF2-40B4-BE49-F238E27FC236}">
                <a16:creationId xmlns:a16="http://schemas.microsoft.com/office/drawing/2014/main" id="{04835A09-46B5-4AA8-8EE5-419C56609C53}"/>
              </a:ext>
            </a:extLst>
          </p:cNvPr>
          <p:cNvSpPr/>
          <p:nvPr/>
        </p:nvSpPr>
        <p:spPr>
          <a:xfrm>
            <a:off x="1794934" y="4097867"/>
            <a:ext cx="4343400" cy="2209800"/>
          </a:xfrm>
          <a:prstGeom prst="round2DiagRect">
            <a:avLst>
              <a:gd name="adj1" fmla="val 0"/>
              <a:gd name="adj2" fmla="val 18518"/>
            </a:avLst>
          </a:prstGeom>
          <a:gradFill flip="none" rotWithShape="1">
            <a:gsLst>
              <a:gs pos="0">
                <a:srgbClr val="8186EF">
                  <a:tint val="44500"/>
                  <a:satMod val="160000"/>
                </a:srgbClr>
              </a:gs>
              <a:gs pos="10000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connection of functions and data from multiple systems into new components/</a:t>
            </a:r>
            <a:r>
              <a:rPr lang="en-US" dirty="0" err="1">
                <a:solidFill>
                  <a:schemeClr val="tx1"/>
                </a:solidFill>
              </a:rPr>
              <a:t>portlets</a:t>
            </a:r>
            <a:r>
              <a:rPr lang="en-US" dirty="0">
                <a:solidFill>
                  <a:schemeClr val="tx1"/>
                </a:solidFill>
              </a:rPr>
              <a:t>/web parts with an integrated navigation between these components. Included multiple methods to integrate with external content and data.</a:t>
            </a:r>
          </a:p>
        </p:txBody>
      </p:sp>
      <p:sp>
        <p:nvSpPr>
          <p:cNvPr id="9" name="Pentagon 33">
            <a:extLst>
              <a:ext uri="{FF2B5EF4-FFF2-40B4-BE49-F238E27FC236}">
                <a16:creationId xmlns:a16="http://schemas.microsoft.com/office/drawing/2014/main" id="{17A05F58-12EF-494A-8CDB-D516DBD06130}"/>
              </a:ext>
            </a:extLst>
          </p:cNvPr>
          <p:cNvSpPr/>
          <p:nvPr/>
        </p:nvSpPr>
        <p:spPr>
          <a:xfrm flipH="1">
            <a:off x="6595534" y="1049867"/>
            <a:ext cx="4343400" cy="685800"/>
          </a:xfrm>
          <a:prstGeom prst="homePlat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Customization</a:t>
            </a:r>
          </a:p>
        </p:txBody>
      </p:sp>
      <p:sp>
        <p:nvSpPr>
          <p:cNvPr id="10" name="Round Diagonal Corner Rectangle 35">
            <a:extLst>
              <a:ext uri="{FF2B5EF4-FFF2-40B4-BE49-F238E27FC236}">
                <a16:creationId xmlns:a16="http://schemas.microsoft.com/office/drawing/2014/main" id="{2807043F-70A2-4D3C-B85E-73D1232195E0}"/>
              </a:ext>
            </a:extLst>
          </p:cNvPr>
          <p:cNvSpPr/>
          <p:nvPr/>
        </p:nvSpPr>
        <p:spPr>
          <a:xfrm>
            <a:off x="6595534" y="1735667"/>
            <a:ext cx="4343400" cy="3810000"/>
          </a:xfrm>
          <a:prstGeom prst="round2DiagRect">
            <a:avLst>
              <a:gd name="adj1" fmla="val 9508"/>
              <a:gd name="adj2" fmla="val 0"/>
            </a:avLst>
          </a:prstGeom>
          <a:gradFill flip="none" rotWithShape="1">
            <a:gsLst>
              <a:gs pos="100000">
                <a:srgbClr val="8186EF">
                  <a:tint val="44500"/>
                  <a:satMod val="160000"/>
                </a:srgbClr>
              </a:gs>
              <a:gs pos="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Users can customize the look and feel of their environment. Customers who are using EIPs can edit and design their own web sites which are full of their own personality and own style; they can also choose the specific content and services they prefer. Also refers to the ability to prioritize most appropriate content based on attributes of the user and metadata of the available content. Can work both the Portal and your desktop becomes a seamless experience.</a:t>
            </a:r>
          </a:p>
        </p:txBody>
      </p:sp>
      <p:sp>
        <p:nvSpPr>
          <p:cNvPr id="11" name="Rectangle 10">
            <a:extLst>
              <a:ext uri="{FF2B5EF4-FFF2-40B4-BE49-F238E27FC236}">
                <a16:creationId xmlns:a16="http://schemas.microsoft.com/office/drawing/2014/main" id="{D92DBCE6-C631-45EA-A575-517588063E9B}"/>
              </a:ext>
            </a:extLst>
          </p:cNvPr>
          <p:cNvSpPr/>
          <p:nvPr/>
        </p:nvSpPr>
        <p:spPr>
          <a:xfrm>
            <a:off x="2433042" y="230172"/>
            <a:ext cx="8001000" cy="297517"/>
          </a:xfrm>
          <a:prstGeom prst="rect">
            <a:avLst/>
          </a:prstGeom>
        </p:spPr>
        <p:txBody>
          <a:bodyPr wrap="square">
            <a:spAutoFit/>
          </a:bodyPr>
          <a:lstStyle/>
          <a:p>
            <a:pPr algn="ctr">
              <a:lnSpc>
                <a:spcPts val="1500"/>
              </a:lnSpc>
              <a:spcBef>
                <a:spcPts val="750"/>
              </a:spcBef>
              <a:spcAft>
                <a:spcPts val="1500"/>
              </a:spcAft>
              <a:tabLst>
                <a:tab pos="457200" algn="l"/>
              </a:tabLst>
            </a:pPr>
            <a:r>
              <a:rPr lang="en-US" dirty="0">
                <a:solidFill>
                  <a:schemeClr val="tx1">
                    <a:lumMod val="75000"/>
                    <a:lumOff val="25000"/>
                  </a:schemeClr>
                </a:solidFill>
                <a:latin typeface="Arial Black" panose="020B0A04020102020204" pitchFamily="34" charset="0"/>
                <a:ea typeface="Times New Roman" panose="02020603050405020304" pitchFamily="18" charset="0"/>
                <a:cs typeface="Times New Roman" panose="02020603050405020304" pitchFamily="18" charset="0"/>
              </a:rPr>
              <a:t>SOLUTION</a:t>
            </a:r>
            <a:endParaRPr lang="en-US" sz="2800" dirty="0">
              <a:solidFill>
                <a:schemeClr val="tx1">
                  <a:lumMod val="75000"/>
                  <a:lumOff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24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2">
            <a:extLst>
              <a:ext uri="{FF2B5EF4-FFF2-40B4-BE49-F238E27FC236}">
                <a16:creationId xmlns:a16="http://schemas.microsoft.com/office/drawing/2014/main" id="{39FBE6DF-66B2-41B9-9467-2E3D354DA8D5}"/>
              </a:ext>
            </a:extLst>
          </p:cNvPr>
          <p:cNvSpPr/>
          <p:nvPr/>
        </p:nvSpPr>
        <p:spPr>
          <a:xfrm>
            <a:off x="1760220" y="1074420"/>
            <a:ext cx="4343400" cy="685800"/>
          </a:xfrm>
          <a:prstGeom prst="homePlat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Personalization</a:t>
            </a:r>
          </a:p>
        </p:txBody>
      </p:sp>
      <p:sp>
        <p:nvSpPr>
          <p:cNvPr id="6" name="Round Diagonal Corner Rectangle 5">
            <a:extLst>
              <a:ext uri="{FF2B5EF4-FFF2-40B4-BE49-F238E27FC236}">
                <a16:creationId xmlns:a16="http://schemas.microsoft.com/office/drawing/2014/main" id="{D4B0B47F-9413-4C9F-B66D-2F2D5AEEE16D}"/>
              </a:ext>
            </a:extLst>
          </p:cNvPr>
          <p:cNvSpPr/>
          <p:nvPr/>
        </p:nvSpPr>
        <p:spPr>
          <a:xfrm>
            <a:off x="1760220" y="1760220"/>
            <a:ext cx="4343400" cy="3581400"/>
          </a:xfrm>
          <a:prstGeom prst="round2DiagRect">
            <a:avLst>
              <a:gd name="adj1" fmla="val 0"/>
              <a:gd name="adj2" fmla="val 10008"/>
            </a:avLst>
          </a:prstGeom>
          <a:gradFill flip="none" rotWithShape="1">
            <a:gsLst>
              <a:gs pos="0">
                <a:srgbClr val="8186EF">
                  <a:tint val="44500"/>
                  <a:satMod val="160000"/>
                </a:srgbClr>
              </a:gs>
              <a:gs pos="10000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Personalization is more about matching content with the user. Based on a user profile, personalization uses rules to match the "services", or content, to the specific user. To some degree, you can think of the two like this: customization is in hands of the end user, personalization is not. Of course actual personalization is often based on your role or job function within the portal context. User attributes are editable by Administrator..</a:t>
            </a:r>
          </a:p>
        </p:txBody>
      </p:sp>
      <p:sp>
        <p:nvSpPr>
          <p:cNvPr id="7" name="Pentagon 8">
            <a:extLst>
              <a:ext uri="{FF2B5EF4-FFF2-40B4-BE49-F238E27FC236}">
                <a16:creationId xmlns:a16="http://schemas.microsoft.com/office/drawing/2014/main" id="{1DC853F0-A320-4F83-8081-DF8B0092F1F2}"/>
              </a:ext>
            </a:extLst>
          </p:cNvPr>
          <p:cNvSpPr/>
          <p:nvPr/>
        </p:nvSpPr>
        <p:spPr>
          <a:xfrm flipH="1">
            <a:off x="6560820" y="1074420"/>
            <a:ext cx="4343400" cy="685800"/>
          </a:xfrm>
          <a:prstGeom prst="homePlat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CMS and Collaboration Engine</a:t>
            </a:r>
          </a:p>
        </p:txBody>
      </p:sp>
      <p:sp>
        <p:nvSpPr>
          <p:cNvPr id="8" name="Round Diagonal Corner Rectangle 9">
            <a:extLst>
              <a:ext uri="{FF2B5EF4-FFF2-40B4-BE49-F238E27FC236}">
                <a16:creationId xmlns:a16="http://schemas.microsoft.com/office/drawing/2014/main" id="{C2C675F8-CFFF-409C-ABD9-06DBBFA73D55}"/>
              </a:ext>
            </a:extLst>
          </p:cNvPr>
          <p:cNvSpPr/>
          <p:nvPr/>
        </p:nvSpPr>
        <p:spPr>
          <a:xfrm>
            <a:off x="6560820" y="1760220"/>
            <a:ext cx="4343400" cy="1079500"/>
          </a:xfrm>
          <a:prstGeom prst="round2DiagRect">
            <a:avLst>
              <a:gd name="adj1" fmla="val 34527"/>
              <a:gd name="adj2" fmla="val 0"/>
            </a:avLst>
          </a:prstGeom>
          <a:gradFill flip="none" rotWithShape="1">
            <a:gsLst>
              <a:gs pos="100000">
                <a:srgbClr val="8186EF">
                  <a:tint val="44500"/>
                  <a:satMod val="160000"/>
                </a:srgbClr>
              </a:gs>
              <a:gs pos="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integration of content provided by other portals, typically through the use of WSRP or similar technologies.</a:t>
            </a:r>
          </a:p>
        </p:txBody>
      </p:sp>
      <p:sp>
        <p:nvSpPr>
          <p:cNvPr id="9" name="Pentagon 10">
            <a:extLst>
              <a:ext uri="{FF2B5EF4-FFF2-40B4-BE49-F238E27FC236}">
                <a16:creationId xmlns:a16="http://schemas.microsoft.com/office/drawing/2014/main" id="{BAC0A6B5-8C95-4088-A86F-9B6C04076544}"/>
              </a:ext>
            </a:extLst>
          </p:cNvPr>
          <p:cNvSpPr/>
          <p:nvPr/>
        </p:nvSpPr>
        <p:spPr>
          <a:xfrm flipH="1">
            <a:off x="6560820" y="2903220"/>
            <a:ext cx="4343400" cy="685800"/>
          </a:xfrm>
          <a:prstGeom prst="homePlat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Access Control</a:t>
            </a:r>
            <a:r>
              <a:rPr lang="en-US" dirty="0"/>
              <a:t> </a:t>
            </a:r>
            <a:endParaRPr lang="en-US" b="1" dirty="0"/>
          </a:p>
        </p:txBody>
      </p:sp>
      <p:sp>
        <p:nvSpPr>
          <p:cNvPr id="10" name="Round Diagonal Corner Rectangle 11">
            <a:extLst>
              <a:ext uri="{FF2B5EF4-FFF2-40B4-BE49-F238E27FC236}">
                <a16:creationId xmlns:a16="http://schemas.microsoft.com/office/drawing/2014/main" id="{B99549B3-307A-41C3-B441-33F81702C45B}"/>
              </a:ext>
            </a:extLst>
          </p:cNvPr>
          <p:cNvSpPr/>
          <p:nvPr/>
        </p:nvSpPr>
        <p:spPr>
          <a:xfrm>
            <a:off x="6560820" y="3589020"/>
            <a:ext cx="4343400" cy="2743200"/>
          </a:xfrm>
          <a:prstGeom prst="round2DiagRect">
            <a:avLst>
              <a:gd name="adj1" fmla="val 12710"/>
              <a:gd name="adj2" fmla="val 0"/>
            </a:avLst>
          </a:prstGeom>
          <a:gradFill flip="none" rotWithShape="1">
            <a:gsLst>
              <a:gs pos="100000">
                <a:srgbClr val="8186EF">
                  <a:tint val="44500"/>
                  <a:satMod val="160000"/>
                </a:srgbClr>
              </a:gs>
              <a:gs pos="0">
                <a:srgbClr val="8186EF">
                  <a:tint val="23500"/>
                  <a:satMod val="160000"/>
                </a:srgb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ability for portal to limit specific types of content and services users have access. This access rights may be provided by a portal administrator or by a provisioning process. Access control lists manage the mapping between portal content and services over the portal user base. Portal’s performance monitoring by Administrator for better optimize resources.</a:t>
            </a:r>
          </a:p>
        </p:txBody>
      </p:sp>
    </p:spTree>
    <p:extLst>
      <p:ext uri="{BB962C8B-B14F-4D97-AF65-F5344CB8AC3E}">
        <p14:creationId xmlns:p14="http://schemas.microsoft.com/office/powerpoint/2010/main" val="66739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634C-D5A3-46E7-A77D-FACCE08502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8CF388-1D61-4A17-AB73-A1B15C5E5992}"/>
              </a:ext>
            </a:extLst>
          </p:cNvPr>
          <p:cNvSpPr>
            <a:spLocks noGrp="1"/>
          </p:cNvSpPr>
          <p:nvPr>
            <p:ph idx="1"/>
          </p:nvPr>
        </p:nvSpPr>
        <p:spPr/>
        <p:txBody>
          <a:bodyPr/>
          <a:lstStyle/>
          <a:p>
            <a:endParaRPr lang="en-US"/>
          </a:p>
        </p:txBody>
      </p:sp>
      <p:sp>
        <p:nvSpPr>
          <p:cNvPr id="5" name="Pentagon 2">
            <a:extLst>
              <a:ext uri="{FF2B5EF4-FFF2-40B4-BE49-F238E27FC236}">
                <a16:creationId xmlns:a16="http://schemas.microsoft.com/office/drawing/2014/main" id="{0BC3750E-D0BD-443B-AA4E-2F62FCDF9635}"/>
              </a:ext>
            </a:extLst>
          </p:cNvPr>
          <p:cNvSpPr/>
          <p:nvPr/>
        </p:nvSpPr>
        <p:spPr>
          <a:xfrm>
            <a:off x="2000250" y="1066800"/>
            <a:ext cx="4343400" cy="685800"/>
          </a:xfrm>
          <a:prstGeom prst="homePlate">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Web-publishing</a:t>
            </a:r>
            <a:endParaRPr lang="en-US" b="1" dirty="0"/>
          </a:p>
        </p:txBody>
      </p:sp>
      <p:sp>
        <p:nvSpPr>
          <p:cNvPr id="6" name="Pentagon 8">
            <a:extLst>
              <a:ext uri="{FF2B5EF4-FFF2-40B4-BE49-F238E27FC236}">
                <a16:creationId xmlns:a16="http://schemas.microsoft.com/office/drawing/2014/main" id="{CD40A622-1DE5-4086-AC34-ADF59F929A4E}"/>
              </a:ext>
            </a:extLst>
          </p:cNvPr>
          <p:cNvSpPr/>
          <p:nvPr/>
        </p:nvSpPr>
        <p:spPr>
          <a:xfrm flipH="1">
            <a:off x="6800850" y="1066800"/>
            <a:ext cx="4343400" cy="685800"/>
          </a:xfrm>
          <a:prstGeom prst="homePlat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Content Structures and Templates</a:t>
            </a:r>
            <a:endParaRPr lang="en-US" b="1" dirty="0"/>
          </a:p>
        </p:txBody>
      </p:sp>
      <p:sp>
        <p:nvSpPr>
          <p:cNvPr id="7" name="Pentagon 10">
            <a:extLst>
              <a:ext uri="{FF2B5EF4-FFF2-40B4-BE49-F238E27FC236}">
                <a16:creationId xmlns:a16="http://schemas.microsoft.com/office/drawing/2014/main" id="{59BA0ED1-98C0-40F9-A178-E3078164DEEF}"/>
              </a:ext>
            </a:extLst>
          </p:cNvPr>
          <p:cNvSpPr/>
          <p:nvPr/>
        </p:nvSpPr>
        <p:spPr>
          <a:xfrm flipH="1">
            <a:off x="6800850" y="1794933"/>
            <a:ext cx="4343400" cy="685800"/>
          </a:xfrm>
          <a:prstGeom prst="homePlat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User-Driven Workflow &amp; Approval</a:t>
            </a:r>
            <a:endParaRPr lang="en-US" b="1" dirty="0"/>
          </a:p>
        </p:txBody>
      </p:sp>
      <p:sp>
        <p:nvSpPr>
          <p:cNvPr id="8" name="Pentagon 12">
            <a:extLst>
              <a:ext uri="{FF2B5EF4-FFF2-40B4-BE49-F238E27FC236}">
                <a16:creationId xmlns:a16="http://schemas.microsoft.com/office/drawing/2014/main" id="{0453F980-62B3-4F43-B8D7-AB2A2FFC3D0F}"/>
              </a:ext>
            </a:extLst>
          </p:cNvPr>
          <p:cNvSpPr/>
          <p:nvPr/>
        </p:nvSpPr>
        <p:spPr>
          <a:xfrm>
            <a:off x="2000250" y="1794933"/>
            <a:ext cx="4343400" cy="6858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Unified Documents &amp; Media</a:t>
            </a:r>
            <a:endParaRPr lang="en-US" b="1" dirty="0"/>
          </a:p>
        </p:txBody>
      </p:sp>
      <p:sp>
        <p:nvSpPr>
          <p:cNvPr id="9" name="Pentagon 13">
            <a:extLst>
              <a:ext uri="{FF2B5EF4-FFF2-40B4-BE49-F238E27FC236}">
                <a16:creationId xmlns:a16="http://schemas.microsoft.com/office/drawing/2014/main" id="{AC88EC82-8535-4B38-9B14-E44F695BF5A1}"/>
              </a:ext>
            </a:extLst>
          </p:cNvPr>
          <p:cNvSpPr/>
          <p:nvPr/>
        </p:nvSpPr>
        <p:spPr>
          <a:xfrm>
            <a:off x="2000250" y="2523066"/>
            <a:ext cx="4343400" cy="753534"/>
          </a:xfrm>
          <a:prstGeom prst="homePlat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 can be uploaded and stored </a:t>
            </a:r>
          </a:p>
          <a:p>
            <a:pPr algn="ctr"/>
            <a:r>
              <a:rPr lang="en-US" dirty="0"/>
              <a:t>in one file format</a:t>
            </a:r>
          </a:p>
        </p:txBody>
      </p:sp>
      <p:sp>
        <p:nvSpPr>
          <p:cNvPr id="10" name="Pentagon 14">
            <a:extLst>
              <a:ext uri="{FF2B5EF4-FFF2-40B4-BE49-F238E27FC236}">
                <a16:creationId xmlns:a16="http://schemas.microsoft.com/office/drawing/2014/main" id="{2D469166-F95B-4D5A-BC16-33AC4D65A628}"/>
              </a:ext>
            </a:extLst>
          </p:cNvPr>
          <p:cNvSpPr/>
          <p:nvPr/>
        </p:nvSpPr>
        <p:spPr>
          <a:xfrm>
            <a:off x="1991783" y="3318933"/>
            <a:ext cx="4343400" cy="685800"/>
          </a:xfrm>
          <a:prstGeom prst="homePlat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Content Categories</a:t>
            </a:r>
            <a:endParaRPr lang="en-US" b="1" dirty="0"/>
          </a:p>
        </p:txBody>
      </p:sp>
      <p:sp>
        <p:nvSpPr>
          <p:cNvPr id="11" name="Pentagon 15">
            <a:extLst>
              <a:ext uri="{FF2B5EF4-FFF2-40B4-BE49-F238E27FC236}">
                <a16:creationId xmlns:a16="http://schemas.microsoft.com/office/drawing/2014/main" id="{5B4000F0-E2D5-483B-A9B7-787E30C29545}"/>
              </a:ext>
            </a:extLst>
          </p:cNvPr>
          <p:cNvSpPr/>
          <p:nvPr/>
        </p:nvSpPr>
        <p:spPr>
          <a:xfrm>
            <a:off x="1991783" y="4047066"/>
            <a:ext cx="4343400" cy="685800"/>
          </a:xfrm>
          <a:prstGeom prst="homePlat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Publisher</a:t>
            </a:r>
            <a:endParaRPr lang="en-US" b="1" dirty="0"/>
          </a:p>
        </p:txBody>
      </p:sp>
      <p:sp>
        <p:nvSpPr>
          <p:cNvPr id="12" name="Pentagon 16">
            <a:extLst>
              <a:ext uri="{FF2B5EF4-FFF2-40B4-BE49-F238E27FC236}">
                <a16:creationId xmlns:a16="http://schemas.microsoft.com/office/drawing/2014/main" id="{E47727F0-742C-4E9F-AF20-2EEC523AB70D}"/>
              </a:ext>
            </a:extLst>
          </p:cNvPr>
          <p:cNvSpPr/>
          <p:nvPr/>
        </p:nvSpPr>
        <p:spPr>
          <a:xfrm>
            <a:off x="1991783" y="4775199"/>
            <a:ext cx="4343400" cy="685800"/>
          </a:xfrm>
          <a:prstGeom prst="homePlat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Workspace Publishing</a:t>
            </a:r>
            <a:endParaRPr lang="en-US" b="1" dirty="0"/>
          </a:p>
        </p:txBody>
      </p:sp>
      <p:sp>
        <p:nvSpPr>
          <p:cNvPr id="13" name="Pentagon 17">
            <a:extLst>
              <a:ext uri="{FF2B5EF4-FFF2-40B4-BE49-F238E27FC236}">
                <a16:creationId xmlns:a16="http://schemas.microsoft.com/office/drawing/2014/main" id="{CB97AF51-3810-4E0E-8B35-F70875B000FB}"/>
              </a:ext>
            </a:extLst>
          </p:cNvPr>
          <p:cNvSpPr/>
          <p:nvPr/>
        </p:nvSpPr>
        <p:spPr>
          <a:xfrm>
            <a:off x="2000250" y="5503332"/>
            <a:ext cx="4343400" cy="685800"/>
          </a:xfrm>
          <a:prstGeom prst="homePlat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Easy Rich Text Editors</a:t>
            </a:r>
            <a:endParaRPr lang="en-US" b="1" dirty="0"/>
          </a:p>
        </p:txBody>
      </p:sp>
      <p:sp>
        <p:nvSpPr>
          <p:cNvPr id="14" name="Pentagon 18">
            <a:extLst>
              <a:ext uri="{FF2B5EF4-FFF2-40B4-BE49-F238E27FC236}">
                <a16:creationId xmlns:a16="http://schemas.microsoft.com/office/drawing/2014/main" id="{14FDCE1E-34B0-4C9E-9151-89F50A82763F}"/>
              </a:ext>
            </a:extLst>
          </p:cNvPr>
          <p:cNvSpPr/>
          <p:nvPr/>
        </p:nvSpPr>
        <p:spPr>
          <a:xfrm flipH="1">
            <a:off x="6800850" y="2523066"/>
            <a:ext cx="4343400" cy="753534"/>
          </a:xfrm>
          <a:prstGeom prst="homePlate">
            <a:avLst/>
          </a:prstGeom>
          <a:solidFill>
            <a:srgbClr val="FF6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Drag-and-Drop Site Maps</a:t>
            </a:r>
            <a:endParaRPr lang="en-US" b="1" dirty="0"/>
          </a:p>
        </p:txBody>
      </p:sp>
      <p:sp>
        <p:nvSpPr>
          <p:cNvPr id="15" name="Pentagon 19">
            <a:extLst>
              <a:ext uri="{FF2B5EF4-FFF2-40B4-BE49-F238E27FC236}">
                <a16:creationId xmlns:a16="http://schemas.microsoft.com/office/drawing/2014/main" id="{42DC4815-6AE7-41A0-AC41-A68F5632FE28}"/>
              </a:ext>
            </a:extLst>
          </p:cNvPr>
          <p:cNvSpPr/>
          <p:nvPr/>
        </p:nvSpPr>
        <p:spPr>
          <a:xfrm flipH="1">
            <a:off x="6800850" y="3318933"/>
            <a:ext cx="4343400" cy="685800"/>
          </a:xfrm>
          <a:prstGeom prst="homePlate">
            <a:avLst/>
          </a:prstGeom>
          <a:solidFill>
            <a:srgbClr val="FF99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Engine Optimization (SEO)</a:t>
            </a:r>
            <a:endParaRPr lang="en-US" b="1" dirty="0"/>
          </a:p>
        </p:txBody>
      </p:sp>
      <p:sp>
        <p:nvSpPr>
          <p:cNvPr id="16" name="Pentagon 20">
            <a:extLst>
              <a:ext uri="{FF2B5EF4-FFF2-40B4-BE49-F238E27FC236}">
                <a16:creationId xmlns:a16="http://schemas.microsoft.com/office/drawing/2014/main" id="{1EE036E7-A947-485C-83F8-BF4104DFC7F2}"/>
              </a:ext>
            </a:extLst>
          </p:cNvPr>
          <p:cNvSpPr/>
          <p:nvPr/>
        </p:nvSpPr>
        <p:spPr>
          <a:xfrm flipH="1">
            <a:off x="6800850" y="4047066"/>
            <a:ext cx="4343400" cy="685800"/>
          </a:xfrm>
          <a:prstGeom prst="homePlate">
            <a:avLst/>
          </a:prstGeom>
          <a:solidFill>
            <a:srgbClr val="66FF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Multi-Language Support</a:t>
            </a:r>
          </a:p>
        </p:txBody>
      </p:sp>
      <p:sp>
        <p:nvSpPr>
          <p:cNvPr id="17" name="Pentagon 21">
            <a:extLst>
              <a:ext uri="{FF2B5EF4-FFF2-40B4-BE49-F238E27FC236}">
                <a16:creationId xmlns:a16="http://schemas.microsoft.com/office/drawing/2014/main" id="{7F9F1CC4-2325-4DF0-8515-CA3354D1CB92}"/>
              </a:ext>
            </a:extLst>
          </p:cNvPr>
          <p:cNvSpPr/>
          <p:nvPr/>
        </p:nvSpPr>
        <p:spPr>
          <a:xfrm flipH="1">
            <a:off x="6800850" y="4775197"/>
            <a:ext cx="4343400" cy="685800"/>
          </a:xfrm>
          <a:prstGeom prst="homePlate">
            <a:avLst/>
          </a:prstGeom>
          <a:solidFill>
            <a:srgbClr val="0066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Workflow &amp; Approval Process Driven </a:t>
            </a:r>
          </a:p>
          <a:p>
            <a:pPr lvl="0" algn="ctr"/>
            <a:r>
              <a:rPr lang="en-US" dirty="0"/>
              <a:t>by the User</a:t>
            </a:r>
            <a:endParaRPr lang="en-US" b="1" dirty="0"/>
          </a:p>
        </p:txBody>
      </p:sp>
      <p:sp>
        <p:nvSpPr>
          <p:cNvPr id="18" name="Pentagon 22">
            <a:extLst>
              <a:ext uri="{FF2B5EF4-FFF2-40B4-BE49-F238E27FC236}">
                <a16:creationId xmlns:a16="http://schemas.microsoft.com/office/drawing/2014/main" id="{67DE5CF2-8B93-41DE-B26D-B87CD81020AF}"/>
              </a:ext>
            </a:extLst>
          </p:cNvPr>
          <p:cNvSpPr/>
          <p:nvPr/>
        </p:nvSpPr>
        <p:spPr>
          <a:xfrm flipH="1">
            <a:off x="6800850" y="5503330"/>
            <a:ext cx="4343400" cy="685800"/>
          </a:xfrm>
          <a:prstGeom prst="homePlate">
            <a:avLst/>
          </a:prstGeom>
          <a:solidFill>
            <a:srgbClr val="8186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and Easy Website Planning</a:t>
            </a:r>
            <a:endParaRPr lang="en-US" b="1" dirty="0"/>
          </a:p>
        </p:txBody>
      </p:sp>
      <p:sp>
        <p:nvSpPr>
          <p:cNvPr id="19" name="Rectangle 18">
            <a:extLst>
              <a:ext uri="{FF2B5EF4-FFF2-40B4-BE49-F238E27FC236}">
                <a16:creationId xmlns:a16="http://schemas.microsoft.com/office/drawing/2014/main" id="{BF981252-516B-40D7-9649-ECAA65FAF9D0}"/>
              </a:ext>
            </a:extLst>
          </p:cNvPr>
          <p:cNvSpPr/>
          <p:nvPr/>
        </p:nvSpPr>
        <p:spPr>
          <a:xfrm>
            <a:off x="2433042" y="230172"/>
            <a:ext cx="8001000" cy="297517"/>
          </a:xfrm>
          <a:prstGeom prst="rect">
            <a:avLst/>
          </a:prstGeom>
        </p:spPr>
        <p:txBody>
          <a:bodyPr wrap="square">
            <a:spAutoFit/>
          </a:bodyPr>
          <a:lstStyle/>
          <a:p>
            <a:pPr algn="ctr">
              <a:lnSpc>
                <a:spcPts val="1500"/>
              </a:lnSpc>
              <a:spcBef>
                <a:spcPts val="750"/>
              </a:spcBef>
              <a:spcAft>
                <a:spcPts val="1500"/>
              </a:spcAft>
              <a:tabLst>
                <a:tab pos="457200" algn="l"/>
              </a:tabLst>
            </a:pPr>
            <a:r>
              <a:rPr lang="en-US" dirty="0">
                <a:solidFill>
                  <a:schemeClr val="tx1">
                    <a:lumMod val="75000"/>
                    <a:lumOff val="25000"/>
                  </a:schemeClr>
                </a:solidFill>
                <a:latin typeface="Arial Black" panose="020B0A04020102020204" pitchFamily="34" charset="0"/>
                <a:ea typeface="Times New Roman" panose="02020603050405020304" pitchFamily="18" charset="0"/>
                <a:cs typeface="Times New Roman" panose="02020603050405020304" pitchFamily="18" charset="0"/>
              </a:rPr>
              <a:t>FEATURES</a:t>
            </a:r>
            <a:endParaRPr lang="en-US" sz="2800" dirty="0">
              <a:solidFill>
                <a:schemeClr val="tx1">
                  <a:lumMod val="75000"/>
                  <a:lumOff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1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F755-A36A-4427-B824-C79C4D5B27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292563-0C39-40CB-AEE9-9EE64B32A146}"/>
              </a:ext>
            </a:extLst>
          </p:cNvPr>
          <p:cNvSpPr>
            <a:spLocks noGrp="1"/>
          </p:cNvSpPr>
          <p:nvPr>
            <p:ph idx="1"/>
          </p:nvPr>
        </p:nvSpPr>
        <p:spPr/>
        <p:txBody>
          <a:bodyPr/>
          <a:lstStyle/>
          <a:p>
            <a:endParaRPr lang="en-US"/>
          </a:p>
        </p:txBody>
      </p:sp>
      <p:pic>
        <p:nvPicPr>
          <p:cNvPr id="5" name="Picture 1">
            <a:extLst>
              <a:ext uri="{FF2B5EF4-FFF2-40B4-BE49-F238E27FC236}">
                <a16:creationId xmlns:a16="http://schemas.microsoft.com/office/drawing/2014/main" id="{D61C31FC-4DF9-4359-8CAF-87769950BF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248" y="3657600"/>
            <a:ext cx="4027964" cy="23572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406A86C3-9927-40E4-A817-A239766D49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11171" r="1294" b="9842"/>
          <a:stretch>
            <a:fillRect/>
          </a:stretch>
        </p:blipFill>
        <p:spPr bwMode="auto">
          <a:xfrm>
            <a:off x="2366248" y="1498100"/>
            <a:ext cx="4027964" cy="18112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5E8BC943-0C06-4EA5-B26E-399D5350B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329" y="3958884"/>
            <a:ext cx="3713163" cy="17547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1">
            <a:extLst>
              <a:ext uri="{FF2B5EF4-FFF2-40B4-BE49-F238E27FC236}">
                <a16:creationId xmlns:a16="http://schemas.microsoft.com/office/drawing/2014/main" id="{07A8B4E7-3A91-4080-9967-F3C664AF89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102" t="11215" r="1654" b="9557"/>
          <a:stretch>
            <a:fillRect/>
          </a:stretch>
        </p:blipFill>
        <p:spPr bwMode="auto">
          <a:xfrm>
            <a:off x="6958330" y="1562099"/>
            <a:ext cx="3713163" cy="16832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DCEBCCF-CEFD-44B6-9AA5-FA36AC7030B5}"/>
              </a:ext>
            </a:extLst>
          </p:cNvPr>
          <p:cNvSpPr/>
          <p:nvPr/>
        </p:nvSpPr>
        <p:spPr>
          <a:xfrm>
            <a:off x="2433042" y="230172"/>
            <a:ext cx="8001000" cy="297517"/>
          </a:xfrm>
          <a:prstGeom prst="rect">
            <a:avLst/>
          </a:prstGeom>
        </p:spPr>
        <p:txBody>
          <a:bodyPr wrap="square">
            <a:spAutoFit/>
          </a:bodyPr>
          <a:lstStyle/>
          <a:p>
            <a:pPr algn="ctr">
              <a:lnSpc>
                <a:spcPts val="1500"/>
              </a:lnSpc>
              <a:spcBef>
                <a:spcPts val="750"/>
              </a:spcBef>
              <a:spcAft>
                <a:spcPts val="1500"/>
              </a:spcAft>
              <a:tabLst>
                <a:tab pos="457200" algn="l"/>
              </a:tabLst>
            </a:pPr>
            <a:r>
              <a:rPr lang="en-US" dirty="0">
                <a:solidFill>
                  <a:schemeClr val="tx1">
                    <a:lumMod val="75000"/>
                    <a:lumOff val="25000"/>
                  </a:schemeClr>
                </a:solidFill>
                <a:latin typeface="Arial Black" panose="020B0A04020102020204" pitchFamily="34" charset="0"/>
                <a:ea typeface="Times New Roman" panose="02020603050405020304" pitchFamily="18" charset="0"/>
                <a:cs typeface="Times New Roman" panose="02020603050405020304" pitchFamily="18" charset="0"/>
              </a:rPr>
              <a:t>FEATURES</a:t>
            </a:r>
            <a:endParaRPr lang="en-US" sz="2800" dirty="0">
              <a:solidFill>
                <a:schemeClr val="tx1">
                  <a:lumMod val="75000"/>
                  <a:lumOff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149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TotalTime>
  <Words>444</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Corbel</vt:lpstr>
      <vt:lpstr>Parallax</vt:lpstr>
      <vt:lpstr>PORTAL LICENSE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SECUTIRY SYSTEM</dc:title>
  <dc:creator>maxxima baru</dc:creator>
  <cp:lastModifiedBy>maxxima baru</cp:lastModifiedBy>
  <cp:revision>2</cp:revision>
  <dcterms:created xsi:type="dcterms:W3CDTF">2021-10-18T07:27:27Z</dcterms:created>
  <dcterms:modified xsi:type="dcterms:W3CDTF">2021-10-18T07:36:44Z</dcterms:modified>
</cp:coreProperties>
</file>