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65"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3292"/>
    <a:srgbClr val="5DC1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69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60B935B-702B-442B-BB65-73DF5681B196}"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08A79-8BBA-4D47-95D8-C9325ED29F31}" type="slidenum">
              <a:rPr lang="en-US" smtClean="0"/>
              <a:t>‹#›</a:t>
            </a:fld>
            <a:endParaRPr lang="en-US"/>
          </a:p>
        </p:txBody>
      </p:sp>
    </p:spTree>
    <p:extLst>
      <p:ext uri="{BB962C8B-B14F-4D97-AF65-F5344CB8AC3E}">
        <p14:creationId xmlns:p14="http://schemas.microsoft.com/office/powerpoint/2010/main" val="1165560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0B935B-702B-442B-BB65-73DF5681B196}"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08A79-8BBA-4D47-95D8-C9325ED29F31}" type="slidenum">
              <a:rPr lang="en-US" smtClean="0"/>
              <a:t>‹#›</a:t>
            </a:fld>
            <a:endParaRPr lang="en-US"/>
          </a:p>
        </p:txBody>
      </p:sp>
    </p:spTree>
    <p:extLst>
      <p:ext uri="{BB962C8B-B14F-4D97-AF65-F5344CB8AC3E}">
        <p14:creationId xmlns:p14="http://schemas.microsoft.com/office/powerpoint/2010/main" val="591519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0B935B-702B-442B-BB65-73DF5681B196}"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08A79-8BBA-4D47-95D8-C9325ED29F31}" type="slidenum">
              <a:rPr lang="en-US" smtClean="0"/>
              <a:t>‹#›</a:t>
            </a:fld>
            <a:endParaRPr lang="en-US"/>
          </a:p>
        </p:txBody>
      </p:sp>
    </p:spTree>
    <p:extLst>
      <p:ext uri="{BB962C8B-B14F-4D97-AF65-F5344CB8AC3E}">
        <p14:creationId xmlns:p14="http://schemas.microsoft.com/office/powerpoint/2010/main" val="569936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0B935B-702B-442B-BB65-73DF5681B196}"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08A79-8BBA-4D47-95D8-C9325ED29F31}" type="slidenum">
              <a:rPr lang="en-US" smtClean="0"/>
              <a:t>‹#›</a:t>
            </a:fld>
            <a:endParaRPr lang="en-US"/>
          </a:p>
        </p:txBody>
      </p:sp>
    </p:spTree>
    <p:extLst>
      <p:ext uri="{BB962C8B-B14F-4D97-AF65-F5344CB8AC3E}">
        <p14:creationId xmlns:p14="http://schemas.microsoft.com/office/powerpoint/2010/main" val="2213980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0B935B-702B-442B-BB65-73DF5681B196}"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08A79-8BBA-4D47-95D8-C9325ED29F31}" type="slidenum">
              <a:rPr lang="en-US" smtClean="0"/>
              <a:t>‹#›</a:t>
            </a:fld>
            <a:endParaRPr lang="en-US"/>
          </a:p>
        </p:txBody>
      </p:sp>
    </p:spTree>
    <p:extLst>
      <p:ext uri="{BB962C8B-B14F-4D97-AF65-F5344CB8AC3E}">
        <p14:creationId xmlns:p14="http://schemas.microsoft.com/office/powerpoint/2010/main" val="3533927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0B935B-702B-442B-BB65-73DF5681B196}" type="datetimeFigureOut">
              <a:rPr lang="en-US" smtClean="0"/>
              <a:t>10/14/2021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008A79-8BBA-4D47-95D8-C9325ED29F31}" type="slidenum">
              <a:rPr lang="en-US" smtClean="0"/>
              <a:t>‹#›</a:t>
            </a:fld>
            <a:endParaRPr lang="en-US"/>
          </a:p>
        </p:txBody>
      </p:sp>
    </p:spTree>
    <p:extLst>
      <p:ext uri="{BB962C8B-B14F-4D97-AF65-F5344CB8AC3E}">
        <p14:creationId xmlns:p14="http://schemas.microsoft.com/office/powerpoint/2010/main" val="1089868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0B935B-702B-442B-BB65-73DF5681B196}" type="datetimeFigureOut">
              <a:rPr lang="en-US" smtClean="0"/>
              <a:t>10/14/2021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008A79-8BBA-4D47-95D8-C9325ED29F31}" type="slidenum">
              <a:rPr lang="en-US" smtClean="0"/>
              <a:t>‹#›</a:t>
            </a:fld>
            <a:endParaRPr lang="en-US"/>
          </a:p>
        </p:txBody>
      </p:sp>
    </p:spTree>
    <p:extLst>
      <p:ext uri="{BB962C8B-B14F-4D97-AF65-F5344CB8AC3E}">
        <p14:creationId xmlns:p14="http://schemas.microsoft.com/office/powerpoint/2010/main" val="3278796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0B935B-702B-442B-BB65-73DF5681B196}" type="datetimeFigureOut">
              <a:rPr lang="en-US" smtClean="0"/>
              <a:t>10/14/2021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008A79-8BBA-4D47-95D8-C9325ED29F31}" type="slidenum">
              <a:rPr lang="en-US" smtClean="0"/>
              <a:t>‹#›</a:t>
            </a:fld>
            <a:endParaRPr lang="en-US"/>
          </a:p>
        </p:txBody>
      </p:sp>
    </p:spTree>
    <p:extLst>
      <p:ext uri="{BB962C8B-B14F-4D97-AF65-F5344CB8AC3E}">
        <p14:creationId xmlns:p14="http://schemas.microsoft.com/office/powerpoint/2010/main" val="3551082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0B935B-702B-442B-BB65-73DF5681B196}" type="datetimeFigureOut">
              <a:rPr lang="en-US" smtClean="0"/>
              <a:t>10/14/2021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008A79-8BBA-4D47-95D8-C9325ED29F31}" type="slidenum">
              <a:rPr lang="en-US" smtClean="0"/>
              <a:t>‹#›</a:t>
            </a:fld>
            <a:endParaRPr lang="en-US"/>
          </a:p>
        </p:txBody>
      </p:sp>
    </p:spTree>
    <p:extLst>
      <p:ext uri="{BB962C8B-B14F-4D97-AF65-F5344CB8AC3E}">
        <p14:creationId xmlns:p14="http://schemas.microsoft.com/office/powerpoint/2010/main" val="431138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0B935B-702B-442B-BB65-73DF5681B196}" type="datetimeFigureOut">
              <a:rPr lang="en-US" smtClean="0"/>
              <a:t>10/14/2021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008A79-8BBA-4D47-95D8-C9325ED29F31}" type="slidenum">
              <a:rPr lang="en-US" smtClean="0"/>
              <a:t>‹#›</a:t>
            </a:fld>
            <a:endParaRPr lang="en-US"/>
          </a:p>
        </p:txBody>
      </p:sp>
    </p:spTree>
    <p:extLst>
      <p:ext uri="{BB962C8B-B14F-4D97-AF65-F5344CB8AC3E}">
        <p14:creationId xmlns:p14="http://schemas.microsoft.com/office/powerpoint/2010/main" val="704425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0B935B-702B-442B-BB65-73DF5681B196}" type="datetimeFigureOut">
              <a:rPr lang="en-US" smtClean="0"/>
              <a:t>10/14/2021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008A79-8BBA-4D47-95D8-C9325ED29F31}" type="slidenum">
              <a:rPr lang="en-US" smtClean="0"/>
              <a:t>‹#›</a:t>
            </a:fld>
            <a:endParaRPr lang="en-US"/>
          </a:p>
        </p:txBody>
      </p:sp>
    </p:spTree>
    <p:extLst>
      <p:ext uri="{BB962C8B-B14F-4D97-AF65-F5344CB8AC3E}">
        <p14:creationId xmlns:p14="http://schemas.microsoft.com/office/powerpoint/2010/main" val="3069820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0B935B-702B-442B-BB65-73DF5681B196}" type="datetimeFigureOut">
              <a:rPr lang="en-US" smtClean="0"/>
              <a:t>10/14/2021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008A79-8BBA-4D47-95D8-C9325ED29F31}" type="slidenum">
              <a:rPr lang="en-US" smtClean="0"/>
              <a:t>‹#›</a:t>
            </a:fld>
            <a:endParaRPr lang="en-US"/>
          </a:p>
        </p:txBody>
      </p:sp>
    </p:spTree>
    <p:extLst>
      <p:ext uri="{BB962C8B-B14F-4D97-AF65-F5344CB8AC3E}">
        <p14:creationId xmlns:p14="http://schemas.microsoft.com/office/powerpoint/2010/main" val="2926957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DF6799-9DB7-43A4-A699-46A6A3B01B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381000"/>
            <a:ext cx="3771900" cy="2743200"/>
          </a:xfrm>
          <a:prstGeom prst="rect">
            <a:avLst/>
          </a:prstGeom>
        </p:spPr>
      </p:pic>
      <p:sp>
        <p:nvSpPr>
          <p:cNvPr id="7" name="TextBox 6">
            <a:extLst>
              <a:ext uri="{FF2B5EF4-FFF2-40B4-BE49-F238E27FC236}">
                <a16:creationId xmlns:a16="http://schemas.microsoft.com/office/drawing/2014/main" id="{5CA2C7C6-EABE-4984-98E0-89A255D12937}"/>
              </a:ext>
            </a:extLst>
          </p:cNvPr>
          <p:cNvSpPr txBox="1"/>
          <p:nvPr/>
        </p:nvSpPr>
        <p:spPr>
          <a:xfrm>
            <a:off x="2190750" y="2967335"/>
            <a:ext cx="4572000" cy="92333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r>
              <a:rPr lang="en-US" sz="5400" b="0" i="0" u="none" strike="noStrike" dirty="0">
                <a:solidFill>
                  <a:srgbClr val="343292"/>
                </a:solidFill>
                <a:effectLst/>
                <a:latin typeface="Calibri" panose="020F0502020204030204" pitchFamily="34" charset="0"/>
              </a:rPr>
              <a:t>(</a:t>
            </a:r>
            <a:r>
              <a:rPr lang="en-US" sz="4800" b="0" i="0" u="none" strike="noStrike" dirty="0">
                <a:solidFill>
                  <a:srgbClr val="343292"/>
                </a:solidFill>
                <a:effectLst/>
                <a:latin typeface="Bernard MT Condensed" panose="02050806060905020404" pitchFamily="18" charset="0"/>
              </a:rPr>
              <a:t>INHALTIX</a:t>
            </a:r>
            <a:r>
              <a:rPr lang="en-US" sz="5400" b="0" i="0" u="none" strike="noStrike" dirty="0">
                <a:solidFill>
                  <a:srgbClr val="343292"/>
                </a:solidFill>
                <a:effectLst/>
                <a:latin typeface="Calibri" panose="020F0502020204030204" pitchFamily="34" charset="0"/>
              </a:rPr>
              <a:t>)</a:t>
            </a:r>
            <a:r>
              <a:rPr lang="en-US" sz="5400" dirty="0"/>
              <a:t> </a:t>
            </a:r>
          </a:p>
        </p:txBody>
      </p:sp>
    </p:spTree>
    <p:extLst>
      <p:ext uri="{BB962C8B-B14F-4D97-AF65-F5344CB8AC3E}">
        <p14:creationId xmlns:p14="http://schemas.microsoft.com/office/powerpoint/2010/main" val="3101172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2000">
              <a:schemeClr val="accent1">
                <a:lumMod val="45000"/>
                <a:lumOff val="55000"/>
              </a:schemeClr>
            </a:gs>
            <a:gs pos="82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ound Same Side Corner Rectangle 3"/>
          <p:cNvSpPr/>
          <p:nvPr/>
        </p:nvSpPr>
        <p:spPr>
          <a:xfrm>
            <a:off x="0" y="0"/>
            <a:ext cx="9144000" cy="762000"/>
          </a:xfrm>
          <a:prstGeom prst="round2Same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OVERVIEW</a:t>
            </a:r>
          </a:p>
        </p:txBody>
      </p:sp>
      <p:sp>
        <p:nvSpPr>
          <p:cNvPr id="5" name="Teardrop 4"/>
          <p:cNvSpPr/>
          <p:nvPr/>
        </p:nvSpPr>
        <p:spPr>
          <a:xfrm>
            <a:off x="0" y="762000"/>
            <a:ext cx="4648200" cy="4724400"/>
          </a:xfrm>
          <a:prstGeom prst="teardrop">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Enterprise Content </a:t>
            </a:r>
          </a:p>
          <a:p>
            <a:pPr algn="ctr"/>
            <a:r>
              <a:rPr lang="en-US" dirty="0">
                <a:solidFill>
                  <a:schemeClr val="tx1"/>
                </a:solidFill>
              </a:rPr>
              <a:t>Management Software System (ECM), powerful ECM platform that is easy to extend, customize and integrate with your existing applications and processes. The platform provides easy mobile access to content, delivers a simple but rich collaboration user experience and helps customers maximize the value of their content. It is the preferred ECM platform for thousands of customers worldwide.</a:t>
            </a:r>
          </a:p>
        </p:txBody>
      </p:sp>
      <p:pic>
        <p:nvPicPr>
          <p:cNvPr id="6" name="Picture 2" descr="Enterprise-content-managemen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2630" y="1828800"/>
            <a:ext cx="4146940" cy="31242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60896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ound Same Side Corner Rectangle 1"/>
          <p:cNvSpPr/>
          <p:nvPr/>
        </p:nvSpPr>
        <p:spPr>
          <a:xfrm>
            <a:off x="0" y="0"/>
            <a:ext cx="9144000" cy="762000"/>
          </a:xfrm>
          <a:prstGeom prst="round2Same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Features</a:t>
            </a:r>
          </a:p>
        </p:txBody>
      </p:sp>
      <p:sp>
        <p:nvSpPr>
          <p:cNvPr id="3" name="Flowchart: Delay 2"/>
          <p:cNvSpPr/>
          <p:nvPr/>
        </p:nvSpPr>
        <p:spPr>
          <a:xfrm>
            <a:off x="0" y="762000"/>
            <a:ext cx="9144000" cy="2895600"/>
          </a:xfrm>
          <a:prstGeom prst="flowChartDelay">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Arial" panose="020B0604020202020204" pitchFamily="34" charset="0"/>
              <a:buChar char="•"/>
            </a:pPr>
            <a:r>
              <a:rPr lang="en-US" dirty="0">
                <a:solidFill>
                  <a:schemeClr val="tx1"/>
                </a:solidFill>
              </a:rPr>
              <a:t>Customizable Page Components.</a:t>
            </a:r>
          </a:p>
          <a:p>
            <a:pPr marL="285750" lvl="0" indent="-285750">
              <a:buFont typeface="Arial" panose="020B0604020202020204" pitchFamily="34" charset="0"/>
              <a:buChar char="•"/>
            </a:pPr>
            <a:r>
              <a:rPr lang="en-US" dirty="0">
                <a:solidFill>
                  <a:schemeClr val="tx1"/>
                </a:solidFill>
              </a:rPr>
              <a:t>Transactional and secure across all Services.</a:t>
            </a:r>
          </a:p>
          <a:p>
            <a:pPr marL="285750" lvl="0" indent="-285750">
              <a:buFont typeface="Arial" panose="020B0604020202020204" pitchFamily="34" charset="0"/>
              <a:buChar char="•"/>
            </a:pPr>
            <a:r>
              <a:rPr lang="en-US" dirty="0">
                <a:solidFill>
                  <a:schemeClr val="tx1"/>
                </a:solidFill>
              </a:rPr>
              <a:t>Accessible from any environment</a:t>
            </a:r>
          </a:p>
          <a:p>
            <a:pPr marL="285750" lvl="0" indent="-285750">
              <a:buFont typeface="Arial" panose="020B0604020202020204" pitchFamily="34" charset="0"/>
              <a:buChar char="•"/>
            </a:pPr>
            <a:r>
              <a:rPr lang="en-US" dirty="0">
                <a:solidFill>
                  <a:schemeClr val="tx1"/>
                </a:solidFill>
              </a:rPr>
              <a:t>Capture boils down to entering content into the system.</a:t>
            </a:r>
          </a:p>
          <a:p>
            <a:pPr marL="285750" lvl="0" indent="-285750">
              <a:buFont typeface="Arial" panose="020B0604020202020204" pitchFamily="34" charset="0"/>
              <a:buChar char="•"/>
            </a:pPr>
            <a:r>
              <a:rPr lang="en-US" dirty="0">
                <a:solidFill>
                  <a:schemeClr val="tx1"/>
                </a:solidFill>
              </a:rPr>
              <a:t>Possibility to allow organizations to manage any type of content. Manage is what you do next to it, so it can be found and used by whomever it is intended for.</a:t>
            </a:r>
          </a:p>
          <a:p>
            <a:pPr marL="285750" lvl="0" indent="-285750">
              <a:buFont typeface="Arial" panose="020B0604020202020204" pitchFamily="34" charset="0"/>
              <a:buChar char="•"/>
            </a:pPr>
            <a:r>
              <a:rPr lang="en-US" dirty="0">
                <a:solidFill>
                  <a:schemeClr val="tx1"/>
                </a:solidFill>
              </a:rPr>
              <a:t>Storing it means finding it an appropriate home in your infrastructure, be it a formal content management system or other information solution. </a:t>
            </a:r>
          </a:p>
          <a:p>
            <a:pPr marL="285750" indent="-285750" algn="ctr">
              <a:buFont typeface="Arial" panose="020B0604020202020204" pitchFamily="34" charset="0"/>
              <a:buChar char="•"/>
            </a:pPr>
            <a:endParaRPr lang="en-US" dirty="0">
              <a:solidFill>
                <a:schemeClr val="tx1"/>
              </a:solidFill>
            </a:endParaRPr>
          </a:p>
        </p:txBody>
      </p:sp>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t="7962" b="3967"/>
          <a:stretch>
            <a:fillRect/>
          </a:stretch>
        </p:blipFill>
        <p:spPr bwMode="auto">
          <a:xfrm>
            <a:off x="304800" y="3571082"/>
            <a:ext cx="3558657" cy="1762918"/>
          </a:xfrm>
          <a:prstGeom prst="round2DiagRect">
            <a:avLst>
              <a:gd name="adj1" fmla="val 0"/>
              <a:gd name="adj2" fmla="val 26655"/>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t="7712" b="4216"/>
          <a:stretch>
            <a:fillRect/>
          </a:stretch>
        </p:blipFill>
        <p:spPr bwMode="auto">
          <a:xfrm>
            <a:off x="2514600" y="3975100"/>
            <a:ext cx="3670434" cy="1816100"/>
          </a:xfrm>
          <a:prstGeom prst="round2DiagRect">
            <a:avLst>
              <a:gd name="adj1" fmla="val 0"/>
              <a:gd name="adj2" fmla="val 22378"/>
            </a:avLst>
          </a:prstGeom>
          <a:ln w="88900" cap="sq">
            <a:solidFill>
              <a:srgbClr val="FFFFFF"/>
            </a:solidFill>
            <a:miter lim="800000"/>
          </a:ln>
          <a:effectLst>
            <a:outerShdw blurRad="254000" algn="tl" rotWithShape="0">
              <a:srgbClr val="000000">
                <a:alpha val="43000"/>
              </a:srgbClr>
            </a:outerShdw>
          </a:effectLst>
        </p:spPr>
      </p:pic>
      <p:pic>
        <p:nvPicPr>
          <p:cNvPr id="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t="8211" b="5214"/>
          <a:stretch>
            <a:fillRect/>
          </a:stretch>
        </p:blipFill>
        <p:spPr bwMode="auto">
          <a:xfrm>
            <a:off x="5105400" y="4419600"/>
            <a:ext cx="3657600" cy="1778795"/>
          </a:xfrm>
          <a:prstGeom prst="round2DiagRect">
            <a:avLst>
              <a:gd name="adj1" fmla="val 0"/>
              <a:gd name="adj2" fmla="val 20705"/>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497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Round Same Side Corner Rectangle 4"/>
          <p:cNvSpPr/>
          <p:nvPr/>
        </p:nvSpPr>
        <p:spPr>
          <a:xfrm>
            <a:off x="0" y="0"/>
            <a:ext cx="9144000" cy="762000"/>
          </a:xfrm>
          <a:prstGeom prst="round2Same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 Architecture</a:t>
            </a:r>
          </a:p>
        </p:txBody>
      </p:sp>
      <p:sp>
        <p:nvSpPr>
          <p:cNvPr id="6" name="TextBox 5"/>
          <p:cNvSpPr txBox="1"/>
          <p:nvPr/>
        </p:nvSpPr>
        <p:spPr>
          <a:xfrm>
            <a:off x="0" y="1295400"/>
            <a:ext cx="4572000" cy="2862322"/>
          </a:xfrm>
          <a:prstGeom prst="rect">
            <a:avLst/>
          </a:prstGeom>
          <a:solidFill>
            <a:schemeClr val="bg1">
              <a:lumMod val="95000"/>
            </a:schemeClr>
          </a:solidFill>
        </p:spPr>
        <p:txBody>
          <a:bodyPr wrap="square" rtlCol="0">
            <a:spAutoFit/>
          </a:bodyPr>
          <a:lstStyle/>
          <a:p>
            <a:pPr lvl="0" algn="ctr"/>
            <a:r>
              <a:rPr lang="en-US" dirty="0"/>
              <a:t>Enterprise Content Management Software System has made Spring the core foundation of its architecture. Enterprise Content Management Software System components are declaratively configured and bound together using Spring configuration. Aspect-oriented programming features of Spring allows the weaving of infrastructure concerns such as Transactions and Security into components without duplicating functionality. </a:t>
            </a:r>
          </a:p>
        </p:txBody>
      </p:sp>
      <p:sp>
        <p:nvSpPr>
          <p:cNvPr id="7" name="TextBox 6"/>
          <p:cNvSpPr txBox="1"/>
          <p:nvPr/>
        </p:nvSpPr>
        <p:spPr>
          <a:xfrm>
            <a:off x="4572000" y="3614678"/>
            <a:ext cx="4572000" cy="2862322"/>
          </a:xfrm>
          <a:prstGeom prst="rect">
            <a:avLst/>
          </a:prstGeom>
          <a:solidFill>
            <a:schemeClr val="bg1">
              <a:lumMod val="95000"/>
            </a:schemeClr>
          </a:solidFill>
        </p:spPr>
        <p:txBody>
          <a:bodyPr wrap="square" rtlCol="0">
            <a:spAutoFit/>
          </a:bodyPr>
          <a:lstStyle/>
          <a:p>
            <a:pPr lvl="0"/>
            <a:r>
              <a:rPr lang="en-US" dirty="0"/>
              <a:t>provided by the following three Foundation Services:</a:t>
            </a:r>
          </a:p>
          <a:p>
            <a:pPr marL="285750" lvl="0" indent="-285750">
              <a:buFont typeface="Arial" panose="020B0604020202020204" pitchFamily="34" charset="0"/>
              <a:buChar char="•"/>
            </a:pPr>
            <a:r>
              <a:rPr lang="en-US" dirty="0"/>
              <a:t>Nodes provide meta-data and structure to content. </a:t>
            </a:r>
          </a:p>
          <a:p>
            <a:pPr marL="285750" lvl="0" indent="-285750">
              <a:buFont typeface="Arial" panose="020B0604020202020204" pitchFamily="34" charset="0"/>
              <a:buChar char="•"/>
            </a:pPr>
            <a:r>
              <a:rPr lang="en-US" dirty="0"/>
              <a:t>Content is the actual information being recorded e.g. a Word document or XML fragment. </a:t>
            </a:r>
          </a:p>
          <a:p>
            <a:pPr marL="285750" lvl="0" indent="-285750">
              <a:buFont typeface="Arial" panose="020B0604020202020204" pitchFamily="34" charset="0"/>
              <a:buChar char="•"/>
            </a:pPr>
            <a:r>
              <a:rPr lang="en-US" dirty="0"/>
              <a:t>Search Service - indexing information and allows the retrieval of meta-data and content via many different lookup options.</a:t>
            </a:r>
          </a:p>
        </p:txBody>
      </p:sp>
      <p:sp>
        <p:nvSpPr>
          <p:cNvPr id="8" name="Round Diagonal Corner Rectangle 7"/>
          <p:cNvSpPr/>
          <p:nvPr/>
        </p:nvSpPr>
        <p:spPr>
          <a:xfrm>
            <a:off x="0" y="761999"/>
            <a:ext cx="4572000" cy="609601"/>
          </a:xfrm>
          <a:prstGeom prst="round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Components &amp; Service APIs - Spring Framework </a:t>
            </a:r>
          </a:p>
        </p:txBody>
      </p:sp>
      <p:sp>
        <p:nvSpPr>
          <p:cNvPr id="9" name="Round Diagonal Corner Rectangle 8"/>
          <p:cNvSpPr/>
          <p:nvPr/>
        </p:nvSpPr>
        <p:spPr>
          <a:xfrm>
            <a:off x="4572000" y="3081277"/>
            <a:ext cx="4572000" cy="609601"/>
          </a:xfrm>
          <a:prstGeom prst="round2Diag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Triplet of Key Foundation Services</a:t>
            </a:r>
          </a:p>
        </p:txBody>
      </p:sp>
      <p:pic>
        <p:nvPicPr>
          <p:cNvPr id="1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838200"/>
            <a:ext cx="2895600" cy="215159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4365347"/>
            <a:ext cx="2819400" cy="2043576"/>
          </a:xfrm>
          <a:prstGeom prst="round2DiagRect">
            <a:avLst>
              <a:gd name="adj1" fmla="val 16509"/>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458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56000">
              <a:schemeClr val="accent1">
                <a:lumMod val="5000"/>
                <a:lumOff val="95000"/>
              </a:schemeClr>
            </a:gs>
            <a:gs pos="74000">
              <a:schemeClr val="accent1">
                <a:lumMod val="45000"/>
                <a:lumOff val="55000"/>
              </a:schemeClr>
            </a:gs>
            <a:gs pos="0">
              <a:schemeClr val="accent1">
                <a:lumMod val="45000"/>
                <a:lumOff val="55000"/>
              </a:schemeClr>
            </a:gs>
            <a:gs pos="9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ound Same Side Corner Rectangle 1"/>
          <p:cNvSpPr/>
          <p:nvPr/>
        </p:nvSpPr>
        <p:spPr>
          <a:xfrm>
            <a:off x="0" y="0"/>
            <a:ext cx="9144000" cy="762000"/>
          </a:xfrm>
          <a:prstGeom prst="round2Same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 Architecture</a:t>
            </a:r>
          </a:p>
        </p:txBody>
      </p:sp>
      <p:sp>
        <p:nvSpPr>
          <p:cNvPr id="3" name="Round Diagonal Corner Rectangle 2"/>
          <p:cNvSpPr/>
          <p:nvPr/>
        </p:nvSpPr>
        <p:spPr>
          <a:xfrm>
            <a:off x="0" y="762000"/>
            <a:ext cx="4572000" cy="609600"/>
          </a:xfrm>
          <a:prstGeom prst="round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Repository Deployment Options</a:t>
            </a:r>
          </a:p>
        </p:txBody>
      </p:sp>
      <p:sp>
        <p:nvSpPr>
          <p:cNvPr id="4" name="Pentagon 3"/>
          <p:cNvSpPr/>
          <p:nvPr/>
        </p:nvSpPr>
        <p:spPr>
          <a:xfrm>
            <a:off x="0" y="1371600"/>
            <a:ext cx="5397500" cy="609600"/>
          </a:xfrm>
          <a:prstGeom prst="homePlat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Embedded Repository</a:t>
            </a:r>
          </a:p>
        </p:txBody>
      </p:sp>
      <p:sp>
        <p:nvSpPr>
          <p:cNvPr id="5" name="Pentagon 4"/>
          <p:cNvSpPr/>
          <p:nvPr/>
        </p:nvSpPr>
        <p:spPr>
          <a:xfrm>
            <a:off x="-12700" y="2744232"/>
            <a:ext cx="5397500" cy="609600"/>
          </a:xfrm>
          <a:prstGeom prst="homePlat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Repository Server</a:t>
            </a:r>
          </a:p>
        </p:txBody>
      </p:sp>
      <p:sp>
        <p:nvSpPr>
          <p:cNvPr id="6" name="Pentagon 5"/>
          <p:cNvSpPr/>
          <p:nvPr/>
        </p:nvSpPr>
        <p:spPr>
          <a:xfrm>
            <a:off x="0" y="4191000"/>
            <a:ext cx="5410200" cy="609600"/>
          </a:xfrm>
          <a:prstGeom prst="homePlat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Embedded Repository</a:t>
            </a:r>
          </a:p>
        </p:txBody>
      </p:sp>
      <p:sp>
        <p:nvSpPr>
          <p:cNvPr id="7" name="TextBox 6"/>
          <p:cNvSpPr txBox="1"/>
          <p:nvPr/>
        </p:nvSpPr>
        <p:spPr>
          <a:xfrm>
            <a:off x="0" y="1981200"/>
            <a:ext cx="4635500" cy="738664"/>
          </a:xfrm>
          <a:prstGeom prst="rect">
            <a:avLst/>
          </a:prstGeom>
          <a:noFill/>
        </p:spPr>
        <p:txBody>
          <a:bodyPr wrap="square" rtlCol="0">
            <a:spAutoFit/>
          </a:bodyPr>
          <a:lstStyle/>
          <a:p>
            <a:r>
              <a:rPr lang="en-US" sz="1400" dirty="0"/>
              <a:t>An Embedded Repository is contained directly within a host where the host communicates with the Repository in the same process via the Repository Foundation Services. </a:t>
            </a:r>
          </a:p>
        </p:txBody>
      </p:sp>
      <p:sp>
        <p:nvSpPr>
          <p:cNvPr id="8" name="TextBox 7"/>
          <p:cNvSpPr txBox="1"/>
          <p:nvPr/>
        </p:nvSpPr>
        <p:spPr>
          <a:xfrm>
            <a:off x="0" y="3378200"/>
            <a:ext cx="4635500" cy="738664"/>
          </a:xfrm>
          <a:prstGeom prst="rect">
            <a:avLst/>
          </a:prstGeom>
          <a:noFill/>
        </p:spPr>
        <p:txBody>
          <a:bodyPr wrap="square" rtlCol="0">
            <a:spAutoFit/>
          </a:bodyPr>
          <a:lstStyle/>
          <a:p>
            <a:r>
              <a:rPr lang="en-US" sz="1400" dirty="0"/>
              <a:t>A Repository Server is a stand-alone server capable of servicing requests over remote protocols and providing appropriate responses. </a:t>
            </a:r>
          </a:p>
        </p:txBody>
      </p:sp>
      <p:sp>
        <p:nvSpPr>
          <p:cNvPr id="9" name="TextBox 8"/>
          <p:cNvSpPr txBox="1"/>
          <p:nvPr/>
        </p:nvSpPr>
        <p:spPr>
          <a:xfrm>
            <a:off x="0" y="4810204"/>
            <a:ext cx="4635500" cy="738664"/>
          </a:xfrm>
          <a:prstGeom prst="rect">
            <a:avLst/>
          </a:prstGeom>
          <a:noFill/>
        </p:spPr>
        <p:txBody>
          <a:bodyPr wrap="square" rtlCol="0">
            <a:spAutoFit/>
          </a:bodyPr>
          <a:lstStyle/>
          <a:p>
            <a:r>
              <a:rPr lang="en-US" sz="1400" dirty="0"/>
              <a:t>In this deployment, one Repository Server is designated the Master and another completely separate Repository Server is designated the Slave</a:t>
            </a:r>
          </a:p>
        </p:txBody>
      </p:sp>
      <p:pic>
        <p:nvPicPr>
          <p:cNvPr id="1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2819400"/>
            <a:ext cx="2209800" cy="169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914400"/>
            <a:ext cx="2209800" cy="1757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4724400"/>
            <a:ext cx="2544364" cy="145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0202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352</Words>
  <Application>Microsoft Office PowerPoint</Application>
  <PresentationFormat>On-screen Show (4:3)</PresentationFormat>
  <Paragraphs>27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Bernard MT Condensed</vt:lpstr>
      <vt:lpstr>Calibri</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Rida</dc:creator>
  <cp:lastModifiedBy>3D00</cp:lastModifiedBy>
  <cp:revision>4</cp:revision>
  <dcterms:created xsi:type="dcterms:W3CDTF">2016-09-09T08:58:04Z</dcterms:created>
  <dcterms:modified xsi:type="dcterms:W3CDTF">2021-10-14T09:57:06Z</dcterms:modified>
</cp:coreProperties>
</file>