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327551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426854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51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25544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8632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384292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1527703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95549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412053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46329-9A9F-4F49-8EA9-9F1BECD8256C}"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126736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46329-9A9F-4F49-8EA9-9F1BECD8256C}"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245353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46329-9A9F-4F49-8EA9-9F1BECD8256C}"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328047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46329-9A9F-4F49-8EA9-9F1BECD8256C}"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320672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46329-9A9F-4F49-8EA9-9F1BECD8256C}"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150925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346329-9A9F-4F49-8EA9-9F1BECD8256C}"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52703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46329-9A9F-4F49-8EA9-9F1BECD8256C}"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96580-4F08-4429-9755-463CE6EB1FD2}" type="slidenum">
              <a:rPr lang="en-US" smtClean="0"/>
              <a:t>‹#›</a:t>
            </a:fld>
            <a:endParaRPr lang="en-US"/>
          </a:p>
        </p:txBody>
      </p:sp>
    </p:spTree>
    <p:extLst>
      <p:ext uri="{BB962C8B-B14F-4D97-AF65-F5344CB8AC3E}">
        <p14:creationId xmlns:p14="http://schemas.microsoft.com/office/powerpoint/2010/main" val="219266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46329-9A9F-4F49-8EA9-9F1BECD8256C}" type="datetimeFigureOut">
              <a:rPr lang="en-US" smtClean="0"/>
              <a:t>10/15/2021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8796580-4F08-4429-9755-463CE6EB1FD2}" type="slidenum">
              <a:rPr lang="en-US" smtClean="0"/>
              <a:t>‹#›</a:t>
            </a:fld>
            <a:endParaRPr lang="en-US"/>
          </a:p>
        </p:txBody>
      </p:sp>
    </p:spTree>
    <p:extLst>
      <p:ext uri="{BB962C8B-B14F-4D97-AF65-F5344CB8AC3E}">
        <p14:creationId xmlns:p14="http://schemas.microsoft.com/office/powerpoint/2010/main" val="11484205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9D2BC-F3CC-424C-A295-32F17869A53C}"/>
              </a:ext>
            </a:extLst>
          </p:cNvPr>
          <p:cNvSpPr/>
          <p:nvPr/>
        </p:nvSpPr>
        <p:spPr>
          <a:xfrm>
            <a:off x="1398549" y="2760240"/>
            <a:ext cx="5464958" cy="1754326"/>
          </a:xfrm>
          <a:prstGeom prst="rect">
            <a:avLst/>
          </a:prstGeom>
          <a:noFill/>
        </p:spPr>
        <p:txBody>
          <a:bodyPr wrap="none" lIns="91440" tIns="45720" rIns="91440" bIns="45720">
            <a:spAutoFit/>
          </a:bodyPr>
          <a:lstStyle/>
          <a:p>
            <a:pPr algn="ctr"/>
            <a:r>
              <a:rPr lang="en-US" sz="5400" dirty="0">
                <a:ln w="0"/>
                <a:solidFill>
                  <a:srgbClr val="FFC000"/>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Multimedia </a:t>
            </a:r>
            <a:r>
              <a:rPr lang="en-US" sz="5400" dirty="0" err="1">
                <a:ln w="0"/>
                <a:solidFill>
                  <a:srgbClr val="FFC000"/>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Hanjar</a:t>
            </a:r>
            <a:endParaRPr lang="en-US" sz="5400" dirty="0">
              <a:ln w="0"/>
              <a:solidFill>
                <a:srgbClr val="FFC000"/>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endParaRPr>
          </a:p>
          <a:p>
            <a:pPr algn="ctr"/>
            <a:r>
              <a:rPr lang="en-US" sz="5400" dirty="0">
                <a:ln w="0"/>
                <a:solidFill>
                  <a:srgbClr val="FFC000"/>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(Visual Medium)</a:t>
            </a:r>
          </a:p>
        </p:txBody>
      </p:sp>
      <p:pic>
        <p:nvPicPr>
          <p:cNvPr id="3" name="Picture 2">
            <a:extLst>
              <a:ext uri="{FF2B5EF4-FFF2-40B4-BE49-F238E27FC236}">
                <a16:creationId xmlns:a16="http://schemas.microsoft.com/office/drawing/2014/main" id="{8CEA27C2-D70E-4268-B512-246868716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178" y="435232"/>
            <a:ext cx="3075701" cy="2236873"/>
          </a:xfrm>
          <a:prstGeom prst="rect">
            <a:avLst/>
          </a:prstGeom>
        </p:spPr>
      </p:pic>
    </p:spTree>
    <p:extLst>
      <p:ext uri="{BB962C8B-B14F-4D97-AF65-F5344CB8AC3E}">
        <p14:creationId xmlns:p14="http://schemas.microsoft.com/office/powerpoint/2010/main" val="3187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97E8A5-2152-44F3-B6AD-2598866E8F22}"/>
              </a:ext>
            </a:extLst>
          </p:cNvPr>
          <p:cNvSpPr/>
          <p:nvPr/>
        </p:nvSpPr>
        <p:spPr>
          <a:xfrm>
            <a:off x="571500" y="431609"/>
            <a:ext cx="269817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Overview</a:t>
            </a:r>
          </a:p>
        </p:txBody>
      </p:sp>
      <p:sp>
        <p:nvSpPr>
          <p:cNvPr id="7" name="TextBox 6">
            <a:extLst>
              <a:ext uri="{FF2B5EF4-FFF2-40B4-BE49-F238E27FC236}">
                <a16:creationId xmlns:a16="http://schemas.microsoft.com/office/drawing/2014/main" id="{92207832-4A7D-4004-AA1B-B428242195EC}"/>
              </a:ext>
            </a:extLst>
          </p:cNvPr>
          <p:cNvSpPr txBox="1"/>
          <p:nvPr/>
        </p:nvSpPr>
        <p:spPr>
          <a:xfrm>
            <a:off x="571500" y="1599243"/>
            <a:ext cx="6501329" cy="2179543"/>
          </a:xfrm>
          <a:prstGeom prst="rect">
            <a:avLst/>
          </a:prstGeom>
          <a:noFill/>
        </p:spPr>
        <p:txBody>
          <a:bodyPr wrap="square" rtlCol="0">
            <a:spAutoFit/>
          </a:bodyPr>
          <a:lstStyle/>
          <a:p>
            <a:pPr algn="just">
              <a:lnSpc>
                <a:spcPct val="115000"/>
              </a:lnSpc>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application contains a variety of teaching materials presented in interactive and interesting multimedia formats (audio, video, text). The material is arranged according to the systematics of the original manuscript and is supported by relevant visualizations and narrations to further strengthen the understanding of the material.</a:t>
            </a:r>
          </a:p>
        </p:txBody>
      </p:sp>
      <p:cxnSp>
        <p:nvCxnSpPr>
          <p:cNvPr id="3" name="Straight Connector 2">
            <a:extLst>
              <a:ext uri="{FF2B5EF4-FFF2-40B4-BE49-F238E27FC236}">
                <a16:creationId xmlns:a16="http://schemas.microsoft.com/office/drawing/2014/main" id="{A3EC3C54-1A4D-40E4-AD3E-7C46B0443EAD}"/>
              </a:ext>
            </a:extLst>
          </p:cNvPr>
          <p:cNvCxnSpPr>
            <a:cxnSpLocks/>
          </p:cNvCxnSpPr>
          <p:nvPr/>
        </p:nvCxnSpPr>
        <p:spPr>
          <a:xfrm>
            <a:off x="0" y="1332770"/>
            <a:ext cx="296353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5376AD8-F85B-4808-969F-98A59957D955}"/>
              </a:ext>
            </a:extLst>
          </p:cNvPr>
          <p:cNvCxnSpPr/>
          <p:nvPr/>
        </p:nvCxnSpPr>
        <p:spPr>
          <a:xfrm>
            <a:off x="0" y="1253408"/>
            <a:ext cx="338217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59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97E8A5-2152-44F3-B6AD-2598866E8F22}"/>
              </a:ext>
            </a:extLst>
          </p:cNvPr>
          <p:cNvSpPr/>
          <p:nvPr/>
        </p:nvSpPr>
        <p:spPr>
          <a:xfrm>
            <a:off x="-99153" y="234229"/>
            <a:ext cx="5918608" cy="830997"/>
          </a:xfrm>
          <a:prstGeom prst="rect">
            <a:avLst/>
          </a:prstGeom>
          <a:noFill/>
        </p:spPr>
        <p:txBody>
          <a:bodyPr wrap="squar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Bahnschrift SemiCondensed" panose="020B0502040204020203" pitchFamily="34" charset="0"/>
                <a:cs typeface="Times New Roman" panose="02020603050405020304" pitchFamily="18" charset="0"/>
              </a:rPr>
              <a:t>Features / Functions</a:t>
            </a:r>
          </a:p>
        </p:txBody>
      </p:sp>
      <p:sp>
        <p:nvSpPr>
          <p:cNvPr id="7" name="TextBox 6">
            <a:extLst>
              <a:ext uri="{FF2B5EF4-FFF2-40B4-BE49-F238E27FC236}">
                <a16:creationId xmlns:a16="http://schemas.microsoft.com/office/drawing/2014/main" id="{92207832-4A7D-4004-AA1B-B428242195EC}"/>
              </a:ext>
            </a:extLst>
          </p:cNvPr>
          <p:cNvSpPr txBox="1"/>
          <p:nvPr/>
        </p:nvSpPr>
        <p:spPr>
          <a:xfrm>
            <a:off x="116378" y="1331997"/>
            <a:ext cx="4823709" cy="3134961"/>
          </a:xfrm>
          <a:prstGeom prst="rect">
            <a:avLst/>
          </a:prstGeom>
          <a:solidFill>
            <a:schemeClr val="bg1"/>
          </a:solidFill>
        </p:spPr>
        <p:txBody>
          <a:bodyPr wrap="square" rtlCol="0">
            <a:spAutoFit/>
          </a:bodyPr>
          <a:lstStyle/>
          <a:p>
            <a:pPr algn="just">
              <a:lnSpc>
                <a:spcPct val="115000"/>
              </a:lnSpc>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This application is a web-based application that has several features such as:</a:t>
            </a:r>
          </a:p>
          <a:p>
            <a:pPr marL="342900" indent="-342900" algn="just">
              <a:lnSpc>
                <a:spcPct val="115000"/>
              </a:lnSpc>
              <a:spcAft>
                <a:spcPts val="10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Displays a list of study materials</a:t>
            </a:r>
          </a:p>
          <a:p>
            <a:pPr marL="342900" indent="-342900" algn="just">
              <a:lnSpc>
                <a:spcPct val="115000"/>
              </a:lnSpc>
              <a:spcAft>
                <a:spcPts val="10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Adding a list of study materials</a:t>
            </a:r>
          </a:p>
          <a:p>
            <a:pPr marL="342900" indent="-342900" algn="just">
              <a:lnSpc>
                <a:spcPct val="115000"/>
              </a:lnSpc>
              <a:spcAft>
                <a:spcPts val="10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Displaying learning materials in the form of animation/multimedia</a:t>
            </a:r>
          </a:p>
          <a:p>
            <a:pPr marL="342900" indent="-342900" algn="just">
              <a:lnSpc>
                <a:spcPct val="115000"/>
              </a:lnSpc>
              <a:spcAft>
                <a:spcPts val="1000"/>
              </a:spcAft>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Displaying the amount of learning material in graphic form</a:t>
            </a:r>
          </a:p>
        </p:txBody>
      </p:sp>
      <p:pic>
        <p:nvPicPr>
          <p:cNvPr id="8" name="Picture 7">
            <a:extLst>
              <a:ext uri="{FF2B5EF4-FFF2-40B4-BE49-F238E27FC236}">
                <a16:creationId xmlns:a16="http://schemas.microsoft.com/office/drawing/2014/main" id="{F5AF8B41-21ED-4F4F-A526-FA11555A337B}"/>
              </a:ext>
            </a:extLst>
          </p:cNvPr>
          <p:cNvPicPr>
            <a:picLocks noChangeAspect="1"/>
          </p:cNvPicPr>
          <p:nvPr/>
        </p:nvPicPr>
        <p:blipFill>
          <a:blip r:embed="rId2"/>
          <a:stretch>
            <a:fillRect/>
          </a:stretch>
        </p:blipFill>
        <p:spPr>
          <a:xfrm>
            <a:off x="5381274" y="1565270"/>
            <a:ext cx="3646348" cy="198432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1C70AE99-0530-4F2B-B8C2-D44E5982E7FB}"/>
              </a:ext>
            </a:extLst>
          </p:cNvPr>
          <p:cNvPicPr>
            <a:picLocks noChangeAspect="1"/>
          </p:cNvPicPr>
          <p:nvPr/>
        </p:nvPicPr>
        <p:blipFill>
          <a:blip r:embed="rId3"/>
          <a:stretch>
            <a:fillRect/>
          </a:stretch>
        </p:blipFill>
        <p:spPr>
          <a:xfrm>
            <a:off x="5381274" y="3718687"/>
            <a:ext cx="3646348" cy="197320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5DA87E5B-5993-4F86-BBC9-4F8607EC1032}"/>
              </a:ext>
            </a:extLst>
          </p:cNvPr>
          <p:cNvPicPr>
            <a:picLocks noChangeAspect="1"/>
          </p:cNvPicPr>
          <p:nvPr/>
        </p:nvPicPr>
        <p:blipFill>
          <a:blip r:embed="rId4"/>
          <a:stretch>
            <a:fillRect/>
          </a:stretch>
        </p:blipFill>
        <p:spPr>
          <a:xfrm>
            <a:off x="1154993" y="4517265"/>
            <a:ext cx="3633138" cy="1984326"/>
          </a:xfrm>
          <a:prstGeom prst="rect">
            <a:avLst/>
          </a:prstGeom>
          <a:ln>
            <a:noFill/>
          </a:ln>
          <a:effectLst>
            <a:outerShdw blurRad="190500" algn="tl" rotWithShape="0">
              <a:srgbClr val="000000">
                <a:alpha val="70000"/>
              </a:srgbClr>
            </a:outerShdw>
          </a:effectLst>
        </p:spPr>
      </p:pic>
      <p:cxnSp>
        <p:nvCxnSpPr>
          <p:cNvPr id="9" name="Straight Connector 8">
            <a:extLst>
              <a:ext uri="{FF2B5EF4-FFF2-40B4-BE49-F238E27FC236}">
                <a16:creationId xmlns:a16="http://schemas.microsoft.com/office/drawing/2014/main" id="{6563BFB2-0F6E-49A6-A142-CB4694A05183}"/>
              </a:ext>
            </a:extLst>
          </p:cNvPr>
          <p:cNvCxnSpPr/>
          <p:nvPr/>
        </p:nvCxnSpPr>
        <p:spPr>
          <a:xfrm>
            <a:off x="0" y="1065226"/>
            <a:ext cx="33821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D8DD17-2A3B-4DF1-B404-5293E12A4E9C}"/>
              </a:ext>
            </a:extLst>
          </p:cNvPr>
          <p:cNvCxnSpPr>
            <a:cxnSpLocks/>
          </p:cNvCxnSpPr>
          <p:nvPr/>
        </p:nvCxnSpPr>
        <p:spPr>
          <a:xfrm>
            <a:off x="0" y="1134466"/>
            <a:ext cx="296353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5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5C357A-4BAB-4B72-A477-39B993AC4E6C}"/>
              </a:ext>
            </a:extLst>
          </p:cNvPr>
          <p:cNvSpPr/>
          <p:nvPr/>
        </p:nvSpPr>
        <p:spPr>
          <a:xfrm>
            <a:off x="2835179" y="2433935"/>
            <a:ext cx="347364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latin typeface="Bahnschrift SemiCondensed" panose="020B0502040204020203" pitchFamily="34" charset="0"/>
                <a:cs typeface="Times New Roman" panose="02020603050405020304" pitchFamily="18" charset="0"/>
              </a:rPr>
              <a:t>THANKYOU</a:t>
            </a:r>
          </a:p>
        </p:txBody>
      </p:sp>
    </p:spTree>
    <p:extLst>
      <p:ext uri="{BB962C8B-B14F-4D97-AF65-F5344CB8AC3E}">
        <p14:creationId xmlns:p14="http://schemas.microsoft.com/office/powerpoint/2010/main" val="1528041170"/>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106</Words>
  <Application>Microsoft Office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Bahnschrift SemiCondensed</vt:lpstr>
      <vt:lpstr>Calibri</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haji bodong</dc:creator>
  <cp:lastModifiedBy>3D00</cp:lastModifiedBy>
  <cp:revision>19</cp:revision>
  <dcterms:created xsi:type="dcterms:W3CDTF">2021-02-01T09:36:22Z</dcterms:created>
  <dcterms:modified xsi:type="dcterms:W3CDTF">2021-10-15T01:45:19Z</dcterms:modified>
</cp:coreProperties>
</file>