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740"/>
    <a:srgbClr val="261F38"/>
    <a:srgbClr val="F49E48"/>
    <a:srgbClr val="E83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25F-94A0-4318-8F59-AAF7D44422F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CFF9-110A-44A8-BA19-3A7361F7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25F-94A0-4318-8F59-AAF7D44422F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CFF9-110A-44A8-BA19-3A7361F7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1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25F-94A0-4318-8F59-AAF7D44422F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CFF9-110A-44A8-BA19-3A7361F7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6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25F-94A0-4318-8F59-AAF7D44422F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CFF9-110A-44A8-BA19-3A7361F7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3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25F-94A0-4318-8F59-AAF7D44422F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CFF9-110A-44A8-BA19-3A7361F7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1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25F-94A0-4318-8F59-AAF7D44422F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CFF9-110A-44A8-BA19-3A7361F7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25F-94A0-4318-8F59-AAF7D44422F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CFF9-110A-44A8-BA19-3A7361F7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8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25F-94A0-4318-8F59-AAF7D44422F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CFF9-110A-44A8-BA19-3A7361F7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3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25F-94A0-4318-8F59-AAF7D44422F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CFF9-110A-44A8-BA19-3A7361F7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2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25F-94A0-4318-8F59-AAF7D44422F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CFF9-110A-44A8-BA19-3A7361F7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25F-94A0-4318-8F59-AAF7D44422F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FCFF9-110A-44A8-BA19-3A7361F7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C25F-94A0-4318-8F59-AAF7D44422F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FCFF9-110A-44A8-BA19-3A7361F7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5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6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192" y="500062"/>
            <a:ext cx="78867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E83B33"/>
                </a:solidFill>
                <a:latin typeface="Aileron Bold" panose="00000800000000000000" pitchFamily="50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2090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OPAC is a technological development in library science, in addition to providing convenience for users, it is also easy for library officials to carry out cataloging </a:t>
            </a:r>
            <a:r>
              <a:rPr lang="en-US" sz="2000" dirty="0" smtClean="0"/>
              <a:t>activities.</a:t>
            </a:r>
          </a:p>
          <a:p>
            <a:pPr marL="0" indent="0" algn="just">
              <a:buNone/>
            </a:pPr>
            <a:r>
              <a:rPr lang="en-US" sz="2000" dirty="0" smtClean="0"/>
              <a:t>OPAC </a:t>
            </a:r>
            <a:r>
              <a:rPr lang="en-US" sz="2000" dirty="0"/>
              <a:t>is an installed catalog system that is publicly accessible and can be used by users to browse catalog data (to check whether the library stores a particular work to get information about its location and if the catalog system is linked to a circulation system, the user can find out if the library material is being searched for). available in the library or on loan.</a:t>
            </a:r>
          </a:p>
          <a:p>
            <a:pPr marL="0" indent="0" algn="just">
              <a:buNone/>
            </a:pPr>
            <a:endParaRPr lang="en-US" sz="2000" dirty="0">
              <a:latin typeface="Aileron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779" y="559667"/>
            <a:ext cx="78867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E83B33"/>
                </a:solidFill>
                <a:latin typeface="Aileron Bold" panose="00000800000000000000" pitchFamily="50" charset="0"/>
              </a:rPr>
              <a:t>Features</a:t>
            </a:r>
            <a:endParaRPr lang="en-US" dirty="0"/>
          </a:p>
        </p:txBody>
      </p:sp>
      <p:pic>
        <p:nvPicPr>
          <p:cNvPr id="1026" name="Picture 2" descr="https://lh3.googleusercontent.com/0TgSGviqbBMok8cRKsDWWy6OFTg87o8OvpR3cU5oQGohBquKekq_QTGfb0vJKMK8jqsHTbbLuvodm63pSQOwC7lj6HLQ6UpfWQ9IM0wmtwuM4V_WXRWygDRxOdlHgV3MsBTuZKo=s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84" y="1869409"/>
            <a:ext cx="3750160" cy="18295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6.googleusercontent.com/dD8wUVLHnkmTLVU9xcpgl5B80fP0ZJbwqjeeTQmjmlYxFGg89Bs1cUkcmPfHTB7N5cY95lkG0xTX65qaF6iLHwCHaA_l57yB66cBl4MK_fGHgVYEbwknl0I2NqqyYrMXSWshNQU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78" y="3298120"/>
            <a:ext cx="3750161" cy="16691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44230" y="1936804"/>
            <a:ext cx="332051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EF7740"/>
                </a:solidFill>
                <a:latin typeface="Aileron Bold" panose="00000800000000000000" pitchFamily="50" charset="0"/>
              </a:rPr>
              <a:t>Simple Search</a:t>
            </a:r>
            <a:endParaRPr lang="en-US" sz="1600" b="0" dirty="0" smtClean="0">
              <a:solidFill>
                <a:srgbClr val="EF7740"/>
              </a:solidFill>
              <a:effectLst/>
              <a:latin typeface="Aileron Bold" panose="00000800000000000000" pitchFamily="50" charset="0"/>
            </a:endParaRPr>
          </a:p>
          <a:p>
            <a:pPr algn="just"/>
            <a:r>
              <a:rPr lang="en-US" sz="1600" dirty="0" smtClean="0">
                <a:latin typeface="Aileron Light" panose="00000400000000000000" pitchFamily="50" charset="0"/>
              </a:rPr>
              <a:t>search for library materials using various access points, </a:t>
            </a:r>
            <a:r>
              <a:rPr lang="en-US" sz="1600" dirty="0" err="1" smtClean="0">
                <a:latin typeface="Aileron Light" panose="00000400000000000000" pitchFamily="50" charset="0"/>
              </a:rPr>
              <a:t>eg</a:t>
            </a:r>
            <a:r>
              <a:rPr lang="en-US" sz="1600" dirty="0" smtClean="0">
                <a:latin typeface="Aileron Light" panose="00000400000000000000" pitchFamily="50" charset="0"/>
              </a:rPr>
              <a:t> author, title, subject, location and status.</a:t>
            </a:r>
            <a:endParaRPr lang="en-US" sz="1600" b="0" dirty="0" smtClean="0">
              <a:effectLst/>
              <a:latin typeface="Aileron Light" panose="00000400000000000000" pitchFamily="50" charset="0"/>
            </a:endParaRPr>
          </a:p>
          <a:p>
            <a:pPr algn="just"/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pic>
        <p:nvPicPr>
          <p:cNvPr id="1029" name="Picture 5" descr="Hasil gambar untuk searchi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08" y="2026452"/>
            <a:ext cx="759985" cy="75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Hasil gambar untuk searchi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3" y="3752686"/>
            <a:ext cx="759985" cy="75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80431" y="3665290"/>
            <a:ext cx="297090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EF7740"/>
                </a:solidFill>
                <a:latin typeface="Aileron Bold" panose="00000800000000000000" pitchFamily="50" charset="0"/>
              </a:rPr>
              <a:t>Penelusuran</a:t>
            </a:r>
            <a:r>
              <a:rPr lang="en-US" sz="1600" b="1" dirty="0">
                <a:solidFill>
                  <a:srgbClr val="EF7740"/>
                </a:solidFill>
                <a:latin typeface="Aileron Bold" panose="00000800000000000000" pitchFamily="50" charset="0"/>
              </a:rPr>
              <a:t> </a:t>
            </a:r>
            <a:r>
              <a:rPr lang="en-US" sz="1600" b="1" dirty="0" err="1">
                <a:solidFill>
                  <a:srgbClr val="EF7740"/>
                </a:solidFill>
                <a:latin typeface="Aileron Bold" panose="00000800000000000000" pitchFamily="50" charset="0"/>
              </a:rPr>
              <a:t>Spesifik</a:t>
            </a:r>
            <a:endParaRPr lang="en-US" sz="1600" b="0" dirty="0" smtClean="0">
              <a:solidFill>
                <a:srgbClr val="EF7740"/>
              </a:solidFill>
              <a:effectLst/>
              <a:latin typeface="Aileron Bold" panose="00000800000000000000" pitchFamily="50" charset="0"/>
            </a:endParaRPr>
          </a:p>
          <a:p>
            <a:pPr algn="just"/>
            <a:r>
              <a:rPr lang="en-US" sz="1600" dirty="0" err="1">
                <a:solidFill>
                  <a:srgbClr val="000000"/>
                </a:solidFill>
                <a:latin typeface="Aileron Light" panose="00000400000000000000" pitchFamily="50" charset="0"/>
              </a:rPr>
              <a:t>pengguna</a:t>
            </a:r>
            <a:r>
              <a:rPr lang="en-US" sz="1600" dirty="0">
                <a:solidFill>
                  <a:srgbClr val="000000"/>
                </a:solidFill>
                <a:latin typeface="Aileron Light" panose="00000400000000000000" pitchFamily="50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ileron Light" panose="00000400000000000000" pitchFamily="50" charset="0"/>
              </a:rPr>
              <a:t>diharapkan</a:t>
            </a:r>
            <a:r>
              <a:rPr lang="en-US" sz="1600" dirty="0">
                <a:solidFill>
                  <a:srgbClr val="000000"/>
                </a:solidFill>
                <a:latin typeface="Aileron Light" panose="00000400000000000000" pitchFamily="50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ileron Light" panose="00000400000000000000" pitchFamily="50" charset="0"/>
              </a:rPr>
              <a:t>lebih</a:t>
            </a:r>
            <a:r>
              <a:rPr lang="en-US" sz="1600" dirty="0">
                <a:solidFill>
                  <a:srgbClr val="000000"/>
                </a:solidFill>
                <a:latin typeface="Aileron Light" panose="00000400000000000000" pitchFamily="50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ileron Light" panose="00000400000000000000" pitchFamily="50" charset="0"/>
              </a:rPr>
              <a:t>spesifik</a:t>
            </a:r>
            <a:r>
              <a:rPr lang="en-US" sz="1600" dirty="0">
                <a:solidFill>
                  <a:srgbClr val="000000"/>
                </a:solidFill>
                <a:latin typeface="Aileron Light" panose="00000400000000000000" pitchFamily="50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ileron Light" panose="00000400000000000000" pitchFamily="50" charset="0"/>
              </a:rPr>
              <a:t>mencari</a:t>
            </a:r>
            <a:r>
              <a:rPr lang="en-US" sz="1600" dirty="0">
                <a:solidFill>
                  <a:srgbClr val="000000"/>
                </a:solidFill>
                <a:latin typeface="Aileron Light" panose="00000400000000000000" pitchFamily="50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ileron Light" panose="00000400000000000000" pitchFamily="50" charset="0"/>
              </a:rPr>
              <a:t>bahan</a:t>
            </a:r>
            <a:r>
              <a:rPr lang="en-US" sz="1600" dirty="0">
                <a:solidFill>
                  <a:srgbClr val="000000"/>
                </a:solidFill>
                <a:latin typeface="Aileron Light" panose="00000400000000000000" pitchFamily="50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ileron Light" panose="00000400000000000000" pitchFamily="50" charset="0"/>
              </a:rPr>
              <a:t>perpustakaan</a:t>
            </a:r>
            <a:r>
              <a:rPr lang="en-US" sz="1600" dirty="0">
                <a:solidFill>
                  <a:srgbClr val="000000"/>
                </a:solidFill>
                <a:latin typeface="Aileron Light" panose="00000400000000000000" pitchFamily="50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ileron Light" panose="00000400000000000000" pitchFamily="50" charset="0"/>
              </a:rPr>
              <a:t>melalui</a:t>
            </a:r>
            <a:r>
              <a:rPr lang="en-US" sz="1600" dirty="0">
                <a:solidFill>
                  <a:srgbClr val="000000"/>
                </a:solidFill>
                <a:latin typeface="Aileron Light" panose="00000400000000000000" pitchFamily="50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ileron Light" panose="00000400000000000000" pitchFamily="50" charset="0"/>
              </a:rPr>
              <a:t>titik</a:t>
            </a:r>
            <a:r>
              <a:rPr lang="en-US" sz="1600" dirty="0">
                <a:solidFill>
                  <a:srgbClr val="000000"/>
                </a:solidFill>
                <a:latin typeface="Aileron Light" panose="00000400000000000000" pitchFamily="50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ileron Light" panose="00000400000000000000" pitchFamily="50" charset="0"/>
              </a:rPr>
              <a:t>akses</a:t>
            </a:r>
            <a:r>
              <a:rPr lang="en-US" sz="1600" dirty="0">
                <a:solidFill>
                  <a:srgbClr val="000000"/>
                </a:solidFill>
                <a:latin typeface="Aileron Light" panose="00000400000000000000" pitchFamily="50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ileron Light" panose="00000400000000000000" pitchFamily="50" charset="0"/>
              </a:rPr>
              <a:t>baik</a:t>
            </a:r>
            <a:r>
              <a:rPr lang="en-US" sz="1600" dirty="0">
                <a:solidFill>
                  <a:srgbClr val="000000"/>
                </a:solidFill>
                <a:latin typeface="Aileron Light" panose="00000400000000000000" pitchFamily="50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ileron Light" panose="00000400000000000000" pitchFamily="50" charset="0"/>
              </a:rPr>
              <a:t>pengarang</a:t>
            </a:r>
            <a:r>
              <a:rPr lang="en-US" sz="1600" dirty="0">
                <a:solidFill>
                  <a:srgbClr val="000000"/>
                </a:solidFill>
                <a:latin typeface="Aileron Light" panose="00000400000000000000" pitchFamily="50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ileron Light" panose="00000400000000000000" pitchFamily="50" charset="0"/>
              </a:rPr>
              <a:t>judul</a:t>
            </a:r>
            <a:r>
              <a:rPr lang="en-US" sz="1600" dirty="0">
                <a:solidFill>
                  <a:srgbClr val="000000"/>
                </a:solidFill>
                <a:latin typeface="Aileron Light" panose="00000400000000000000" pitchFamily="50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ileron Light" panose="00000400000000000000" pitchFamily="50" charset="0"/>
              </a:rPr>
              <a:t>subjek</a:t>
            </a:r>
            <a:r>
              <a:rPr lang="en-US" sz="1600" dirty="0">
                <a:solidFill>
                  <a:srgbClr val="000000"/>
                </a:solidFill>
                <a:latin typeface="Aileron Light" panose="00000400000000000000" pitchFamily="50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ileron Light" panose="00000400000000000000" pitchFamily="50" charset="0"/>
              </a:rPr>
              <a:t>dan</a:t>
            </a:r>
            <a:r>
              <a:rPr lang="en-US" sz="1600" dirty="0">
                <a:solidFill>
                  <a:srgbClr val="000000"/>
                </a:solidFill>
                <a:latin typeface="Aileron Light" panose="00000400000000000000" pitchFamily="50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ileron Light" panose="00000400000000000000" pitchFamily="50" charset="0"/>
              </a:rPr>
              <a:t>lainnya</a:t>
            </a:r>
            <a:endParaRPr lang="en-US" sz="1600" b="0" dirty="0" smtClean="0">
              <a:effectLst/>
              <a:latin typeface="Aileron Light" panose="00000400000000000000" pitchFamily="50" charset="0"/>
            </a:endParaRP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007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5779" y="559667"/>
            <a:ext cx="7886700" cy="132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E83B33"/>
                </a:solidFill>
                <a:latin typeface="Aileron Bold" panose="00000800000000000000" pitchFamily="50" charset="0"/>
              </a:rPr>
              <a:t>Features</a:t>
            </a:r>
            <a:endParaRPr lang="en-US" dirty="0"/>
          </a:p>
        </p:txBody>
      </p:sp>
      <p:pic>
        <p:nvPicPr>
          <p:cNvPr id="2050" name="Picture 2" descr="https://lh3.googleusercontent.com/l9jmI-ZFGQRhN6Ng1YY0ix9gDrsZt5ERA0mbgfgrY0qGXvFha5XsSyjXuNLGfLFx5OCrAOukq8X2EVNxC974WBvZd4e1wfvUOCOc3X_ale6f6Wg5L9uGjF8BRzxvzSO59hCHjus=s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38519"/>
            <a:ext cx="2125199" cy="1818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asil gambar untuk information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39" y="3434957"/>
            <a:ext cx="800867" cy="80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sil gambar untuk lo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" y="1993182"/>
            <a:ext cx="809359" cy="7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43472" y="1786183"/>
            <a:ext cx="382174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EF7740"/>
                </a:solidFill>
                <a:latin typeface="Aileron Bold" panose="00000800000000000000" pitchFamily="50" charset="0"/>
              </a:rPr>
              <a:t>Collection Location</a:t>
            </a:r>
            <a:endParaRPr lang="en-US" sz="1600" b="0" dirty="0" smtClean="0">
              <a:solidFill>
                <a:srgbClr val="EF7740"/>
              </a:solidFill>
              <a:effectLst/>
              <a:latin typeface="Aileron Bold" panose="00000800000000000000" pitchFamily="50" charset="0"/>
            </a:endParaRPr>
          </a:p>
          <a:p>
            <a:pPr algn="just"/>
            <a:r>
              <a:rPr lang="en-US" sz="1600" dirty="0">
                <a:latin typeface="Aileron Light" panose="00000400000000000000" pitchFamily="50" charset="0"/>
              </a:rPr>
              <a:t>Reduce the burden of time needed and the time spent by users in searching for book information and the location of library collections</a:t>
            </a:r>
            <a:endParaRPr lang="en-US" sz="1600" b="0" dirty="0" smtClean="0">
              <a:effectLst/>
              <a:latin typeface="Aileron Light" panose="00000400000000000000" pitchFamily="50" charset="0"/>
            </a:endParaRPr>
          </a:p>
          <a:p>
            <a:pPr algn="just"/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pic>
        <p:nvPicPr>
          <p:cNvPr id="2051" name="Picture 3" descr="https://lh4.googleusercontent.com/4Kp_DvJoOoMRcd5LUTPcApa53gtIL_aoFM0d51aUaXv9pURLhV65lK0qRVZsVNKLv-QKycspaxU6CkLtYxTQxaIcwr87xbKZV8TFvayZdQkN-1vA1TNCnh9G6eL0CAJHsmOIyig=s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523" y="3127612"/>
            <a:ext cx="2826183" cy="19870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Bf9yhD6qcnjCU0lDX-qlqs1QwNAKPsXtaAh-tjTEM9cSabtvtS4qB9Fy12L-_bZVWNkr15wLTsj17oR4SbsK0Khcs0bCcC4MKEXMfqGcD3ZdZK8uoSXo-vQ3z2MgYaikyeOV_1k=s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007" y="4587687"/>
            <a:ext cx="3371997" cy="15766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432540" y="3235178"/>
            <a:ext cx="382174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EF7740"/>
                </a:solidFill>
                <a:latin typeface="Aileron Bold" panose="00000800000000000000" pitchFamily="50" charset="0"/>
              </a:rPr>
              <a:t>Library Information</a:t>
            </a:r>
            <a:endParaRPr lang="en-US" sz="1600" b="0" dirty="0" smtClean="0">
              <a:solidFill>
                <a:srgbClr val="EF7740"/>
              </a:solidFill>
              <a:effectLst/>
              <a:latin typeface="Aileron Bold" panose="00000800000000000000" pitchFamily="50" charset="0"/>
            </a:endParaRPr>
          </a:p>
          <a:p>
            <a:r>
              <a:rPr lang="en-US" sz="1600" dirty="0">
                <a:latin typeface="Aileron Light" panose="00000400000000000000" pitchFamily="50" charset="0"/>
              </a:rPr>
              <a:t>Information about the library, displaying library location information, library operating hours and other information about the library</a:t>
            </a:r>
            <a:endParaRPr lang="en-US" sz="1600" b="0" dirty="0" smtClean="0">
              <a:effectLst/>
              <a:latin typeface="Aileron Light" panose="00000400000000000000" pitchFamily="50" charset="0"/>
            </a:endParaRP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840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576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9173" y="2967481"/>
            <a:ext cx="2805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EF7740"/>
                </a:solidFill>
                <a:latin typeface="Aileron Bold" panose="00000800000000000000" pitchFamily="50" charset="0"/>
              </a:rPr>
              <a:t>Thank you</a:t>
            </a:r>
            <a:endParaRPr lang="en-US" sz="4000" dirty="0">
              <a:solidFill>
                <a:srgbClr val="EF7740"/>
              </a:solidFill>
              <a:latin typeface="Aileron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0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193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Aileron Bold</vt:lpstr>
      <vt:lpstr>Aileron Light</vt:lpstr>
      <vt:lpstr>Arial</vt:lpstr>
      <vt:lpstr>Calibri</vt:lpstr>
      <vt:lpstr>Calibri Light</vt:lpstr>
      <vt:lpstr>Office Theme</vt:lpstr>
      <vt:lpstr>PowerPoint Presentation</vt:lpstr>
      <vt:lpstr>Overview</vt:lpstr>
      <vt:lpstr>Features</vt:lpstr>
      <vt:lpstr>PowerPoint Presentation</vt:lpstr>
      <vt:lpstr>PowerPoint Presentation</vt:lpstr>
    </vt:vector>
  </TitlesOfParts>
  <Company>personal_pc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maxxima</dc:creator>
  <cp:lastModifiedBy>maxxima</cp:lastModifiedBy>
  <cp:revision>11</cp:revision>
  <dcterms:created xsi:type="dcterms:W3CDTF">2021-10-14T03:54:30Z</dcterms:created>
  <dcterms:modified xsi:type="dcterms:W3CDTF">2021-10-15T01:26:34Z</dcterms:modified>
</cp:coreProperties>
</file>