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8" r:id="rId4"/>
    <p:sldId id="264" r:id="rId5"/>
    <p:sldId id="267"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81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60"/>
  </p:normalViewPr>
  <p:slideViewPr>
    <p:cSldViewPr snapToGrid="0">
      <p:cViewPr varScale="1">
        <p:scale>
          <a:sx n="111" d="100"/>
          <a:sy n="111"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508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17077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82816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DA592-231A-4CA8-9F3F-2CC410710117}"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11399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CDA592-231A-4CA8-9F3F-2CC410710117}"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4A32F-2D76-435B-9F0C-C03EF0E1BD3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664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CDA592-231A-4CA8-9F3F-2CC410710117}"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47189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CDA592-231A-4CA8-9F3F-2CC410710117}" type="datetimeFigureOut">
              <a:rPr lang="en-US" smtClean="0"/>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10803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CDA592-231A-4CA8-9F3F-2CC410710117}"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49319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CDA592-231A-4CA8-9F3F-2CC410710117}" type="datetimeFigureOut">
              <a:rPr lang="en-US" smtClean="0"/>
              <a:t>10/15/2021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3019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ACDA592-231A-4CA8-9F3F-2CC410710117}" type="datetimeFigureOut">
              <a:rPr lang="en-US" smtClean="0"/>
              <a:t>10/15/2021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54A32F-2D76-435B-9F0C-C03EF0E1BD3B}" type="slidenum">
              <a:rPr lang="en-US" smtClean="0"/>
              <a:t>‹#›</a:t>
            </a:fld>
            <a:endParaRPr lang="en-US"/>
          </a:p>
        </p:txBody>
      </p:sp>
    </p:spTree>
    <p:extLst>
      <p:ext uri="{BB962C8B-B14F-4D97-AF65-F5344CB8AC3E}">
        <p14:creationId xmlns:p14="http://schemas.microsoft.com/office/powerpoint/2010/main" val="12412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DA592-231A-4CA8-9F3F-2CC410710117}"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4A32F-2D76-435B-9F0C-C03EF0E1BD3B}" type="slidenum">
              <a:rPr lang="en-US" smtClean="0"/>
              <a:t>‹#›</a:t>
            </a:fld>
            <a:endParaRPr lang="en-US"/>
          </a:p>
        </p:txBody>
      </p:sp>
    </p:spTree>
    <p:extLst>
      <p:ext uri="{BB962C8B-B14F-4D97-AF65-F5344CB8AC3E}">
        <p14:creationId xmlns:p14="http://schemas.microsoft.com/office/powerpoint/2010/main" val="35618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ACDA592-231A-4CA8-9F3F-2CC410710117}" type="datetimeFigureOut">
              <a:rPr lang="en-US" smtClean="0"/>
              <a:t>10/15/2021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54A32F-2D76-435B-9F0C-C03EF0E1BD3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0387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420" y="129210"/>
            <a:ext cx="3332274" cy="1749284"/>
          </a:xfrm>
          <a:prstGeom prst="rect">
            <a:avLst/>
          </a:prstGeom>
        </p:spPr>
      </p:pic>
      <p:sp>
        <p:nvSpPr>
          <p:cNvPr id="3" name="TextBox 2"/>
          <p:cNvSpPr txBox="1"/>
          <p:nvPr/>
        </p:nvSpPr>
        <p:spPr>
          <a:xfrm>
            <a:off x="521805" y="3568147"/>
            <a:ext cx="8100391" cy="707886"/>
          </a:xfrm>
          <a:prstGeom prst="rect">
            <a:avLst/>
          </a:prstGeom>
          <a:noFill/>
        </p:spPr>
        <p:txBody>
          <a:bodyPr wrap="square" rtlCol="0">
            <a:spAutoFit/>
          </a:bodyPr>
          <a:lstStyle/>
          <a:p>
            <a:r>
              <a:rPr lang="id-ID" sz="4000" b="1" dirty="0" smtClean="0">
                <a:solidFill>
                  <a:srgbClr val="618197"/>
                </a:solidFill>
              </a:rPr>
              <a:t>MOBILE LIBRARY INVENTORY SYSTEM</a:t>
            </a:r>
            <a:endParaRPr lang="id-ID" sz="4000" b="1" dirty="0">
              <a:solidFill>
                <a:srgbClr val="618197"/>
              </a:solidFill>
            </a:endParaRPr>
          </a:p>
        </p:txBody>
      </p:sp>
      <p:sp>
        <p:nvSpPr>
          <p:cNvPr id="4" name="TextBox 3"/>
          <p:cNvSpPr txBox="1"/>
          <p:nvPr/>
        </p:nvSpPr>
        <p:spPr>
          <a:xfrm>
            <a:off x="6510241" y="3106482"/>
            <a:ext cx="3146950" cy="461665"/>
          </a:xfrm>
          <a:prstGeom prst="rect">
            <a:avLst/>
          </a:prstGeom>
          <a:noFill/>
        </p:spPr>
        <p:txBody>
          <a:bodyPr wrap="square" rtlCol="0">
            <a:spAutoFit/>
          </a:bodyPr>
          <a:lstStyle/>
          <a:p>
            <a:r>
              <a:rPr lang="id-ID" sz="2400" b="1" dirty="0" err="1"/>
              <a:t>MobileInventa</a:t>
            </a:r>
            <a:endParaRPr lang="id-ID" sz="2400" b="1" dirty="0"/>
          </a:p>
        </p:txBody>
      </p:sp>
      <p:sp>
        <p:nvSpPr>
          <p:cNvPr id="7" name="TextBox 6"/>
          <p:cNvSpPr txBox="1"/>
          <p:nvPr/>
        </p:nvSpPr>
        <p:spPr>
          <a:xfrm>
            <a:off x="202420" y="5800771"/>
            <a:ext cx="4741075" cy="523220"/>
          </a:xfrm>
          <a:prstGeom prst="rect">
            <a:avLst/>
          </a:prstGeom>
          <a:noFill/>
        </p:spPr>
        <p:txBody>
          <a:bodyPr wrap="square" rtlCol="0">
            <a:spAutoFit/>
          </a:bodyPr>
          <a:lstStyle/>
          <a:p>
            <a:r>
              <a:rPr lang="id-ID" sz="1400" b="1" dirty="0"/>
              <a:t>MAXXIMA INNOVATIVE ENGINEERING</a:t>
            </a:r>
          </a:p>
          <a:p>
            <a:r>
              <a:rPr lang="id-ID" sz="1400" dirty="0" err="1"/>
              <a:t>www.maxxima-technology.com</a:t>
            </a:r>
            <a:endParaRPr lang="id-ID" sz="1400" dirty="0"/>
          </a:p>
        </p:txBody>
      </p:sp>
    </p:spTree>
    <p:extLst>
      <p:ext uri="{BB962C8B-B14F-4D97-AF65-F5344CB8AC3E}">
        <p14:creationId xmlns:p14="http://schemas.microsoft.com/office/powerpoint/2010/main" val="2346210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941522" y="1253892"/>
            <a:ext cx="7721600" cy="4673600"/>
          </a:xfrm>
          <a:prstGeom prst="roundRect">
            <a:avLst/>
          </a:prstGeom>
          <a:noFill/>
          <a:ln w="9525" cap="flat" cmpd="sng" algn="ctr">
            <a:solidFill>
              <a:schemeClr val="accent2"/>
            </a:solidFill>
            <a:prstDash val="solid"/>
            <a:round/>
            <a:headEnd type="none" w="med" len="med"/>
            <a:tailEnd type="none" w="med" len="med"/>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d-ID"/>
          </a:p>
        </p:txBody>
      </p:sp>
      <p:sp>
        <p:nvSpPr>
          <p:cNvPr id="2" name="Rectangle 1"/>
          <p:cNvSpPr/>
          <p:nvPr/>
        </p:nvSpPr>
        <p:spPr>
          <a:xfrm>
            <a:off x="3111255" y="300335"/>
            <a:ext cx="242419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id-ID" sz="4400" b="1" dirty="0" smtClean="0">
                <a:ln/>
                <a:solidFill>
                  <a:srgbClr val="002060"/>
                </a:solidFill>
                <a:effectLst>
                  <a:outerShdw blurRad="60007" dist="310007" dir="7680000" sy="30000" kx="1300200" algn="ctr" rotWithShape="0">
                    <a:prstClr val="black">
                      <a:alpha val="32000"/>
                    </a:prstClr>
                  </a:outerShdw>
                </a:effectLst>
              </a:rPr>
              <a:t>Overview</a:t>
            </a:r>
            <a:endParaRPr lang="en-US" sz="4400" b="1" dirty="0">
              <a:ln/>
              <a:solidFill>
                <a:srgbClr val="002060"/>
              </a:solidFill>
              <a:effectLst>
                <a:outerShdw blurRad="60007" dist="310007" dir="7680000" sy="30000" kx="1300200" algn="ctr" rotWithShape="0">
                  <a:prstClr val="black">
                    <a:alpha val="32000"/>
                  </a:prstClr>
                </a:outerShdw>
              </a:effectLst>
            </a:endParaRPr>
          </a:p>
        </p:txBody>
      </p:sp>
      <p:grpSp>
        <p:nvGrpSpPr>
          <p:cNvPr id="34" name="Group 33"/>
          <p:cNvGrpSpPr/>
          <p:nvPr/>
        </p:nvGrpSpPr>
        <p:grpSpPr>
          <a:xfrm>
            <a:off x="1398722" y="2048696"/>
            <a:ext cx="6963448" cy="3322667"/>
            <a:chOff x="889000" y="2810782"/>
            <a:chExt cx="7518101" cy="3587324"/>
          </a:xfrm>
        </p:grpSpPr>
        <p:pic>
          <p:nvPicPr>
            <p:cNvPr id="1026" name="Picture 2" descr="Hasil gambar untuk MObile RFID read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886" y="2810782"/>
              <a:ext cx="964746" cy="9647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RFID TAG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4604" y="5231494"/>
              <a:ext cx="895349" cy="895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Book rack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9953" y="5175674"/>
              <a:ext cx="1006988" cy="10069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asil gambar untuk Wifi 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6274" y="4071922"/>
              <a:ext cx="807358" cy="80735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Hasil gambar untuk Wifi 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2278" y="4044012"/>
              <a:ext cx="807358" cy="807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9000" y="2821421"/>
              <a:ext cx="1142599" cy="103010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171450" indent="-171450" fontAlgn="base">
                <a:buFont typeface="Arial" panose="020B0604020202020204" pitchFamily="34" charset="0"/>
                <a:buChar char="•"/>
              </a:pPr>
              <a:r>
                <a:rPr lang="en-US" sz="800" dirty="0"/>
                <a:t>Write/Read RFID</a:t>
              </a:r>
            </a:p>
            <a:p>
              <a:pPr marL="171450" indent="-171450" fontAlgn="base">
                <a:buFont typeface="Arial" panose="020B0604020202020204" pitchFamily="34" charset="0"/>
                <a:buChar char="•"/>
              </a:pPr>
              <a:r>
                <a:rPr lang="en-US" sz="800" dirty="0"/>
                <a:t>Error Position</a:t>
              </a:r>
            </a:p>
            <a:p>
              <a:pPr marL="171450" indent="-171450" fontAlgn="base">
                <a:buFont typeface="Arial" panose="020B0604020202020204" pitchFamily="34" charset="0"/>
                <a:buChar char="•"/>
              </a:pPr>
              <a:r>
                <a:rPr lang="en-US" sz="800" dirty="0"/>
                <a:t>Time Setup</a:t>
              </a:r>
            </a:p>
            <a:p>
              <a:pPr marL="171450" indent="-171450" fontAlgn="base">
                <a:buFont typeface="Arial" panose="020B0604020202020204" pitchFamily="34" charset="0"/>
                <a:buChar char="•"/>
              </a:pPr>
              <a:r>
                <a:rPr lang="en-US" sz="800" dirty="0"/>
                <a:t>Recap</a:t>
              </a:r>
            </a:p>
            <a:p>
              <a:pPr marL="171450" indent="-171450" fontAlgn="base">
                <a:buFont typeface="Arial" panose="020B0604020202020204" pitchFamily="34" charset="0"/>
                <a:buChar char="•"/>
              </a:pPr>
              <a:r>
                <a:rPr lang="en-US" sz="800" dirty="0"/>
                <a:t>Data Export</a:t>
              </a:r>
            </a:p>
            <a:p>
              <a:pPr marL="171450" indent="-171450" fontAlgn="base">
                <a:buFont typeface="Arial" panose="020B0604020202020204" pitchFamily="34" charset="0"/>
                <a:buChar char="•"/>
              </a:pPr>
              <a:r>
                <a:rPr lang="en-US" sz="800" dirty="0"/>
                <a:t>Integration</a:t>
              </a:r>
            </a:p>
            <a:p>
              <a:pPr marL="171450" indent="-171450" fontAlgn="base">
                <a:buFont typeface="Arial" panose="020B0604020202020204" pitchFamily="34" charset="0"/>
                <a:buChar char="•"/>
              </a:pPr>
              <a:r>
                <a:rPr lang="en-US" sz="800" dirty="0"/>
                <a:t>Report</a:t>
              </a:r>
            </a:p>
          </p:txBody>
        </p:sp>
        <p:grpSp>
          <p:nvGrpSpPr>
            <p:cNvPr id="19" name="Group 18"/>
            <p:cNvGrpSpPr/>
            <p:nvPr/>
          </p:nvGrpSpPr>
          <p:grpSpPr>
            <a:xfrm>
              <a:off x="6676629" y="3293155"/>
              <a:ext cx="1056691" cy="999349"/>
              <a:chOff x="7162404" y="3798493"/>
              <a:chExt cx="1056691" cy="999349"/>
            </a:xfrm>
          </p:grpSpPr>
          <p:pic>
            <p:nvPicPr>
              <p:cNvPr id="20" name="Picture 38" descr="Hasil gambar untuk server icon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9746" y="3798493"/>
                <a:ext cx="999349" cy="9993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descr="Hasil gambar untuk database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404" y="4187569"/>
                <a:ext cx="502835" cy="5028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42" name="Picture 18" descr="Hasil gambar untuk Webservices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0092" y="3799814"/>
              <a:ext cx="925021" cy="92502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urved Connector 11"/>
            <p:cNvCxnSpPr>
              <a:endCxn id="1042" idx="1"/>
            </p:cNvCxnSpPr>
            <p:nvPr/>
          </p:nvCxnSpPr>
          <p:spPr>
            <a:xfrm>
              <a:off x="3046664" y="3428998"/>
              <a:ext cx="1353428" cy="83332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endCxn id="1042" idx="3"/>
            </p:cNvCxnSpPr>
            <p:nvPr/>
          </p:nvCxnSpPr>
          <p:spPr>
            <a:xfrm rot="10800000" flipV="1">
              <a:off x="5325113" y="3574793"/>
              <a:ext cx="1351516" cy="68753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52" name="Picture 28" descr="Hasil gambar untuk Dashboard Report ic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4765" y="5069084"/>
              <a:ext cx="1057759" cy="105775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20" idx="2"/>
              <a:endCxn id="1052" idx="0"/>
            </p:cNvCxnSpPr>
            <p:nvPr/>
          </p:nvCxnSpPr>
          <p:spPr>
            <a:xfrm flipH="1">
              <a:off x="7233645" y="4292504"/>
              <a:ext cx="1" cy="77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35204" y="3790870"/>
              <a:ext cx="742511" cy="215443"/>
            </a:xfrm>
            <a:prstGeom prst="rect">
              <a:avLst/>
            </a:prstGeom>
            <a:noFill/>
          </p:spPr>
          <p:txBody>
            <a:bodyPr wrap="none" rtlCol="0">
              <a:spAutoFit/>
            </a:bodyPr>
            <a:lstStyle/>
            <a:p>
              <a:r>
                <a:rPr lang="id-ID" sz="800" dirty="0" smtClean="0"/>
                <a:t>Web Services</a:t>
              </a:r>
              <a:endParaRPr lang="id-ID" sz="800" dirty="0"/>
            </a:p>
          </p:txBody>
        </p:sp>
        <p:sp>
          <p:nvSpPr>
            <p:cNvPr id="46" name="TextBox 45"/>
            <p:cNvSpPr txBox="1"/>
            <p:nvPr/>
          </p:nvSpPr>
          <p:spPr>
            <a:xfrm>
              <a:off x="6120520" y="3074228"/>
              <a:ext cx="2286581" cy="232605"/>
            </a:xfrm>
            <a:prstGeom prst="rect">
              <a:avLst/>
            </a:prstGeom>
            <a:noFill/>
          </p:spPr>
          <p:txBody>
            <a:bodyPr wrap="none" rtlCol="0">
              <a:spAutoFit/>
            </a:bodyPr>
            <a:lstStyle/>
            <a:p>
              <a:r>
                <a:rPr lang="en-US" sz="800" dirty="0"/>
                <a:t>Database &amp; Apps Library Management System</a:t>
              </a:r>
              <a:endParaRPr lang="id-ID" sz="800" dirty="0"/>
            </a:p>
          </p:txBody>
        </p:sp>
        <p:sp>
          <p:nvSpPr>
            <p:cNvPr id="47" name="TextBox 46"/>
            <p:cNvSpPr txBox="1"/>
            <p:nvPr/>
          </p:nvSpPr>
          <p:spPr>
            <a:xfrm>
              <a:off x="6733971" y="6182662"/>
              <a:ext cx="1167307" cy="215444"/>
            </a:xfrm>
            <a:prstGeom prst="rect">
              <a:avLst/>
            </a:prstGeom>
            <a:noFill/>
          </p:spPr>
          <p:txBody>
            <a:bodyPr wrap="none" rtlCol="0">
              <a:spAutoFit/>
            </a:bodyPr>
            <a:lstStyle/>
            <a:p>
              <a:r>
                <a:rPr lang="id-ID" sz="800" dirty="0" smtClean="0"/>
                <a:t>Dashbaord &amp; Reporting</a:t>
              </a:r>
              <a:endParaRPr lang="id-ID" sz="800" dirty="0"/>
            </a:p>
          </p:txBody>
        </p:sp>
        <p:sp>
          <p:nvSpPr>
            <p:cNvPr id="48" name="TextBox 47"/>
            <p:cNvSpPr txBox="1"/>
            <p:nvPr/>
          </p:nvSpPr>
          <p:spPr>
            <a:xfrm>
              <a:off x="1694604" y="6182662"/>
              <a:ext cx="1902337" cy="215444"/>
            </a:xfrm>
            <a:prstGeom prst="rect">
              <a:avLst/>
            </a:prstGeom>
            <a:noFill/>
          </p:spPr>
          <p:txBody>
            <a:bodyPr wrap="square" rtlCol="0">
              <a:spAutoFit/>
            </a:bodyPr>
            <a:lstStyle/>
            <a:p>
              <a:pPr algn="ctr"/>
              <a:r>
                <a:rPr lang="id-ID" sz="800" dirty="0" smtClean="0"/>
                <a:t>RFID &amp; Book Rack</a:t>
              </a:r>
              <a:endParaRPr lang="id-ID" sz="800" dirty="0"/>
            </a:p>
          </p:txBody>
        </p:sp>
      </p:grpSp>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568" y="1996996"/>
            <a:ext cx="916766" cy="916766"/>
          </a:xfrm>
          <a:prstGeom prst="rect">
            <a:avLst/>
          </a:prstGeom>
        </p:spPr>
      </p:pic>
    </p:spTree>
    <p:extLst>
      <p:ext uri="{BB962C8B-B14F-4D97-AF65-F5344CB8AC3E}">
        <p14:creationId xmlns:p14="http://schemas.microsoft.com/office/powerpoint/2010/main" val="2803868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78371" y="1283454"/>
            <a:ext cx="7713229" cy="923330"/>
          </a:xfrm>
          <a:prstGeom prst="rect">
            <a:avLst/>
          </a:prstGeom>
        </p:spPr>
        <p:txBody>
          <a:bodyPr wrap="square">
            <a:spAutoFit/>
          </a:bodyPr>
          <a:lstStyle/>
          <a:p>
            <a:r>
              <a:rPr lang="en-US" b="1" dirty="0"/>
              <a:t>Write/Read RFID</a:t>
            </a:r>
            <a:endParaRPr lang="en-US" dirty="0"/>
          </a:p>
          <a:p>
            <a:r>
              <a:rPr lang="en-US" dirty="0"/>
              <a:t>It can read RFID TAG on library books and can also be used to rewrite the existing code on RFID TAG in library books</a:t>
            </a:r>
            <a:r>
              <a:rPr lang="en-US" dirty="0" smtClean="0"/>
              <a:t>.</a:t>
            </a:r>
            <a:endParaRPr lang="en-US" dirty="0"/>
          </a:p>
        </p:txBody>
      </p:sp>
      <p:sp>
        <p:nvSpPr>
          <p:cNvPr id="4" name="Rectangle 3"/>
          <p:cNvSpPr/>
          <p:nvPr/>
        </p:nvSpPr>
        <p:spPr>
          <a:xfrm>
            <a:off x="1278371" y="2587026"/>
            <a:ext cx="7713228" cy="1200329"/>
          </a:xfrm>
          <a:prstGeom prst="rect">
            <a:avLst/>
          </a:prstGeom>
        </p:spPr>
        <p:txBody>
          <a:bodyPr wrap="square">
            <a:spAutoFit/>
          </a:bodyPr>
          <a:lstStyle/>
          <a:p>
            <a:r>
              <a:rPr lang="en-US" b="1" dirty="0"/>
              <a:t>Error Position</a:t>
            </a:r>
            <a:endParaRPr lang="en-US" dirty="0"/>
          </a:p>
          <a:p>
            <a:r>
              <a:rPr lang="en-US" dirty="0"/>
              <a:t>Makes it easier to find the location of misplaced books, users only need to scan the bookshelf and if there are books in locations that are not supposed to be the system will give a warning in the form of sound and popup on the application</a:t>
            </a:r>
            <a:r>
              <a:rPr lang="en-US" dirty="0" smtClean="0"/>
              <a:t>.</a:t>
            </a:r>
            <a:endParaRPr lang="en-US" dirty="0"/>
          </a:p>
        </p:txBody>
      </p:sp>
      <p:sp>
        <p:nvSpPr>
          <p:cNvPr id="5" name="Rectangle 4"/>
          <p:cNvSpPr/>
          <p:nvPr/>
        </p:nvSpPr>
        <p:spPr>
          <a:xfrm>
            <a:off x="1278371" y="4116797"/>
            <a:ext cx="7713228" cy="1477328"/>
          </a:xfrm>
          <a:prstGeom prst="rect">
            <a:avLst/>
          </a:prstGeom>
        </p:spPr>
        <p:txBody>
          <a:bodyPr wrap="square">
            <a:spAutoFit/>
          </a:bodyPr>
          <a:lstStyle/>
          <a:p>
            <a:r>
              <a:rPr lang="en-US" b="1" dirty="0"/>
              <a:t>Inventory Time Setup</a:t>
            </a:r>
            <a:endParaRPr lang="en-US" dirty="0"/>
          </a:p>
          <a:p>
            <a:r>
              <a:rPr lang="en-US" dirty="0"/>
              <a:t>Specify the inventory time, Weekly, Monthly, 6 Monthly and Yearly. Get statistical information Library collection data from time to time, see the trend of library collections visually to make it easier to determine the addition of library collections</a:t>
            </a:r>
            <a:r>
              <a:rPr lang="en-US" dirty="0" smtClean="0"/>
              <a:t>.</a:t>
            </a:r>
            <a:endParaRPr lang="en-US" dirty="0"/>
          </a:p>
        </p:txBody>
      </p:sp>
      <p:pic>
        <p:nvPicPr>
          <p:cNvPr id="6" name="Picture 4" descr="Hasil gambar untuk RFID TAG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41" y="1227503"/>
            <a:ext cx="983036" cy="9830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693" y="551681"/>
            <a:ext cx="1228678" cy="523220"/>
            <a:chOff x="49693" y="551681"/>
            <a:chExt cx="1228678" cy="523220"/>
          </a:xfrm>
        </p:grpSpPr>
        <p:sp>
          <p:nvSpPr>
            <p:cNvPr id="9" name="Rectangle 8"/>
            <p:cNvSpPr/>
            <p:nvPr/>
          </p:nvSpPr>
          <p:spPr>
            <a:xfrm>
              <a:off x="49693" y="551681"/>
              <a:ext cx="865942" cy="523220"/>
            </a:xfrm>
            <a:prstGeom prst="rect">
              <a:avLst/>
            </a:prstGeom>
            <a:noFill/>
          </p:spPr>
          <p:txBody>
            <a:bodyPr wrap="none" lIns="91440" tIns="45720" rIns="91440" bIns="45720">
              <a:spAutoFit/>
            </a:bodyPr>
            <a:lstStyle/>
            <a:p>
              <a:pPr algn="ctr"/>
              <a:r>
                <a:rPr lang="id-ID" sz="2800" dirty="0" smtClean="0">
                  <a:ln w="0"/>
                  <a:solidFill>
                    <a:srgbClr val="FFC000"/>
                  </a:solidFill>
                  <a:effectLst>
                    <a:outerShdw blurRad="38100" dist="25400" dir="5400000" algn="ctr" rotWithShape="0">
                      <a:srgbClr val="6E747A">
                        <a:alpha val="43000"/>
                      </a:srgbClr>
                    </a:outerShdw>
                  </a:effectLst>
                </a:rPr>
                <a:t>Fitur</a:t>
              </a:r>
              <a:endParaRPr lang="en-US" sz="2800" b="0" cap="none" spc="0" dirty="0">
                <a:ln w="0"/>
                <a:solidFill>
                  <a:srgbClr val="FFC000"/>
                </a:solidFill>
                <a:effectLst>
                  <a:outerShdw blurRad="38100" dist="25400" dir="5400000" algn="ctr" rotWithShape="0">
                    <a:srgbClr val="6E747A">
                      <a:alpha val="43000"/>
                    </a:srgbClr>
                  </a:outerShdw>
                </a:effectLst>
              </a:endParaRPr>
            </a:p>
          </p:txBody>
        </p:sp>
        <p:sp>
          <p:nvSpPr>
            <p:cNvPr id="10" name="Flowchart: Data 9"/>
            <p:cNvSpPr/>
            <p:nvPr/>
          </p:nvSpPr>
          <p:spPr>
            <a:xfrm>
              <a:off x="915635" y="704283"/>
              <a:ext cx="120912" cy="245658"/>
            </a:xfrm>
            <a:prstGeom prst="flowChartInputOutp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sp>
          <p:nvSpPr>
            <p:cNvPr id="11" name="Flowchart: Data 10"/>
            <p:cNvSpPr/>
            <p:nvPr/>
          </p:nvSpPr>
          <p:spPr>
            <a:xfrm>
              <a:off x="1036547" y="704283"/>
              <a:ext cx="120912" cy="245658"/>
            </a:xfrm>
            <a:prstGeom prst="flowChartInputOutp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sp>
          <p:nvSpPr>
            <p:cNvPr id="12" name="Flowchart: Data 11"/>
            <p:cNvSpPr/>
            <p:nvPr/>
          </p:nvSpPr>
          <p:spPr>
            <a:xfrm>
              <a:off x="1157459" y="704283"/>
              <a:ext cx="120912" cy="245658"/>
            </a:xfrm>
            <a:prstGeom prst="flowChartInputOutp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grpSp>
      <p:pic>
        <p:nvPicPr>
          <p:cNvPr id="13" name="Picture 6" descr="Hasil gambar untuk Book rac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680" y="2717101"/>
            <a:ext cx="932697" cy="932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asil gambar untuk Time Setup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93" y="4265153"/>
            <a:ext cx="1160295" cy="11602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73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819" y="724654"/>
            <a:ext cx="7301681" cy="1754326"/>
          </a:xfrm>
          <a:prstGeom prst="rect">
            <a:avLst/>
          </a:prstGeom>
        </p:spPr>
        <p:txBody>
          <a:bodyPr wrap="square">
            <a:spAutoFit/>
          </a:bodyPr>
          <a:lstStyle/>
          <a:p>
            <a:r>
              <a:rPr lang="en-US" b="1" dirty="0"/>
              <a:t>Inventory Data Recap</a:t>
            </a:r>
            <a:endParaRPr lang="en-US" dirty="0"/>
          </a:p>
          <a:p>
            <a:r>
              <a:rPr lang="en-US" dirty="0"/>
              <a:t>The system generates data in the form of a recap making it easier for users to see the number of book collections in the library, recap data can be determined based on the collection category, year of publication, author, classification and others. The recap data can be directly printed or exported in excel form</a:t>
            </a:r>
            <a:r>
              <a:rPr lang="en-US" dirty="0" smtClean="0"/>
              <a:t>.</a:t>
            </a:r>
            <a:endParaRPr lang="en-US" dirty="0"/>
          </a:p>
        </p:txBody>
      </p:sp>
      <p:sp>
        <p:nvSpPr>
          <p:cNvPr id="5" name="Rectangle 4"/>
          <p:cNvSpPr/>
          <p:nvPr/>
        </p:nvSpPr>
        <p:spPr>
          <a:xfrm>
            <a:off x="1651819" y="2697185"/>
            <a:ext cx="7301681" cy="923330"/>
          </a:xfrm>
          <a:prstGeom prst="rect">
            <a:avLst/>
          </a:prstGeom>
        </p:spPr>
        <p:txBody>
          <a:bodyPr wrap="square">
            <a:spAutoFit/>
          </a:bodyPr>
          <a:lstStyle/>
          <a:p>
            <a:r>
              <a:rPr lang="en-US" b="1" dirty="0"/>
              <a:t>Export Inventory Data</a:t>
            </a:r>
            <a:endParaRPr lang="en-US" dirty="0"/>
          </a:p>
          <a:p>
            <a:r>
              <a:rPr lang="en-US" dirty="0"/>
              <a:t>Data can be exported in the form of other data making it easier if needed as report material, Data can be exported in the form of excel, </a:t>
            </a:r>
            <a:r>
              <a:rPr lang="en-US" dirty="0" err="1"/>
              <a:t>csv</a:t>
            </a:r>
            <a:r>
              <a:rPr lang="en-US" dirty="0"/>
              <a:t> and PDF</a:t>
            </a:r>
            <a:r>
              <a:rPr lang="en-US" dirty="0" smtClean="0"/>
              <a:t>.</a:t>
            </a:r>
            <a:endParaRPr lang="en-US" dirty="0"/>
          </a:p>
        </p:txBody>
      </p:sp>
      <p:sp>
        <p:nvSpPr>
          <p:cNvPr id="6" name="Rectangle 5"/>
          <p:cNvSpPr/>
          <p:nvPr/>
        </p:nvSpPr>
        <p:spPr>
          <a:xfrm>
            <a:off x="1651819" y="4189099"/>
            <a:ext cx="7301681" cy="1200329"/>
          </a:xfrm>
          <a:prstGeom prst="rect">
            <a:avLst/>
          </a:prstGeom>
        </p:spPr>
        <p:txBody>
          <a:bodyPr wrap="square">
            <a:spAutoFit/>
          </a:bodyPr>
          <a:lstStyle/>
          <a:p>
            <a:r>
              <a:rPr lang="en-US" b="1" dirty="0"/>
              <a:t>Inventory Data Integration</a:t>
            </a:r>
            <a:endParaRPr lang="en-US" dirty="0"/>
          </a:p>
          <a:p>
            <a:r>
              <a:rPr lang="en-US" dirty="0"/>
              <a:t>Inventory data can be integrated with other systems so that you can find out the details of the scanned collection, integration can be in the form of web services (</a:t>
            </a:r>
            <a:r>
              <a:rPr lang="en-US" dirty="0" err="1"/>
              <a:t>json</a:t>
            </a:r>
            <a:r>
              <a:rPr lang="en-US" dirty="0"/>
              <a:t>, xml</a:t>
            </a:r>
            <a:r>
              <a:rPr lang="en-US" dirty="0" smtClean="0"/>
              <a:t>).</a:t>
            </a:r>
            <a:endParaRPr lang="en-US" dirty="0"/>
          </a:p>
        </p:txBody>
      </p:sp>
      <p:pic>
        <p:nvPicPr>
          <p:cNvPr id="3074" name="Picture 2" descr="Gambar terka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29" y="996528"/>
            <a:ext cx="1136124" cy="11361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asil gambar untuk Export Data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963" y="2560260"/>
            <a:ext cx="1140690" cy="1140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Hasil gambar untuk Integrated system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963" y="4128558"/>
            <a:ext cx="1452856" cy="13010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423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300" y="713941"/>
            <a:ext cx="7255262" cy="1200329"/>
          </a:xfrm>
          <a:prstGeom prst="rect">
            <a:avLst/>
          </a:prstGeom>
        </p:spPr>
        <p:txBody>
          <a:bodyPr wrap="square">
            <a:spAutoFit/>
          </a:bodyPr>
          <a:lstStyle/>
          <a:p>
            <a:r>
              <a:rPr lang="en-US" b="1" dirty="0"/>
              <a:t>Inventory Data Reporting</a:t>
            </a:r>
            <a:endParaRPr lang="en-US" dirty="0"/>
          </a:p>
          <a:p>
            <a:r>
              <a:rPr lang="en-US" dirty="0"/>
              <a:t>The system has a data reporting facility whose data results can be directly printed. Report data is displayed in the form of tables and in the form of graphs</a:t>
            </a:r>
            <a:r>
              <a:rPr lang="en-US" dirty="0" smtClean="0"/>
              <a:t>.</a:t>
            </a:r>
            <a:endParaRPr lang="en-US" dirty="0"/>
          </a:p>
        </p:txBody>
      </p:sp>
      <p:pic>
        <p:nvPicPr>
          <p:cNvPr id="4102" name="Picture 6" descr="Hasil gambar untuk Dashboar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198" y="754581"/>
            <a:ext cx="1118902" cy="1118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24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After Night" pitchFamily="2" charset="0"/>
              </a:rPr>
              <a:t>Terima Kasih</a:t>
            </a:r>
            <a:endParaRPr lang="id-ID" dirty="0">
              <a:latin typeface="After Night" pitchFamily="2" charset="0"/>
            </a:endParaRPr>
          </a:p>
        </p:txBody>
      </p:sp>
      <p:sp>
        <p:nvSpPr>
          <p:cNvPr id="6" name="TextBox 5"/>
          <p:cNvSpPr txBox="1"/>
          <p:nvPr/>
        </p:nvSpPr>
        <p:spPr>
          <a:xfrm>
            <a:off x="2224322" y="3033971"/>
            <a:ext cx="4741075" cy="2339102"/>
          </a:xfrm>
          <a:prstGeom prst="rect">
            <a:avLst/>
          </a:prstGeom>
          <a:noFill/>
        </p:spPr>
        <p:txBody>
          <a:bodyPr wrap="square" rtlCol="0">
            <a:spAutoFit/>
          </a:bodyPr>
          <a:lstStyle/>
          <a:p>
            <a:pPr algn="ctr"/>
            <a:r>
              <a:rPr lang="id-ID" sz="2000" b="1" dirty="0"/>
              <a:t>MAXXIMA INNOVATIVE ENGINEERING</a:t>
            </a:r>
          </a:p>
          <a:p>
            <a:pPr algn="ctr"/>
            <a:r>
              <a:rPr lang="id-ID" sz="1400" b="1" dirty="0" err="1" smtClean="0"/>
              <a:t>www.maxxima-technology.com</a:t>
            </a:r>
            <a:endParaRPr lang="id-ID" sz="1400" b="1" dirty="0" smtClean="0"/>
          </a:p>
          <a:p>
            <a:pPr algn="ctr"/>
            <a:endParaRPr lang="id-ID" sz="1400" dirty="0"/>
          </a:p>
          <a:p>
            <a:pPr algn="ctr"/>
            <a:r>
              <a:rPr lang="id-ID" sz="1400" dirty="0"/>
              <a:t>Graha Simatupang Tower 2B Lantai 1,</a:t>
            </a:r>
          </a:p>
          <a:p>
            <a:pPr algn="ctr"/>
            <a:r>
              <a:rPr lang="id-ID" sz="1400" dirty="0"/>
              <a:t>Jl. TB. Simatupang Kav. 38 Jati Padang, Pasar Minggu,</a:t>
            </a:r>
          </a:p>
          <a:p>
            <a:pPr algn="ctr"/>
            <a:r>
              <a:rPr lang="id-ID" sz="1400" dirty="0"/>
              <a:t>Jakarta Selatan 12540</a:t>
            </a:r>
          </a:p>
          <a:p>
            <a:pPr algn="ctr"/>
            <a:endParaRPr lang="id-ID" sz="1400" dirty="0"/>
          </a:p>
          <a:p>
            <a:pPr algn="ctr"/>
            <a:r>
              <a:rPr lang="id-ID" sz="1400" dirty="0"/>
              <a:t>Mutiara </a:t>
            </a:r>
            <a:r>
              <a:rPr lang="id-ID" sz="1400" dirty="0" err="1"/>
              <a:t>Faza</a:t>
            </a:r>
            <a:r>
              <a:rPr lang="id-ID" sz="1400" dirty="0"/>
              <a:t> Blok RE-5</a:t>
            </a:r>
          </a:p>
          <a:p>
            <a:pPr algn="ctr"/>
            <a:r>
              <a:rPr lang="id-ID" sz="1400" dirty="0"/>
              <a:t>Jl. Raya </a:t>
            </a:r>
            <a:r>
              <a:rPr lang="id-ID" sz="1400" dirty="0" err="1"/>
              <a:t>Codet</a:t>
            </a:r>
            <a:r>
              <a:rPr lang="id-ID" sz="1400" dirty="0"/>
              <a:t> </a:t>
            </a:r>
            <a:r>
              <a:rPr lang="id-ID" sz="1400" dirty="0" err="1"/>
              <a:t>No</a:t>
            </a:r>
            <a:r>
              <a:rPr lang="id-ID" sz="1400" dirty="0"/>
              <a:t>. 27 </a:t>
            </a:r>
            <a:r>
              <a:rPr lang="id-ID" sz="1400" dirty="0" err="1"/>
              <a:t>Gedong</a:t>
            </a:r>
            <a:r>
              <a:rPr lang="id-ID" sz="1400" dirty="0"/>
              <a:t>, Pasar </a:t>
            </a:r>
            <a:r>
              <a:rPr lang="id-ID" sz="1400" dirty="0" err="1"/>
              <a:t>Rebo</a:t>
            </a:r>
            <a:r>
              <a:rPr lang="id-ID" sz="1400" dirty="0"/>
              <a:t> - Jakarta 13760</a:t>
            </a:r>
          </a:p>
          <a:p>
            <a:pPr algn="ctr"/>
            <a:r>
              <a:rPr lang="id-ID" sz="1400" dirty="0" err="1"/>
              <a:t>Telp</a:t>
            </a:r>
            <a:r>
              <a:rPr lang="id-ID" sz="1400" dirty="0"/>
              <a:t>./Fax.+62 21 8406750</a:t>
            </a:r>
          </a:p>
        </p:txBody>
      </p:sp>
    </p:spTree>
    <p:extLst>
      <p:ext uri="{BB962C8B-B14F-4D97-AF65-F5344CB8AC3E}">
        <p14:creationId xmlns:p14="http://schemas.microsoft.com/office/powerpoint/2010/main" val="677771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646</TotalTime>
  <Words>387</Words>
  <Application>Microsoft Office PowerPoint</Application>
  <PresentationFormat>On-screen Show (4:3)</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After Night</vt: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Maxx-IOS_2</dc:creator>
  <cp:lastModifiedBy>Windows User</cp:lastModifiedBy>
  <cp:revision>45</cp:revision>
  <dcterms:created xsi:type="dcterms:W3CDTF">2019-12-16T10:15:35Z</dcterms:created>
  <dcterms:modified xsi:type="dcterms:W3CDTF">2021-10-15T01:29:09Z</dcterms:modified>
</cp:coreProperties>
</file>