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8"/>
  </p:notesMasterIdLst>
  <p:sldIdLst>
    <p:sldId id="256" r:id="rId3"/>
    <p:sldId id="319" r:id="rId4"/>
    <p:sldId id="321" r:id="rId5"/>
    <p:sldId id="360" r:id="rId6"/>
    <p:sldId id="259" r:id="rId7"/>
    <p:sldId id="322" r:id="rId9"/>
    <p:sldId id="323" r:id="rId10"/>
    <p:sldId id="343" r:id="rId11"/>
    <p:sldId id="346" r:id="rId12"/>
    <p:sldId id="391" r:id="rId13"/>
    <p:sldId id="344" r:id="rId14"/>
    <p:sldId id="383" r:id="rId15"/>
    <p:sldId id="365" r:id="rId16"/>
    <p:sldId id="384" r:id="rId17"/>
    <p:sldId id="371" r:id="rId18"/>
    <p:sldId id="369" r:id="rId19"/>
    <p:sldId id="385" r:id="rId20"/>
    <p:sldId id="366" r:id="rId21"/>
    <p:sldId id="367" r:id="rId22"/>
    <p:sldId id="368" r:id="rId23"/>
    <p:sldId id="392" r:id="rId24"/>
    <p:sldId id="370" r:id="rId25"/>
    <p:sldId id="386" r:id="rId26"/>
    <p:sldId id="372" r:id="rId27"/>
    <p:sldId id="387" r:id="rId28"/>
    <p:sldId id="373" r:id="rId29"/>
    <p:sldId id="377" r:id="rId30"/>
    <p:sldId id="388" r:id="rId31"/>
    <p:sldId id="374" r:id="rId32"/>
    <p:sldId id="380" r:id="rId33"/>
    <p:sldId id="375" r:id="rId34"/>
    <p:sldId id="376" r:id="rId35"/>
    <p:sldId id="393" r:id="rId36"/>
    <p:sldId id="378" r:id="rId37"/>
    <p:sldId id="389" r:id="rId38"/>
    <p:sldId id="379" r:id="rId39"/>
    <p:sldId id="390" r:id="rId40"/>
    <p:sldId id="3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a:srgbClr val="F4C715"/>
    <a:srgbClr val="07A7A5"/>
    <a:srgbClr val="D55463"/>
    <a:srgbClr val="F3C615"/>
    <a:srgbClr val="099D9C"/>
    <a:srgbClr val="FFC000"/>
    <a:srgbClr val="ED7D31"/>
    <a:srgbClr val="613D00"/>
    <a:srgbClr val="079E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4660"/>
  </p:normalViewPr>
  <p:slideViewPr>
    <p:cSldViewPr snapToGrid="0">
      <p:cViewPr varScale="1">
        <p:scale>
          <a:sx n="83" d="100"/>
          <a:sy n="83" d="100"/>
        </p:scale>
        <p:origin x="72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BB66C-AE6D-4970-BE1E-F9DB3CEBA7FD}" type="datetimeFigureOut">
              <a:rPr lang="en-ID" smtClean="0"/>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FC257-B6F1-43DC-B474-740BF8CB93B9}" type="slidenum">
              <a:rPr lang="en-ID" smtClean="0"/>
            </a:fld>
            <a:endParaRPr lang="en-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err="1"/>
              <a:t>Tujuan</a:t>
            </a:r>
            <a:r>
              <a:rPr lang="en-ID" dirty="0"/>
              <a:t> di </a:t>
            </a:r>
            <a:r>
              <a:rPr lang="en-ID" dirty="0" err="1"/>
              <a:t>berikan</a:t>
            </a:r>
            <a:r>
              <a:rPr lang="en-ID" dirty="0"/>
              <a:t> </a:t>
            </a:r>
            <a:r>
              <a:rPr lang="en-ID" dirty="0" err="1"/>
              <a:t>gambar</a:t>
            </a:r>
            <a:r>
              <a:rPr lang="en-ID" dirty="0"/>
              <a:t> </a:t>
            </a:r>
            <a:r>
              <a:rPr lang="en-ID" dirty="0" err="1"/>
              <a:t>ilustrasi</a:t>
            </a:r>
            <a:r>
              <a:rPr lang="en-ID" dirty="0"/>
              <a:t> di </a:t>
            </a:r>
            <a:r>
              <a:rPr lang="en-ID" dirty="0" err="1"/>
              <a:t>setiap</a:t>
            </a:r>
            <a:r>
              <a:rPr lang="en-ID" dirty="0"/>
              <a:t> </a:t>
            </a:r>
            <a:r>
              <a:rPr lang="en-ID" dirty="0" err="1"/>
              <a:t>slidenya</a:t>
            </a:r>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D" dirty="0" err="1"/>
              <a:t>Diberikan</a:t>
            </a:r>
            <a:r>
              <a:rPr lang="en-ID" dirty="0"/>
              <a:t> </a:t>
            </a:r>
            <a:r>
              <a:rPr lang="en-ID" dirty="0" err="1"/>
              <a:t>gambaran</a:t>
            </a:r>
            <a:r>
              <a:rPr lang="en-ID" dirty="0"/>
              <a:t> </a:t>
            </a:r>
            <a:r>
              <a:rPr lang="en-ID" dirty="0" err="1"/>
              <a:t>singkat</a:t>
            </a:r>
            <a:r>
              <a:rPr lang="en-ID" dirty="0"/>
              <a:t> dan </a:t>
            </a:r>
            <a:r>
              <a:rPr lang="en-ID" dirty="0" err="1"/>
              <a:t>ilustrasi</a:t>
            </a:r>
            <a:r>
              <a:rPr lang="en-ID" dirty="0"/>
              <a:t>, </a:t>
            </a:r>
            <a:r>
              <a:rPr lang="en-ID" dirty="0" err="1"/>
              <a:t>ada</a:t>
            </a:r>
            <a:r>
              <a:rPr lang="en-ID" dirty="0"/>
              <a:t> 3 </a:t>
            </a:r>
            <a:r>
              <a:rPr lang="en-ID" dirty="0" err="1"/>
              <a:t>gambar</a:t>
            </a:r>
            <a:endParaRPr lang="en-ID" dirty="0"/>
          </a:p>
          <a:p>
            <a:endParaRPr lang="en-ID" dirty="0"/>
          </a:p>
        </p:txBody>
      </p:sp>
      <p:sp>
        <p:nvSpPr>
          <p:cNvPr id="4" name="Slide Number Placeholder 3"/>
          <p:cNvSpPr>
            <a:spLocks noGrp="1"/>
          </p:cNvSpPr>
          <p:nvPr>
            <p:ph type="sldNum" sz="quarter" idx="10"/>
          </p:nvPr>
        </p:nvSpPr>
        <p:spPr/>
        <p:txBody>
          <a:bodyPr/>
          <a:lstStyle/>
          <a:p>
            <a:fld id="{62BFC257-B6F1-43DC-B474-740BF8CB93B9}" type="slidenum">
              <a:rPr lang="en-ID" smtClean="0"/>
            </a:fld>
            <a:endParaRPr lang="en-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p:cNvSpPr>
            <a:spLocks noGrp="1"/>
          </p:cNvSpPr>
          <p:nvPr>
            <p:ph type="dt" sz="half" idx="10"/>
          </p:nvPr>
        </p:nvSpPr>
        <p:spPr/>
        <p:txBody>
          <a:bodyPr/>
          <a:lstStyle/>
          <a:p>
            <a:fld id="{A8DCDE02-1169-45FB-B281-7DD002132210}"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4782CE27-8054-432A-8E7C-5FC194F670DE}" type="slidenum">
              <a:rPr lang="en-ID" smtClean="0"/>
            </a:fld>
            <a:endParaRPr lang="en-ID"/>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A8DCDE02-1169-45FB-B281-7DD002132210}"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4782CE27-8054-432A-8E7C-5FC194F670DE}" type="slidenum">
              <a:rPr lang="en-ID" smtClean="0"/>
            </a:fld>
            <a:endParaRPr lang="en-ID"/>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A8DCDE02-1169-45FB-B281-7DD002132210}"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4782CE27-8054-432A-8E7C-5FC194F670DE}" type="slidenum">
              <a:rPr lang="en-ID" smtClean="0"/>
            </a:fld>
            <a:endParaRPr lang="en-ID"/>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A8DCDE02-1169-45FB-B281-7DD002132210}"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4782CE27-8054-432A-8E7C-5FC194F670DE}" type="slidenum">
              <a:rPr lang="en-ID" smtClean="0"/>
            </a:fld>
            <a:endParaRPr lang="en-ID"/>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8DCDE02-1169-45FB-B281-7DD002132210}"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4782CE27-8054-432A-8E7C-5FC194F670DE}" type="slidenum">
              <a:rPr lang="en-ID" smtClean="0"/>
            </a:fld>
            <a:endParaRPr lang="en-ID"/>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5" name="Date Placeholder 4"/>
          <p:cNvSpPr>
            <a:spLocks noGrp="1"/>
          </p:cNvSpPr>
          <p:nvPr>
            <p:ph type="dt" sz="half" idx="10"/>
          </p:nvPr>
        </p:nvSpPr>
        <p:spPr/>
        <p:txBody>
          <a:bodyPr/>
          <a:lstStyle/>
          <a:p>
            <a:fld id="{A8DCDE02-1169-45FB-B281-7DD002132210}"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4782CE27-8054-432A-8E7C-5FC194F670DE}" type="slidenum">
              <a:rPr lang="en-ID" smtClean="0"/>
            </a:fld>
            <a:endParaRPr lang="en-ID"/>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7" name="Date Placeholder 6"/>
          <p:cNvSpPr>
            <a:spLocks noGrp="1"/>
          </p:cNvSpPr>
          <p:nvPr>
            <p:ph type="dt" sz="half" idx="10"/>
          </p:nvPr>
        </p:nvSpPr>
        <p:spPr/>
        <p:txBody>
          <a:bodyPr/>
          <a:lstStyle/>
          <a:p>
            <a:fld id="{A8DCDE02-1169-45FB-B281-7DD002132210}" type="datetimeFigureOut">
              <a:rPr lang="en-ID" smtClean="0"/>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4782CE27-8054-432A-8E7C-5FC194F670DE}" type="slidenum">
              <a:rPr lang="en-ID" smtClean="0"/>
            </a:fld>
            <a:endParaRPr lang="en-ID"/>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Date Placeholder 2"/>
          <p:cNvSpPr>
            <a:spLocks noGrp="1"/>
          </p:cNvSpPr>
          <p:nvPr>
            <p:ph type="dt" sz="half" idx="10"/>
          </p:nvPr>
        </p:nvSpPr>
        <p:spPr/>
        <p:txBody>
          <a:bodyPr/>
          <a:lstStyle/>
          <a:p>
            <a:fld id="{A8DCDE02-1169-45FB-B281-7DD002132210}" type="datetimeFigureOut">
              <a:rPr lang="en-ID" smtClean="0"/>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4782CE27-8054-432A-8E7C-5FC194F670DE}" type="slidenum">
              <a:rPr lang="en-ID" smtClean="0"/>
            </a:fld>
            <a:endParaRPr lang="en-ID"/>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CDE02-1169-45FB-B281-7DD002132210}" type="datetimeFigureOut">
              <a:rPr lang="en-ID" smtClean="0"/>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4782CE27-8054-432A-8E7C-5FC194F670DE}" type="slidenum">
              <a:rPr lang="en-ID" smtClean="0"/>
            </a:fld>
            <a:endParaRPr lang="en-ID"/>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8DCDE02-1169-45FB-B281-7DD002132210}"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4782CE27-8054-432A-8E7C-5FC194F670DE}" type="slidenum">
              <a:rPr lang="en-ID" smtClean="0"/>
            </a:fld>
            <a:endParaRPr lang="en-ID"/>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8DCDE02-1169-45FB-B281-7DD002132210}"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4782CE27-8054-432A-8E7C-5FC194F670DE}" type="slidenum">
              <a:rPr lang="en-ID" smtClean="0"/>
            </a:fld>
            <a:endParaRPr lang="en-ID"/>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DCDE02-1169-45FB-B281-7DD002132210}" type="datetimeFigureOut">
              <a:rPr lang="en-ID" smtClean="0"/>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2CE27-8054-432A-8E7C-5FC194F670DE}" type="slidenum">
              <a:rPr lang="en-ID" smtClean="0"/>
            </a:fld>
            <a:endParaRPr lang="en-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400">
        <p:fade/>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image" Target="../media/image4.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image" Target="../media/image27.jpeg"/><Relationship Id="rId2" Type="http://schemas.openxmlformats.org/officeDocument/2006/relationships/image" Target="../media/image4.png"/><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2000">
              <a:schemeClr val="accent5"/>
            </a:gs>
          </a:gsLst>
          <a:lin ang="16200000" scaled="1"/>
          <a:tileRect/>
        </a:gradFill>
        <a:effectLst/>
      </p:bgPr>
    </p:bg>
    <p:spTree>
      <p:nvGrpSpPr>
        <p:cNvPr id="1" name=""/>
        <p:cNvGrpSpPr/>
        <p:nvPr/>
      </p:nvGrpSpPr>
      <p:grpSpPr>
        <a:xfrm>
          <a:off x="0" y="0"/>
          <a:ext cx="0" cy="0"/>
          <a:chOff x="0" y="0"/>
          <a:chExt cx="0" cy="0"/>
        </a:xfrm>
      </p:grpSpPr>
      <p:sp>
        <p:nvSpPr>
          <p:cNvPr id="13" name="Rectangle: Rounded Corners 12"/>
          <p:cNvSpPr/>
          <p:nvPr/>
        </p:nvSpPr>
        <p:spPr>
          <a:xfrm>
            <a:off x="4897116" y="193476"/>
            <a:ext cx="2416819" cy="68239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0" name="Content Placeholder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flipV="1">
            <a:off x="5134315" y="-10163514"/>
            <a:ext cx="1942423" cy="12211050"/>
          </a:xfrm>
          <a:prstGeom prst="rect">
            <a:avLst/>
          </a:prstGeom>
        </p:spPr>
      </p:pic>
      <p:grpSp>
        <p:nvGrpSpPr>
          <p:cNvPr id="7" name="Group 6"/>
          <p:cNvGrpSpPr/>
          <p:nvPr/>
        </p:nvGrpSpPr>
        <p:grpSpPr>
          <a:xfrm>
            <a:off x="2323013" y="1549450"/>
            <a:ext cx="7764600" cy="4075192"/>
            <a:chOff x="1191761" y="1203923"/>
            <a:chExt cx="9338266" cy="4901118"/>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7587" y="1203923"/>
              <a:ext cx="2666616" cy="2666616"/>
            </a:xfrm>
            <a:prstGeom prst="rect">
              <a:avLst/>
            </a:prstGeom>
          </p:spPr>
        </p:pic>
        <p:sp>
          <p:nvSpPr>
            <p:cNvPr id="5" name="TextBox 4"/>
            <p:cNvSpPr txBox="1"/>
            <p:nvPr/>
          </p:nvSpPr>
          <p:spPr>
            <a:xfrm>
              <a:off x="1191761" y="4661439"/>
              <a:ext cx="9338266" cy="1443602"/>
            </a:xfrm>
            <a:prstGeom prst="rect">
              <a:avLst/>
            </a:prstGeom>
            <a:noFill/>
          </p:spPr>
          <p:txBody>
            <a:bodyPr wrap="square" rtlCol="0">
              <a:spAutoFit/>
            </a:bodyPr>
            <a:lstStyle/>
            <a:p>
              <a:pPr algn="ctr"/>
              <a:r>
                <a:rPr lang="en-ID" sz="2400" b="1" dirty="0">
                  <a:solidFill>
                    <a:schemeClr val="bg1"/>
                  </a:solidFill>
                  <a:latin typeface="Roboto" panose="02000000000000000000" pitchFamily="2" charset="0"/>
                  <a:ea typeface="Roboto" panose="02000000000000000000" pitchFamily="2" charset="0"/>
                  <a:cs typeface="Arial" panose="020B0604020202020204" pitchFamily="34" charset="0"/>
                </a:rPr>
                <a:t>IPI APPS</a:t>
              </a:r>
              <a:endParaRPr lang="en-ID" sz="2400" b="1" dirty="0">
                <a:solidFill>
                  <a:schemeClr val="bg1"/>
                </a:solidFill>
                <a:latin typeface="Roboto" panose="02000000000000000000" pitchFamily="2" charset="0"/>
                <a:ea typeface="Roboto" panose="02000000000000000000" pitchFamily="2" charset="0"/>
                <a:cs typeface="Arial" panose="020B0604020202020204" pitchFamily="34" charset="0"/>
              </a:endParaRPr>
            </a:p>
            <a:p>
              <a:pPr algn="ctr"/>
              <a:r>
                <a:rPr lang="en-ID" sz="2400" b="1" dirty="0">
                  <a:solidFill>
                    <a:schemeClr val="bg1"/>
                  </a:solidFill>
                  <a:latin typeface="Roboto" panose="02000000000000000000" pitchFamily="2" charset="0"/>
                  <a:ea typeface="Roboto" panose="02000000000000000000" pitchFamily="2" charset="0"/>
                  <a:cs typeface="Arial" panose="020B0604020202020204" pitchFamily="34" charset="0"/>
                </a:rPr>
                <a:t>(</a:t>
              </a:r>
              <a:r>
                <a:rPr lang="en-ID" sz="2400" b="1" dirty="0" err="1">
                  <a:solidFill>
                    <a:schemeClr val="bg1"/>
                  </a:solidFill>
                  <a:latin typeface="Roboto" panose="02000000000000000000" pitchFamily="2" charset="0"/>
                  <a:ea typeface="Roboto" panose="02000000000000000000" pitchFamily="2" charset="0"/>
                  <a:cs typeface="Arial" panose="020B0604020202020204" pitchFamily="34" charset="0"/>
                </a:rPr>
                <a:t>Sistem</a:t>
              </a:r>
              <a:r>
                <a:rPr lang="en-ID" sz="2400" b="1" dirty="0">
                  <a:solidFill>
                    <a:schemeClr val="bg1"/>
                  </a:solidFill>
                  <a:latin typeface="Roboto" panose="02000000000000000000" pitchFamily="2" charset="0"/>
                  <a:ea typeface="Roboto" panose="02000000000000000000" pitchFamily="2" charset="0"/>
                  <a:cs typeface="Arial" panose="020B0604020202020204" pitchFamily="34" charset="0"/>
                </a:rPr>
                <a:t> </a:t>
              </a:r>
              <a:r>
                <a:rPr lang="en-ID" sz="2400" b="1" dirty="0" err="1">
                  <a:solidFill>
                    <a:schemeClr val="bg1"/>
                  </a:solidFill>
                  <a:latin typeface="Roboto" panose="02000000000000000000" pitchFamily="2" charset="0"/>
                  <a:ea typeface="Roboto" panose="02000000000000000000" pitchFamily="2" charset="0"/>
                  <a:cs typeface="Arial" panose="020B0604020202020204" pitchFamily="34" charset="0"/>
                </a:rPr>
                <a:t>Aplikasi</a:t>
              </a:r>
              <a:r>
                <a:rPr lang="en-ID" sz="2400" b="1" dirty="0">
                  <a:solidFill>
                    <a:schemeClr val="bg1"/>
                  </a:solidFill>
                  <a:latin typeface="Roboto" panose="02000000000000000000" pitchFamily="2" charset="0"/>
                  <a:ea typeface="Roboto" panose="02000000000000000000" pitchFamily="2" charset="0"/>
                  <a:cs typeface="Arial" panose="020B0604020202020204" pitchFamily="34" charset="0"/>
                </a:rPr>
                <a:t> </a:t>
              </a:r>
              <a:r>
                <a:rPr lang="en-ID" sz="2400" b="1" dirty="0" err="1">
                  <a:solidFill>
                    <a:schemeClr val="bg1"/>
                  </a:solidFill>
                  <a:latin typeface="Roboto" panose="02000000000000000000" pitchFamily="2" charset="0"/>
                  <a:ea typeface="Roboto" panose="02000000000000000000" pitchFamily="2" charset="0"/>
                  <a:cs typeface="Arial" panose="020B0604020202020204" pitchFamily="34" charset="0"/>
                </a:rPr>
                <a:t>Kalkulasi</a:t>
              </a:r>
              <a:r>
                <a:rPr lang="en-ID" sz="2400" b="1" dirty="0">
                  <a:solidFill>
                    <a:schemeClr val="bg1"/>
                  </a:solidFill>
                  <a:latin typeface="Roboto" panose="02000000000000000000" pitchFamily="2" charset="0"/>
                  <a:ea typeface="Roboto" panose="02000000000000000000" pitchFamily="2" charset="0"/>
                  <a:cs typeface="Arial" panose="020B0604020202020204" pitchFamily="34" charset="0"/>
                </a:rPr>
                <a:t> </a:t>
              </a:r>
              <a:r>
                <a:rPr lang="en-ID" sz="2400" b="1" dirty="0" err="1">
                  <a:solidFill>
                    <a:schemeClr val="bg1"/>
                  </a:solidFill>
                  <a:latin typeface="Roboto" panose="02000000000000000000" pitchFamily="2" charset="0"/>
                  <a:ea typeface="Roboto" panose="02000000000000000000" pitchFamily="2" charset="0"/>
                  <a:cs typeface="Arial" panose="020B0604020202020204" pitchFamily="34" charset="0"/>
                </a:rPr>
                <a:t>Indeks</a:t>
              </a:r>
              <a:r>
                <a:rPr lang="en-ID" sz="2400" b="1" dirty="0">
                  <a:solidFill>
                    <a:schemeClr val="bg1"/>
                  </a:solidFill>
                  <a:latin typeface="Roboto" panose="02000000000000000000" pitchFamily="2" charset="0"/>
                  <a:ea typeface="Roboto" panose="02000000000000000000" pitchFamily="2" charset="0"/>
                  <a:cs typeface="Arial" panose="020B0604020202020204" pitchFamily="34" charset="0"/>
                </a:rPr>
                <a:t> </a:t>
              </a:r>
              <a:r>
                <a:rPr lang="en-ID" sz="2400" b="1" dirty="0" err="1">
                  <a:solidFill>
                    <a:schemeClr val="bg1"/>
                  </a:solidFill>
                  <a:latin typeface="Roboto" panose="02000000000000000000" pitchFamily="2" charset="0"/>
                  <a:ea typeface="Roboto" panose="02000000000000000000" pitchFamily="2" charset="0"/>
                  <a:cs typeface="Arial" panose="020B0604020202020204" pitchFamily="34" charset="0"/>
                </a:rPr>
                <a:t>Pertumbuhan</a:t>
              </a:r>
              <a:r>
                <a:rPr lang="en-ID" sz="2400" b="1" dirty="0">
                  <a:solidFill>
                    <a:schemeClr val="bg1"/>
                  </a:solidFill>
                  <a:latin typeface="Roboto" panose="02000000000000000000" pitchFamily="2" charset="0"/>
                  <a:ea typeface="Roboto" panose="02000000000000000000" pitchFamily="2" charset="0"/>
                  <a:cs typeface="Arial" panose="020B0604020202020204" pitchFamily="34" charset="0"/>
                </a:rPr>
                <a:t> </a:t>
              </a:r>
              <a:r>
                <a:rPr lang="en-ID" sz="2400" b="1" dirty="0" err="1">
                  <a:solidFill>
                    <a:schemeClr val="bg1"/>
                  </a:solidFill>
                  <a:latin typeface="Roboto" panose="02000000000000000000" pitchFamily="2" charset="0"/>
                  <a:ea typeface="Roboto" panose="02000000000000000000" pitchFamily="2" charset="0"/>
                  <a:cs typeface="Arial" panose="020B0604020202020204" pitchFamily="34" charset="0"/>
                </a:rPr>
                <a:t>Inklusif</a:t>
              </a:r>
              <a:r>
                <a:rPr lang="en-ID" sz="2400" b="1" dirty="0">
                  <a:solidFill>
                    <a:schemeClr val="bg1"/>
                  </a:solidFill>
                  <a:latin typeface="Roboto" panose="02000000000000000000" pitchFamily="2" charset="0"/>
                  <a:ea typeface="Roboto" panose="02000000000000000000" pitchFamily="2" charset="0"/>
                  <a:cs typeface="Arial" panose="020B0604020202020204" pitchFamily="34" charset="0"/>
                </a:rPr>
                <a:t>)</a:t>
              </a:r>
              <a:endParaRPr lang="en-ID" sz="2400" b="1" dirty="0">
                <a:solidFill>
                  <a:schemeClr val="bg1"/>
                </a:solidFill>
                <a:latin typeface="Roboto" panose="02000000000000000000" pitchFamily="2" charset="0"/>
                <a:ea typeface="Roboto" panose="02000000000000000000" pitchFamily="2" charset="0"/>
                <a:cs typeface="Arial" panose="020B0604020202020204" pitchFamily="34" charset="0"/>
              </a:endParaRPr>
            </a:p>
          </p:txBody>
        </p:sp>
      </p:grpSp>
      <p:cxnSp>
        <p:nvCxnSpPr>
          <p:cNvPr id="12" name="Straight Connector 11"/>
          <p:cNvCxnSpPr/>
          <p:nvPr/>
        </p:nvCxnSpPr>
        <p:spPr>
          <a:xfrm>
            <a:off x="3326663" y="5696042"/>
            <a:ext cx="5778818" cy="0"/>
          </a:xfrm>
          <a:prstGeom prst="line">
            <a:avLst/>
          </a:prstGeom>
          <a:ln w="571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0" y="4223724"/>
            <a:ext cx="12192000" cy="2634274"/>
            <a:chOff x="0" y="4223724"/>
            <a:chExt cx="12192000" cy="2634274"/>
          </a:xfrm>
        </p:grpSpPr>
        <p:pic>
          <p:nvPicPr>
            <p:cNvPr id="44" name="Picture 43"/>
            <p:cNvPicPr>
              <a:picLocks noChangeAspect="1"/>
            </p:cNvPicPr>
            <p:nvPr/>
          </p:nvPicPr>
          <p:blipFill rotWithShape="1">
            <a:blip r:embed="rId3" cstate="print">
              <a:extLst>
                <a:ext uri="{28A0092B-C50C-407E-A947-70E740481C1C}">
                  <a14:useLocalDpi xmlns:a14="http://schemas.microsoft.com/office/drawing/2010/main" val="0"/>
                </a:ext>
              </a:extLst>
            </a:blip>
            <a:srcRect t="21498" r="27587"/>
            <a:stretch>
              <a:fillRect/>
            </a:stretch>
          </p:blipFill>
          <p:spPr>
            <a:xfrm rot="10800000">
              <a:off x="0" y="4223724"/>
              <a:ext cx="3790950" cy="2634274"/>
            </a:xfrm>
            <a:prstGeom prst="rect">
              <a:avLst/>
            </a:prstGeom>
          </p:spPr>
        </p:pic>
        <p:pic>
          <p:nvPicPr>
            <p:cNvPr id="46" name="Picture 45"/>
            <p:cNvPicPr>
              <a:picLocks noChangeAspect="1"/>
            </p:cNvPicPr>
            <p:nvPr/>
          </p:nvPicPr>
          <p:blipFill rotWithShape="1">
            <a:blip r:embed="rId3" cstate="print">
              <a:extLst>
                <a:ext uri="{28A0092B-C50C-407E-A947-70E740481C1C}">
                  <a14:useLocalDpi xmlns:a14="http://schemas.microsoft.com/office/drawing/2010/main" val="0"/>
                </a:ext>
              </a:extLst>
            </a:blip>
            <a:srcRect t="21498" r="27587"/>
            <a:stretch>
              <a:fillRect/>
            </a:stretch>
          </p:blipFill>
          <p:spPr>
            <a:xfrm rot="10800000" flipH="1">
              <a:off x="8401050" y="4223724"/>
              <a:ext cx="3790950" cy="2634274"/>
            </a:xfrm>
            <a:prstGeom prst="rect">
              <a:avLst/>
            </a:prstGeom>
          </p:spPr>
        </p:pic>
      </p:gr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5841" y="269832"/>
            <a:ext cx="1725251" cy="529682"/>
          </a:xfrm>
          <a:prstGeom prst="rect">
            <a:avLst/>
          </a:prstGeom>
        </p:spPr>
      </p:pic>
      <p:sp>
        <p:nvSpPr>
          <p:cNvPr id="6" name="Subtitle 5"/>
          <p:cNvSpPr>
            <a:spLocks noGrp="1"/>
          </p:cNvSpPr>
          <p:nvPr>
            <p:ph type="subTitle" idx="1"/>
          </p:nvPr>
        </p:nvSpPr>
        <p:spPr/>
        <p:txBody>
          <a:bodyPr/>
          <a:lstStyle/>
          <a:p>
            <a:endParaRPr lang="en-ID"/>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sp>
        <p:nvSpPr>
          <p:cNvPr id="11" name="Title 1"/>
          <p:cNvSpPr txBox="1"/>
          <p:nvPr/>
        </p:nvSpPr>
        <p:spPr>
          <a:xfrm>
            <a:off x="2912773" y="206910"/>
            <a:ext cx="6696364" cy="44229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200" dirty="0">
                <a:solidFill>
                  <a:srgbClr val="27ADAC"/>
                </a:solidFill>
                <a:latin typeface="Baloo Thambi" panose="03080902040302020200" pitchFamily="66" charset="0"/>
                <a:cs typeface="Baloo Thambi" panose="03080902040302020200" pitchFamily="66" charset="0"/>
              </a:rPr>
              <a:t>Problem Report V1.0</a:t>
            </a:r>
            <a:endParaRPr lang="en-ID" sz="3200" dirty="0">
              <a:solidFill>
                <a:srgbClr val="27ADAC"/>
              </a:solidFill>
              <a:latin typeface="Baloo Thambi" panose="03080902040302020200" pitchFamily="66" charset="0"/>
              <a:cs typeface="Baloo Thambi" panose="03080902040302020200" pitchFamily="66" charset="0"/>
            </a:endParaRPr>
          </a:p>
        </p:txBody>
      </p:sp>
      <p:pic>
        <p:nvPicPr>
          <p:cNvPr id="4" name="Picture 3"/>
          <p:cNvPicPr>
            <a:picLocks noChangeAspect="1"/>
          </p:cNvPicPr>
          <p:nvPr/>
        </p:nvPicPr>
        <p:blipFill>
          <a:blip r:embed="rId3"/>
          <a:stretch>
            <a:fillRect/>
          </a:stretch>
        </p:blipFill>
        <p:spPr>
          <a:xfrm>
            <a:off x="4085791" y="691699"/>
            <a:ext cx="4350327" cy="524909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2912773" y="206910"/>
            <a:ext cx="6696364" cy="44229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200" dirty="0">
                <a:solidFill>
                  <a:srgbClr val="27ADAC"/>
                </a:solidFill>
                <a:latin typeface="Baloo Thambi" panose="03080902040302020200" pitchFamily="66" charset="0"/>
                <a:cs typeface="Baloo Thambi" panose="03080902040302020200" pitchFamily="66" charset="0"/>
              </a:rPr>
              <a:t>Change Request V1.1</a:t>
            </a:r>
            <a:endParaRPr lang="en-ID" sz="32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graphicFrame>
        <p:nvGraphicFramePr>
          <p:cNvPr id="2" name="Table 1"/>
          <p:cNvGraphicFramePr>
            <a:graphicFrameLocks noGrp="1"/>
          </p:cNvGraphicFramePr>
          <p:nvPr/>
        </p:nvGraphicFramePr>
        <p:xfrm>
          <a:off x="551331" y="874138"/>
          <a:ext cx="5279004" cy="4627284"/>
        </p:xfrm>
        <a:graphic>
          <a:graphicData uri="http://schemas.openxmlformats.org/drawingml/2006/table">
            <a:tbl>
              <a:tblPr firstRow="1" firstCol="1" bandRow="1">
                <a:tableStyleId>{5C22544A-7EE6-4342-B048-85BDC9FD1C3A}</a:tableStyleId>
              </a:tblPr>
              <a:tblGrid>
                <a:gridCol w="1301463"/>
                <a:gridCol w="907999"/>
                <a:gridCol w="3069542"/>
              </a:tblGrid>
              <a:tr h="0">
                <a:tc gridSpan="3">
                  <a:txBody>
                    <a:bodyPr/>
                    <a:lstStyle/>
                    <a:p>
                      <a:pPr algn="ctr">
                        <a:lnSpc>
                          <a:spcPct val="115000"/>
                        </a:lnSpc>
                        <a:spcAft>
                          <a:spcPts val="0"/>
                        </a:spcAft>
                      </a:pPr>
                      <a:r>
                        <a:rPr lang="en-ID" sz="1400" dirty="0" err="1">
                          <a:effectLst/>
                        </a:rPr>
                        <a:t>Permintaan</a:t>
                      </a:r>
                      <a:r>
                        <a:rPr lang="en-ID" sz="1400" dirty="0">
                          <a:effectLst/>
                        </a:rPr>
                        <a:t> </a:t>
                      </a:r>
                      <a:r>
                        <a:rPr lang="en-ID" sz="1400" dirty="0" err="1">
                          <a:effectLst/>
                        </a:rPr>
                        <a:t>Perubahan</a:t>
                      </a:r>
                      <a:r>
                        <a:rPr lang="en-ID" sz="1400" dirty="0">
                          <a:effectLst/>
                        </a:rPr>
                        <a:t> (Change Request)</a:t>
                      </a:r>
                      <a:endParaRPr lang="en-ID" sz="1400" dirty="0">
                        <a:effectLst/>
                        <a:latin typeface="Arial" panose="020B0604020202020204" pitchFamily="34" charset="0"/>
                        <a:ea typeface="Arial" panose="020B0604020202020204" pitchFamily="34" charset="0"/>
                      </a:endParaRPr>
                    </a:p>
                  </a:txBody>
                  <a:tcPr marL="26419" marR="26419" marT="26419" marB="26419"/>
                </a:tc>
                <a:tc hMerge="1">
                  <a:tcPr/>
                </a:tc>
                <a:tc hMerge="1">
                  <a:tcPr/>
                </a:tc>
              </a:tr>
              <a:tr h="237396">
                <a:tc gridSpan="2">
                  <a:txBody>
                    <a:bodyPr/>
                    <a:lstStyle/>
                    <a:p>
                      <a:pPr>
                        <a:lnSpc>
                          <a:spcPct val="115000"/>
                        </a:lnSpc>
                        <a:spcAft>
                          <a:spcPts val="0"/>
                        </a:spcAft>
                      </a:pPr>
                      <a:r>
                        <a:rPr lang="en-ID" sz="1200">
                          <a:effectLst/>
                        </a:rPr>
                        <a:t>Nama Project : IPI APPS</a:t>
                      </a:r>
                      <a:endParaRPr lang="en-ID" sz="1200">
                        <a:effectLst/>
                        <a:latin typeface="Arial" panose="020B0604020202020204" pitchFamily="34" charset="0"/>
                        <a:ea typeface="Arial" panose="020B0604020202020204" pitchFamily="34" charset="0"/>
                      </a:endParaRPr>
                    </a:p>
                  </a:txBody>
                  <a:tcPr marL="26419" marR="26419" marT="26419" marB="26419"/>
                </a:tc>
                <a:tc hMerge="1">
                  <a:tcPr/>
                </a:tc>
                <a:tc>
                  <a:txBody>
                    <a:bodyPr/>
                    <a:lstStyle/>
                    <a:p>
                      <a:pPr>
                        <a:lnSpc>
                          <a:spcPct val="115000"/>
                        </a:lnSpc>
                        <a:spcAft>
                          <a:spcPts val="0"/>
                        </a:spcAft>
                      </a:pPr>
                      <a:r>
                        <a:rPr lang="en-ID" sz="1200" dirty="0" err="1">
                          <a:effectLst/>
                        </a:rPr>
                        <a:t>Tanggal</a:t>
                      </a:r>
                      <a:r>
                        <a:rPr lang="en-ID" sz="1200" dirty="0">
                          <a:effectLst/>
                        </a:rPr>
                        <a:t> </a:t>
                      </a:r>
                      <a:r>
                        <a:rPr lang="en-ID" sz="1200" dirty="0" err="1">
                          <a:effectLst/>
                        </a:rPr>
                        <a:t>Permintaan</a:t>
                      </a:r>
                      <a:r>
                        <a:rPr lang="en-ID" sz="1200" dirty="0">
                          <a:effectLst/>
                        </a:rPr>
                        <a:t> : 24 November 2019</a:t>
                      </a:r>
                      <a:endParaRPr lang="en-ID" sz="1200" dirty="0">
                        <a:effectLst/>
                        <a:latin typeface="Arial" panose="020B0604020202020204" pitchFamily="34" charset="0"/>
                        <a:ea typeface="Arial" panose="020B0604020202020204" pitchFamily="34" charset="0"/>
                      </a:endParaRPr>
                    </a:p>
                  </a:txBody>
                  <a:tcPr marL="26419" marR="26419" marT="26419" marB="26419"/>
                </a:tc>
              </a:tr>
              <a:tr h="237396">
                <a:tc gridSpan="2">
                  <a:txBody>
                    <a:bodyPr/>
                    <a:lstStyle/>
                    <a:p>
                      <a:pPr>
                        <a:lnSpc>
                          <a:spcPct val="115000"/>
                        </a:lnSpc>
                        <a:spcAft>
                          <a:spcPts val="0"/>
                        </a:spcAft>
                      </a:pPr>
                      <a:r>
                        <a:rPr lang="en-ID" sz="1200">
                          <a:effectLst/>
                        </a:rPr>
                        <a:t>Permintaan Dari : Client</a:t>
                      </a:r>
                      <a:endParaRPr lang="en-ID" sz="1200">
                        <a:effectLst/>
                        <a:latin typeface="Arial" panose="020B0604020202020204" pitchFamily="34" charset="0"/>
                        <a:ea typeface="Arial" panose="020B0604020202020204" pitchFamily="34" charset="0"/>
                      </a:endParaRPr>
                    </a:p>
                  </a:txBody>
                  <a:tcPr marL="26419" marR="26419" marT="26419" marB="26419"/>
                </a:tc>
                <a:tc hMerge="1">
                  <a:tcPr/>
                </a:tc>
                <a:tc>
                  <a:txBody>
                    <a:bodyPr/>
                    <a:lstStyle/>
                    <a:p>
                      <a:pPr>
                        <a:lnSpc>
                          <a:spcPct val="115000"/>
                        </a:lnSpc>
                        <a:spcAft>
                          <a:spcPts val="0"/>
                        </a:spcAft>
                      </a:pPr>
                      <a:r>
                        <a:rPr lang="en-ID" sz="1200" dirty="0" err="1">
                          <a:effectLst/>
                        </a:rPr>
                        <a:t>Kode</a:t>
                      </a:r>
                      <a:r>
                        <a:rPr lang="en-ID" sz="1200" dirty="0">
                          <a:effectLst/>
                        </a:rPr>
                        <a:t> </a:t>
                      </a:r>
                      <a:r>
                        <a:rPr lang="en-ID" sz="1200" dirty="0" err="1">
                          <a:effectLst/>
                        </a:rPr>
                        <a:t>Permintaan</a:t>
                      </a:r>
                      <a:r>
                        <a:rPr lang="en-ID" sz="1200" dirty="0">
                          <a:effectLst/>
                        </a:rPr>
                        <a:t> : Minor - 1.1 (v1.1)</a:t>
                      </a:r>
                      <a:endParaRPr lang="en-ID" sz="1200" dirty="0">
                        <a:effectLst/>
                        <a:latin typeface="Arial" panose="020B0604020202020204" pitchFamily="34" charset="0"/>
                        <a:ea typeface="Arial" panose="020B0604020202020204" pitchFamily="34" charset="0"/>
                      </a:endParaRPr>
                    </a:p>
                  </a:txBody>
                  <a:tcPr marL="26419" marR="26419" marT="26419" marB="26419"/>
                </a:tc>
              </a:tr>
              <a:tr h="1390220">
                <a:tc>
                  <a:txBody>
                    <a:bodyPr/>
                    <a:lstStyle/>
                    <a:p>
                      <a:pPr algn="l">
                        <a:lnSpc>
                          <a:spcPct val="115000"/>
                        </a:lnSpc>
                        <a:spcAft>
                          <a:spcPts val="0"/>
                        </a:spcAft>
                      </a:pPr>
                      <a:r>
                        <a:rPr lang="en-ID" sz="1200" dirty="0" err="1">
                          <a:effectLst/>
                        </a:rPr>
                        <a:t>Deskripsi</a:t>
                      </a:r>
                      <a:r>
                        <a:rPr lang="en-ID" sz="1200" dirty="0">
                          <a:effectLst/>
                        </a:rPr>
                        <a:t> </a:t>
                      </a:r>
                      <a:r>
                        <a:rPr lang="en-ID" sz="1200" dirty="0" err="1">
                          <a:effectLst/>
                        </a:rPr>
                        <a:t>Permintaan</a:t>
                      </a:r>
                      <a:endParaRPr lang="en-ID" sz="1200" dirty="0">
                        <a:effectLst/>
                        <a:latin typeface="Arial" panose="020B0604020202020204" pitchFamily="34" charset="0"/>
                        <a:ea typeface="Arial" panose="020B0604020202020204" pitchFamily="34" charset="0"/>
                      </a:endParaRPr>
                    </a:p>
                  </a:txBody>
                  <a:tcPr marL="26419" marR="26419" marT="26419" marB="26419" anchor="ctr"/>
                </a:tc>
                <a:tc gridSpan="2">
                  <a:txBody>
                    <a:bodyPr/>
                    <a:lstStyle/>
                    <a:p>
                      <a:pPr>
                        <a:lnSpc>
                          <a:spcPct val="115000"/>
                        </a:lnSpc>
                        <a:spcAft>
                          <a:spcPts val="0"/>
                        </a:spcAft>
                      </a:pPr>
                      <a:r>
                        <a:rPr lang="en-ID" sz="1200" dirty="0" err="1">
                          <a:effectLst/>
                        </a:rPr>
                        <a:t>Melakukan</a:t>
                      </a:r>
                      <a:r>
                        <a:rPr lang="en-ID" sz="1200" dirty="0">
                          <a:effectLst/>
                        </a:rPr>
                        <a:t> </a:t>
                      </a:r>
                      <a:r>
                        <a:rPr lang="en-ID" sz="1200" dirty="0" err="1">
                          <a:effectLst/>
                        </a:rPr>
                        <a:t>penambahan</a:t>
                      </a:r>
                      <a:r>
                        <a:rPr lang="en-ID" sz="1200" dirty="0">
                          <a:effectLst/>
                        </a:rPr>
                        <a:t>:</a:t>
                      </a:r>
                      <a:endParaRPr lang="en-ID" sz="1200" dirty="0">
                        <a:effectLst/>
                      </a:endParaRPr>
                    </a:p>
                    <a:p>
                      <a:pPr marL="342900" lvl="0" indent="-342900">
                        <a:lnSpc>
                          <a:spcPct val="115000"/>
                        </a:lnSpc>
                        <a:spcAft>
                          <a:spcPts val="0"/>
                        </a:spcAft>
                        <a:buFont typeface="Arial" panose="020B0604020202020204" pitchFamily="34" charset="0"/>
                        <a:buChar char="●"/>
                      </a:pPr>
                      <a:r>
                        <a:rPr lang="en-ID" sz="1200" u="none" strike="noStrike" dirty="0">
                          <a:effectLst/>
                        </a:rPr>
                        <a:t>Action di Report (</a:t>
                      </a:r>
                      <a:r>
                        <a:rPr lang="en-ID" sz="1200" u="none" strike="noStrike" dirty="0" err="1">
                          <a:effectLst/>
                        </a:rPr>
                        <a:t>Tambah</a:t>
                      </a:r>
                      <a:r>
                        <a:rPr lang="en-ID" sz="1200" u="none" strike="noStrike" dirty="0">
                          <a:effectLst/>
                        </a:rPr>
                        <a:t> Data)</a:t>
                      </a:r>
                      <a:endParaRPr lang="en-ID" sz="1200" u="none" strike="noStrike" dirty="0">
                        <a:effectLst/>
                      </a:endParaRPr>
                    </a:p>
                    <a:p>
                      <a:pPr marL="342900" lvl="0" indent="-342900">
                        <a:lnSpc>
                          <a:spcPct val="115000"/>
                        </a:lnSpc>
                        <a:spcAft>
                          <a:spcPts val="0"/>
                        </a:spcAft>
                        <a:buFont typeface="Arial" panose="020B0604020202020204" pitchFamily="34" charset="0"/>
                        <a:buChar char="●"/>
                      </a:pPr>
                      <a:r>
                        <a:rPr lang="en-ID" sz="1200" u="none" strike="noStrike" dirty="0" err="1">
                          <a:effectLst/>
                        </a:rPr>
                        <a:t>Transisi</a:t>
                      </a:r>
                      <a:r>
                        <a:rPr lang="en-ID" sz="1200" u="none" strike="noStrike" dirty="0">
                          <a:effectLst/>
                        </a:rPr>
                        <a:t> </a:t>
                      </a:r>
                      <a:r>
                        <a:rPr lang="en-ID" sz="1200" u="none" strike="noStrike" dirty="0" err="1">
                          <a:effectLst/>
                        </a:rPr>
                        <a:t>Animasi</a:t>
                      </a:r>
                      <a:endParaRPr lang="en-ID" sz="1200" u="none" strike="noStrike" dirty="0">
                        <a:effectLst/>
                      </a:endParaRPr>
                    </a:p>
                    <a:p>
                      <a:pPr marL="342900" lvl="0" indent="-342900">
                        <a:lnSpc>
                          <a:spcPct val="115000"/>
                        </a:lnSpc>
                        <a:spcAft>
                          <a:spcPts val="1200"/>
                        </a:spcAft>
                        <a:buFont typeface="Arial" panose="020B0604020202020204" pitchFamily="34" charset="0"/>
                        <a:buChar char="●"/>
                      </a:pPr>
                      <a:r>
                        <a:rPr lang="en-ID" sz="1200" u="none" strike="noStrike" dirty="0" err="1">
                          <a:effectLst/>
                        </a:rPr>
                        <a:t>Judul</a:t>
                      </a:r>
                      <a:r>
                        <a:rPr lang="en-ID" sz="1200" u="none" strike="noStrike" dirty="0">
                          <a:effectLst/>
                        </a:rPr>
                        <a:t> </a:t>
                      </a:r>
                      <a:r>
                        <a:rPr lang="en-ID" sz="1200" u="none" strike="noStrike" dirty="0" err="1">
                          <a:effectLst/>
                        </a:rPr>
                        <a:t>Tabel</a:t>
                      </a:r>
                      <a:endParaRPr lang="en-ID" sz="1200" u="none" strike="noStrike" dirty="0">
                        <a:effectLst/>
                      </a:endParaRPr>
                    </a:p>
                    <a:p>
                      <a:pPr>
                        <a:lnSpc>
                          <a:spcPct val="115000"/>
                        </a:lnSpc>
                        <a:spcAft>
                          <a:spcPts val="0"/>
                        </a:spcAft>
                      </a:pPr>
                      <a:r>
                        <a:rPr lang="en-ID" sz="1200" dirty="0" err="1">
                          <a:effectLst/>
                        </a:rPr>
                        <a:t>Memperbaiki</a:t>
                      </a:r>
                      <a:r>
                        <a:rPr lang="en-ID" sz="1200" dirty="0">
                          <a:effectLst/>
                        </a:rPr>
                        <a:t>:</a:t>
                      </a:r>
                      <a:endParaRPr lang="en-ID" sz="1200" dirty="0">
                        <a:effectLst/>
                      </a:endParaRPr>
                    </a:p>
                    <a:p>
                      <a:pPr marL="342900" lvl="0" indent="-342900">
                        <a:lnSpc>
                          <a:spcPct val="115000"/>
                        </a:lnSpc>
                        <a:spcAft>
                          <a:spcPts val="0"/>
                        </a:spcAft>
                        <a:buFont typeface="Arial" panose="020B0604020202020204" pitchFamily="34" charset="0"/>
                        <a:buChar char="●"/>
                      </a:pPr>
                      <a:r>
                        <a:rPr lang="en-ID" sz="1200" u="none" strike="noStrike" dirty="0">
                          <a:effectLst/>
                        </a:rPr>
                        <a:t>Bug yang </a:t>
                      </a:r>
                      <a:r>
                        <a:rPr lang="en-ID" sz="1200" u="none" strike="noStrike" dirty="0" err="1">
                          <a:effectLst/>
                        </a:rPr>
                        <a:t>ada</a:t>
                      </a:r>
                      <a:r>
                        <a:rPr lang="en-ID" sz="1200" u="none" strike="noStrike" dirty="0">
                          <a:effectLst/>
                        </a:rPr>
                        <a:t> di list </a:t>
                      </a:r>
                      <a:r>
                        <a:rPr lang="en-ID" sz="1200" u="none" strike="noStrike" dirty="0" err="1">
                          <a:effectLst/>
                        </a:rPr>
                        <a:t>indikator</a:t>
                      </a:r>
                      <a:r>
                        <a:rPr lang="en-ID" sz="1200" u="none" strike="noStrike" dirty="0">
                          <a:effectLst/>
                        </a:rPr>
                        <a:t> input data</a:t>
                      </a:r>
                      <a:endParaRPr lang="en-ID" sz="1200" u="none" strike="noStrike" dirty="0">
                        <a:effectLst/>
                        <a:latin typeface="Arial" panose="020B0604020202020204" pitchFamily="34" charset="0"/>
                        <a:ea typeface="Arial" panose="020B0604020202020204" pitchFamily="34" charset="0"/>
                      </a:endParaRPr>
                    </a:p>
                  </a:txBody>
                  <a:tcPr marL="26419" marR="26419" marT="26419" marB="26419"/>
                </a:tc>
                <a:tc hMerge="1">
                  <a:tcPr/>
                </a:tc>
              </a:tr>
              <a:tr h="646845">
                <a:tc>
                  <a:txBody>
                    <a:bodyPr/>
                    <a:lstStyle/>
                    <a:p>
                      <a:pPr algn="l">
                        <a:lnSpc>
                          <a:spcPct val="115000"/>
                        </a:lnSpc>
                        <a:spcAft>
                          <a:spcPts val="0"/>
                        </a:spcAft>
                      </a:pPr>
                      <a:r>
                        <a:rPr lang="en-ID" sz="1200">
                          <a:effectLst/>
                        </a:rPr>
                        <a:t>Kondisi Sekarang</a:t>
                      </a:r>
                      <a:endParaRPr lang="en-ID" sz="1200">
                        <a:effectLst/>
                        <a:latin typeface="Arial" panose="020B0604020202020204" pitchFamily="34" charset="0"/>
                        <a:ea typeface="Arial" panose="020B0604020202020204" pitchFamily="34" charset="0"/>
                      </a:endParaRPr>
                    </a:p>
                  </a:txBody>
                  <a:tcPr marL="26419" marR="26419" marT="26419" marB="26419" anchor="ctr"/>
                </a:tc>
                <a:tc gridSpan="2">
                  <a:txBody>
                    <a:bodyPr/>
                    <a:lstStyle/>
                    <a:p>
                      <a:pPr algn="just">
                        <a:lnSpc>
                          <a:spcPct val="115000"/>
                        </a:lnSpc>
                        <a:spcAft>
                          <a:spcPts val="0"/>
                        </a:spcAft>
                      </a:pPr>
                      <a:r>
                        <a:rPr lang="en-ID" sz="1200" dirty="0">
                          <a:effectLst/>
                        </a:rPr>
                        <a:t>Pada </a:t>
                      </a:r>
                      <a:r>
                        <a:rPr lang="en-ID" sz="1200" dirty="0" err="1">
                          <a:effectLst/>
                        </a:rPr>
                        <a:t>bagian</a:t>
                      </a:r>
                      <a:r>
                        <a:rPr lang="en-ID" sz="1200" dirty="0">
                          <a:effectLst/>
                        </a:rPr>
                        <a:t> Report data </a:t>
                      </a:r>
                      <a:r>
                        <a:rPr lang="en-ID" sz="1200" dirty="0" err="1">
                          <a:effectLst/>
                        </a:rPr>
                        <a:t>tidak</a:t>
                      </a:r>
                      <a:r>
                        <a:rPr lang="en-ID" sz="1200" dirty="0">
                          <a:effectLst/>
                        </a:rPr>
                        <a:t> </a:t>
                      </a:r>
                      <a:r>
                        <a:rPr lang="en-ID" sz="1200" dirty="0" err="1">
                          <a:effectLst/>
                        </a:rPr>
                        <a:t>terdapat</a:t>
                      </a:r>
                      <a:r>
                        <a:rPr lang="en-ID" sz="1200" dirty="0">
                          <a:effectLst/>
                        </a:rPr>
                        <a:t> action, </a:t>
                      </a:r>
                      <a:r>
                        <a:rPr lang="en-ID" sz="1200" dirty="0" err="1">
                          <a:effectLst/>
                        </a:rPr>
                        <a:t>jadi</a:t>
                      </a:r>
                      <a:r>
                        <a:rPr lang="en-ID" sz="1200" dirty="0">
                          <a:effectLst/>
                        </a:rPr>
                        <a:t> </a:t>
                      </a:r>
                      <a:r>
                        <a:rPr lang="en-ID" sz="1200" dirty="0" err="1">
                          <a:effectLst/>
                        </a:rPr>
                        <a:t>hanya</a:t>
                      </a:r>
                      <a:r>
                        <a:rPr lang="en-ID" sz="1200" dirty="0">
                          <a:effectLst/>
                        </a:rPr>
                        <a:t> </a:t>
                      </a:r>
                      <a:r>
                        <a:rPr lang="en-ID" sz="1200" dirty="0" err="1">
                          <a:effectLst/>
                        </a:rPr>
                        <a:t>sebatas</a:t>
                      </a:r>
                      <a:r>
                        <a:rPr lang="en-ID" sz="1200" dirty="0">
                          <a:effectLst/>
                        </a:rPr>
                        <a:t> </a:t>
                      </a:r>
                      <a:r>
                        <a:rPr lang="en-ID" sz="1200" dirty="0" err="1">
                          <a:effectLst/>
                        </a:rPr>
                        <a:t>tampilan</a:t>
                      </a:r>
                      <a:r>
                        <a:rPr lang="en-ID" sz="1200" dirty="0">
                          <a:effectLst/>
                        </a:rPr>
                        <a:t> report </a:t>
                      </a:r>
                      <a:r>
                        <a:rPr lang="en-ID" sz="1200" dirty="0" err="1">
                          <a:effectLst/>
                        </a:rPr>
                        <a:t>saja</a:t>
                      </a:r>
                      <a:r>
                        <a:rPr lang="en-ID" sz="1200" dirty="0">
                          <a:effectLst/>
                        </a:rPr>
                        <a:t>. Pada </a:t>
                      </a:r>
                      <a:r>
                        <a:rPr lang="en-ID" sz="1200" dirty="0" err="1">
                          <a:effectLst/>
                        </a:rPr>
                        <a:t>saat</a:t>
                      </a:r>
                      <a:r>
                        <a:rPr lang="en-ID" sz="1200" dirty="0">
                          <a:effectLst/>
                        </a:rPr>
                        <a:t> data dan </a:t>
                      </a:r>
                      <a:r>
                        <a:rPr lang="en-ID" sz="1200" dirty="0" err="1">
                          <a:effectLst/>
                        </a:rPr>
                        <a:t>halaman</a:t>
                      </a:r>
                      <a:r>
                        <a:rPr lang="en-ID" sz="1200" dirty="0">
                          <a:effectLst/>
                        </a:rPr>
                        <a:t> </a:t>
                      </a:r>
                      <a:r>
                        <a:rPr lang="en-ID" sz="1200" dirty="0" err="1">
                          <a:effectLst/>
                        </a:rPr>
                        <a:t>dimuat</a:t>
                      </a:r>
                      <a:r>
                        <a:rPr lang="en-ID" sz="1200" dirty="0">
                          <a:effectLst/>
                        </a:rPr>
                        <a:t> </a:t>
                      </a:r>
                      <a:r>
                        <a:rPr lang="en-ID" sz="1200" dirty="0" err="1">
                          <a:effectLst/>
                        </a:rPr>
                        <a:t>langsung</a:t>
                      </a:r>
                      <a:r>
                        <a:rPr lang="en-ID" sz="1200" dirty="0">
                          <a:effectLst/>
                        </a:rPr>
                        <a:t> </a:t>
                      </a:r>
                      <a:r>
                        <a:rPr lang="en-ID" sz="1200" dirty="0" err="1">
                          <a:effectLst/>
                        </a:rPr>
                        <a:t>tampil</a:t>
                      </a:r>
                      <a:r>
                        <a:rPr lang="en-ID" sz="1200" dirty="0">
                          <a:effectLst/>
                        </a:rPr>
                        <a:t> </a:t>
                      </a:r>
                      <a:r>
                        <a:rPr lang="en-ID" sz="1200" dirty="0" err="1">
                          <a:effectLst/>
                        </a:rPr>
                        <a:t>semua</a:t>
                      </a:r>
                      <a:r>
                        <a:rPr lang="en-ID" sz="1200" dirty="0">
                          <a:effectLst/>
                        </a:rPr>
                        <a:t> </a:t>
                      </a:r>
                      <a:r>
                        <a:rPr lang="en-ID" sz="1200" dirty="0" err="1">
                          <a:effectLst/>
                        </a:rPr>
                        <a:t>tanpa</a:t>
                      </a:r>
                      <a:r>
                        <a:rPr lang="en-ID" sz="1200" dirty="0">
                          <a:effectLst/>
                        </a:rPr>
                        <a:t> </a:t>
                      </a:r>
                      <a:r>
                        <a:rPr lang="en-ID" sz="1200" dirty="0" err="1">
                          <a:effectLst/>
                        </a:rPr>
                        <a:t>adanya</a:t>
                      </a:r>
                      <a:r>
                        <a:rPr lang="en-ID" sz="1200" dirty="0">
                          <a:effectLst/>
                        </a:rPr>
                        <a:t> </a:t>
                      </a:r>
                      <a:r>
                        <a:rPr lang="en-ID" sz="1200" dirty="0" err="1">
                          <a:effectLst/>
                        </a:rPr>
                        <a:t>transisi</a:t>
                      </a:r>
                      <a:r>
                        <a:rPr lang="en-ID" sz="1200" dirty="0">
                          <a:effectLst/>
                        </a:rPr>
                        <a:t> </a:t>
                      </a:r>
                      <a:r>
                        <a:rPr lang="en-ID" sz="1200" dirty="0" err="1">
                          <a:effectLst/>
                        </a:rPr>
                        <a:t>animasi</a:t>
                      </a:r>
                      <a:r>
                        <a:rPr lang="en-ID" sz="1200" dirty="0">
                          <a:effectLst/>
                        </a:rPr>
                        <a:t>. Dan </a:t>
                      </a:r>
                      <a:r>
                        <a:rPr lang="en-ID" sz="1200" dirty="0" err="1">
                          <a:effectLst/>
                        </a:rPr>
                        <a:t>judul</a:t>
                      </a:r>
                      <a:r>
                        <a:rPr lang="en-ID" sz="1200" dirty="0">
                          <a:effectLst/>
                        </a:rPr>
                        <a:t> </a:t>
                      </a:r>
                      <a:r>
                        <a:rPr lang="en-ID" sz="1200" dirty="0" err="1">
                          <a:effectLst/>
                        </a:rPr>
                        <a:t>tabel</a:t>
                      </a:r>
                      <a:r>
                        <a:rPr lang="en-ID" sz="1200" dirty="0">
                          <a:effectLst/>
                        </a:rPr>
                        <a:t> yang </a:t>
                      </a:r>
                      <a:r>
                        <a:rPr lang="en-ID" sz="1200" dirty="0" err="1">
                          <a:effectLst/>
                        </a:rPr>
                        <a:t>ada</a:t>
                      </a:r>
                      <a:r>
                        <a:rPr lang="en-ID" sz="1200" dirty="0">
                          <a:effectLst/>
                        </a:rPr>
                        <a:t> </a:t>
                      </a:r>
                      <a:r>
                        <a:rPr lang="en-ID" sz="1200" dirty="0" err="1">
                          <a:effectLst/>
                        </a:rPr>
                        <a:t>masih</a:t>
                      </a:r>
                      <a:r>
                        <a:rPr lang="en-ID" sz="1200" dirty="0">
                          <a:effectLst/>
                        </a:rPr>
                        <a:t> </a:t>
                      </a:r>
                      <a:r>
                        <a:rPr lang="en-ID" sz="1200" dirty="0" err="1">
                          <a:effectLst/>
                        </a:rPr>
                        <a:t>sebatas</a:t>
                      </a:r>
                      <a:r>
                        <a:rPr lang="en-ID" sz="1200" dirty="0">
                          <a:effectLst/>
                        </a:rPr>
                        <a:t> “Data </a:t>
                      </a:r>
                      <a:r>
                        <a:rPr lang="en-ID" sz="1200" dirty="0" err="1">
                          <a:effectLst/>
                        </a:rPr>
                        <a:t>Tabel</a:t>
                      </a:r>
                      <a:r>
                        <a:rPr lang="en-ID" sz="1200" dirty="0">
                          <a:effectLst/>
                        </a:rPr>
                        <a:t>”.</a:t>
                      </a:r>
                      <a:endParaRPr lang="en-ID" sz="1200" dirty="0">
                        <a:effectLst/>
                        <a:latin typeface="Arial" panose="020B0604020202020204" pitchFamily="34" charset="0"/>
                        <a:ea typeface="Arial" panose="020B0604020202020204" pitchFamily="34" charset="0"/>
                      </a:endParaRPr>
                    </a:p>
                  </a:txBody>
                  <a:tcPr marL="26419" marR="26419" marT="26419" marB="26419"/>
                </a:tc>
                <a:tc hMerge="1">
                  <a:tcPr/>
                </a:tc>
              </a:tr>
              <a:tr h="852135">
                <a:tc>
                  <a:txBody>
                    <a:bodyPr/>
                    <a:lstStyle/>
                    <a:p>
                      <a:pPr algn="l">
                        <a:lnSpc>
                          <a:spcPct val="115000"/>
                        </a:lnSpc>
                        <a:spcAft>
                          <a:spcPts val="0"/>
                        </a:spcAft>
                      </a:pPr>
                      <a:r>
                        <a:rPr lang="en-ID" sz="1200" dirty="0" err="1">
                          <a:effectLst/>
                        </a:rPr>
                        <a:t>Alasan</a:t>
                      </a:r>
                      <a:r>
                        <a:rPr lang="en-ID" sz="1200" dirty="0">
                          <a:effectLst/>
                        </a:rPr>
                        <a:t> </a:t>
                      </a:r>
                      <a:r>
                        <a:rPr lang="en-ID" sz="1200" dirty="0" err="1">
                          <a:effectLst/>
                        </a:rPr>
                        <a:t>Permintaan</a:t>
                      </a:r>
                      <a:endParaRPr lang="en-ID" sz="1200" dirty="0">
                        <a:effectLst/>
                        <a:latin typeface="Arial" panose="020B0604020202020204" pitchFamily="34" charset="0"/>
                        <a:ea typeface="Arial" panose="020B0604020202020204" pitchFamily="34" charset="0"/>
                      </a:endParaRPr>
                    </a:p>
                  </a:txBody>
                  <a:tcPr marL="26419" marR="26419" marT="26419" marB="26419" anchor="ctr"/>
                </a:tc>
                <a:tc gridSpan="2">
                  <a:txBody>
                    <a:bodyPr/>
                    <a:lstStyle/>
                    <a:p>
                      <a:pPr algn="just">
                        <a:lnSpc>
                          <a:spcPct val="115000"/>
                        </a:lnSpc>
                        <a:spcAft>
                          <a:spcPts val="0"/>
                        </a:spcAft>
                      </a:pPr>
                      <a:r>
                        <a:rPr lang="en-ID" sz="1200" dirty="0">
                          <a:effectLst/>
                        </a:rPr>
                        <a:t>Client </a:t>
                      </a:r>
                      <a:r>
                        <a:rPr lang="en-ID" sz="1200" b="1" dirty="0" err="1">
                          <a:effectLst/>
                        </a:rPr>
                        <a:t>membutuhkan</a:t>
                      </a:r>
                      <a:r>
                        <a:rPr lang="en-ID" sz="1200" b="1" dirty="0">
                          <a:effectLst/>
                        </a:rPr>
                        <a:t> </a:t>
                      </a:r>
                      <a:r>
                        <a:rPr lang="en-ID" sz="1200" b="1" dirty="0" err="1">
                          <a:effectLst/>
                        </a:rPr>
                        <a:t>tombol</a:t>
                      </a:r>
                      <a:r>
                        <a:rPr lang="en-ID" sz="1200" b="1" dirty="0">
                          <a:effectLst/>
                        </a:rPr>
                        <a:t> action yang </a:t>
                      </a:r>
                      <a:r>
                        <a:rPr lang="en-ID" sz="1200" b="1" dirty="0" err="1">
                          <a:effectLst/>
                        </a:rPr>
                        <a:t>berisi</a:t>
                      </a:r>
                      <a:r>
                        <a:rPr lang="en-ID" sz="1200" b="1" dirty="0">
                          <a:effectLst/>
                        </a:rPr>
                        <a:t> </a:t>
                      </a:r>
                      <a:r>
                        <a:rPr lang="en-ID" sz="1200" b="1" dirty="0" err="1">
                          <a:effectLst/>
                        </a:rPr>
                        <a:t>tambah</a:t>
                      </a:r>
                      <a:r>
                        <a:rPr lang="en-ID" sz="1200" b="1" dirty="0">
                          <a:effectLst/>
                        </a:rPr>
                        <a:t> data pada </a:t>
                      </a:r>
                      <a:r>
                        <a:rPr lang="en-ID" sz="1200" b="1" dirty="0" err="1">
                          <a:effectLst/>
                        </a:rPr>
                        <a:t>halaman</a:t>
                      </a:r>
                      <a:r>
                        <a:rPr lang="en-ID" sz="1200" b="1" dirty="0">
                          <a:effectLst/>
                        </a:rPr>
                        <a:t> Report </a:t>
                      </a:r>
                      <a:r>
                        <a:rPr lang="en-ID" sz="1200" dirty="0" err="1">
                          <a:effectLst/>
                        </a:rPr>
                        <a:t>untuk</a:t>
                      </a:r>
                      <a:r>
                        <a:rPr lang="en-ID" sz="1200" dirty="0">
                          <a:effectLst/>
                        </a:rPr>
                        <a:t> </a:t>
                      </a:r>
                      <a:r>
                        <a:rPr lang="en-ID" sz="1200" dirty="0" err="1">
                          <a:effectLst/>
                        </a:rPr>
                        <a:t>bisa</a:t>
                      </a:r>
                      <a:r>
                        <a:rPr lang="en-ID" sz="1200" dirty="0">
                          <a:effectLst/>
                        </a:rPr>
                        <a:t> </a:t>
                      </a:r>
                      <a:r>
                        <a:rPr lang="en-ID" sz="1200" dirty="0" err="1">
                          <a:effectLst/>
                        </a:rPr>
                        <a:t>langsung</a:t>
                      </a:r>
                      <a:r>
                        <a:rPr lang="en-ID" sz="1200" dirty="0">
                          <a:effectLst/>
                        </a:rPr>
                        <a:t> </a:t>
                      </a:r>
                      <a:r>
                        <a:rPr lang="en-ID" sz="1200" dirty="0" err="1">
                          <a:effectLst/>
                        </a:rPr>
                        <a:t>menuju</a:t>
                      </a:r>
                      <a:r>
                        <a:rPr lang="en-ID" sz="1200" dirty="0">
                          <a:effectLst/>
                        </a:rPr>
                        <a:t> </a:t>
                      </a:r>
                      <a:r>
                        <a:rPr lang="en-ID" sz="1200" dirty="0" err="1">
                          <a:effectLst/>
                        </a:rPr>
                        <a:t>ke</a:t>
                      </a:r>
                      <a:r>
                        <a:rPr lang="en-ID" sz="1200" dirty="0">
                          <a:effectLst/>
                        </a:rPr>
                        <a:t> </a:t>
                      </a:r>
                      <a:r>
                        <a:rPr lang="en-ID" sz="1200" dirty="0" err="1">
                          <a:effectLst/>
                        </a:rPr>
                        <a:t>halaman</a:t>
                      </a:r>
                      <a:r>
                        <a:rPr lang="en-ID" sz="1200" dirty="0">
                          <a:effectLst/>
                        </a:rPr>
                        <a:t> input data </a:t>
                      </a:r>
                      <a:r>
                        <a:rPr lang="en-ID" sz="1200" dirty="0" err="1">
                          <a:effectLst/>
                        </a:rPr>
                        <a:t>bila</a:t>
                      </a:r>
                      <a:r>
                        <a:rPr lang="en-ID" sz="1200" dirty="0">
                          <a:effectLst/>
                        </a:rPr>
                        <a:t> </a:t>
                      </a:r>
                      <a:r>
                        <a:rPr lang="en-ID" sz="1200" dirty="0" err="1">
                          <a:effectLst/>
                        </a:rPr>
                        <a:t>ingin</a:t>
                      </a:r>
                      <a:r>
                        <a:rPr lang="en-ID" sz="1200" dirty="0">
                          <a:effectLst/>
                        </a:rPr>
                        <a:t> </a:t>
                      </a:r>
                      <a:r>
                        <a:rPr lang="en-ID" sz="1200" dirty="0" err="1">
                          <a:effectLst/>
                        </a:rPr>
                        <a:t>menambahkan</a:t>
                      </a:r>
                      <a:r>
                        <a:rPr lang="en-ID" sz="1200" dirty="0">
                          <a:effectLst/>
                        </a:rPr>
                        <a:t> data. Client </a:t>
                      </a:r>
                      <a:r>
                        <a:rPr lang="en-ID" sz="1200" dirty="0" err="1">
                          <a:effectLst/>
                        </a:rPr>
                        <a:t>meminta</a:t>
                      </a:r>
                      <a:r>
                        <a:rPr lang="en-ID" sz="1200" dirty="0">
                          <a:effectLst/>
                        </a:rPr>
                        <a:t> </a:t>
                      </a:r>
                      <a:r>
                        <a:rPr lang="en-ID" sz="1200" dirty="0" err="1">
                          <a:effectLst/>
                        </a:rPr>
                        <a:t>untuk</a:t>
                      </a:r>
                      <a:r>
                        <a:rPr lang="en-ID" sz="1200" dirty="0">
                          <a:effectLst/>
                        </a:rPr>
                        <a:t> </a:t>
                      </a:r>
                      <a:r>
                        <a:rPr lang="en-ID" sz="1200" dirty="0" err="1">
                          <a:effectLst/>
                        </a:rPr>
                        <a:t>diperbaiki</a:t>
                      </a:r>
                      <a:r>
                        <a:rPr lang="en-ID" sz="1200" dirty="0">
                          <a:effectLst/>
                        </a:rPr>
                        <a:t> juga </a:t>
                      </a:r>
                      <a:r>
                        <a:rPr lang="en-ID" sz="1200" dirty="0" err="1">
                          <a:effectLst/>
                        </a:rPr>
                        <a:t>adanya</a:t>
                      </a:r>
                      <a:r>
                        <a:rPr lang="en-ID" sz="1200" dirty="0">
                          <a:effectLst/>
                        </a:rPr>
                        <a:t> bug pada </a:t>
                      </a:r>
                      <a:r>
                        <a:rPr lang="en-ID" sz="1200" dirty="0" err="1">
                          <a:effectLst/>
                        </a:rPr>
                        <a:t>indikator</a:t>
                      </a:r>
                      <a:r>
                        <a:rPr lang="en-ID" sz="1200" dirty="0">
                          <a:effectLst/>
                        </a:rPr>
                        <a:t> input data, </a:t>
                      </a:r>
                      <a:r>
                        <a:rPr lang="en-ID" sz="1200" dirty="0" err="1">
                          <a:effectLst/>
                        </a:rPr>
                        <a:t>dimana</a:t>
                      </a:r>
                      <a:r>
                        <a:rPr lang="en-ID" sz="1200" dirty="0">
                          <a:effectLst/>
                        </a:rPr>
                        <a:t> data </a:t>
                      </a:r>
                      <a:r>
                        <a:rPr lang="en-ID" sz="1200" dirty="0" err="1">
                          <a:effectLst/>
                        </a:rPr>
                        <a:t>indikator</a:t>
                      </a:r>
                      <a:r>
                        <a:rPr lang="en-ID" sz="1200" dirty="0">
                          <a:effectLst/>
                        </a:rPr>
                        <a:t> yang </a:t>
                      </a:r>
                      <a:r>
                        <a:rPr lang="en-ID" sz="1200" dirty="0" err="1">
                          <a:effectLst/>
                        </a:rPr>
                        <a:t>ditampilkan</a:t>
                      </a:r>
                      <a:r>
                        <a:rPr lang="en-ID" sz="1200" dirty="0">
                          <a:effectLst/>
                        </a:rPr>
                        <a:t> </a:t>
                      </a:r>
                      <a:r>
                        <a:rPr lang="en-ID" sz="1200" dirty="0" err="1">
                          <a:effectLst/>
                        </a:rPr>
                        <a:t>berulang-ulang</a:t>
                      </a:r>
                      <a:r>
                        <a:rPr lang="en-ID" sz="1200" dirty="0">
                          <a:effectLst/>
                        </a:rPr>
                        <a:t> </a:t>
                      </a:r>
                      <a:r>
                        <a:rPr lang="en-ID" sz="1200" dirty="0" err="1">
                          <a:effectLst/>
                        </a:rPr>
                        <a:t>atau</a:t>
                      </a:r>
                      <a:r>
                        <a:rPr lang="en-ID" sz="1200" dirty="0">
                          <a:effectLst/>
                        </a:rPr>
                        <a:t> </a:t>
                      </a:r>
                      <a:r>
                        <a:rPr lang="en-ID" sz="1200" dirty="0" err="1">
                          <a:effectLst/>
                        </a:rPr>
                        <a:t>redudan</a:t>
                      </a:r>
                      <a:r>
                        <a:rPr lang="en-ID" sz="1200" dirty="0">
                          <a:effectLst/>
                        </a:rPr>
                        <a:t>. Dan Client juga </a:t>
                      </a:r>
                      <a:r>
                        <a:rPr lang="en-ID" sz="1200" dirty="0" err="1">
                          <a:effectLst/>
                        </a:rPr>
                        <a:t>meminta</a:t>
                      </a:r>
                      <a:r>
                        <a:rPr lang="en-ID" sz="1200" dirty="0">
                          <a:effectLst/>
                        </a:rPr>
                        <a:t> </a:t>
                      </a:r>
                      <a:r>
                        <a:rPr lang="en-ID" sz="1200" b="1" dirty="0" err="1">
                          <a:effectLst/>
                        </a:rPr>
                        <a:t>perubahan</a:t>
                      </a:r>
                      <a:r>
                        <a:rPr lang="en-ID" sz="1200" b="1" dirty="0">
                          <a:effectLst/>
                        </a:rPr>
                        <a:t> </a:t>
                      </a:r>
                      <a:r>
                        <a:rPr lang="en-ID" sz="1200" b="1" dirty="0" err="1">
                          <a:effectLst/>
                        </a:rPr>
                        <a:t>untuk</a:t>
                      </a:r>
                      <a:r>
                        <a:rPr lang="en-ID" sz="1200" b="1" dirty="0">
                          <a:effectLst/>
                        </a:rPr>
                        <a:t> </a:t>
                      </a:r>
                      <a:r>
                        <a:rPr lang="en-ID" sz="1200" b="1" dirty="0" err="1">
                          <a:effectLst/>
                        </a:rPr>
                        <a:t>judul</a:t>
                      </a:r>
                      <a:r>
                        <a:rPr lang="en-ID" sz="1200" b="1" dirty="0">
                          <a:effectLst/>
                        </a:rPr>
                        <a:t> pada </a:t>
                      </a:r>
                      <a:r>
                        <a:rPr lang="en-ID" sz="1200" b="1" dirty="0" err="1">
                          <a:effectLst/>
                        </a:rPr>
                        <a:t>tabel</a:t>
                      </a:r>
                      <a:r>
                        <a:rPr lang="en-ID" sz="1200" b="1" dirty="0">
                          <a:effectLst/>
                        </a:rPr>
                        <a:t> data</a:t>
                      </a:r>
                      <a:r>
                        <a:rPr lang="en-ID" sz="1200" dirty="0">
                          <a:effectLst/>
                        </a:rPr>
                        <a:t>.</a:t>
                      </a:r>
                      <a:endParaRPr lang="en-ID" sz="1200" dirty="0">
                        <a:effectLst/>
                        <a:latin typeface="Arial" panose="020B0604020202020204" pitchFamily="34" charset="0"/>
                        <a:ea typeface="Arial" panose="020B0604020202020204" pitchFamily="34" charset="0"/>
                      </a:endParaRPr>
                    </a:p>
                  </a:txBody>
                  <a:tcPr marL="26419" marR="26419" marT="26419" marB="26419"/>
                </a:tc>
                <a:tc hMerge="1">
                  <a:tcPr/>
                </a:tc>
              </a:tr>
            </a:tbl>
          </a:graphicData>
        </a:graphic>
      </p:graphicFrame>
      <p:graphicFrame>
        <p:nvGraphicFramePr>
          <p:cNvPr id="6" name="Table 5"/>
          <p:cNvGraphicFramePr>
            <a:graphicFrameLocks noGrp="1"/>
          </p:cNvGraphicFramePr>
          <p:nvPr/>
        </p:nvGraphicFramePr>
        <p:xfrm>
          <a:off x="5997362" y="874138"/>
          <a:ext cx="5279004" cy="3117529"/>
        </p:xfrm>
        <a:graphic>
          <a:graphicData uri="http://schemas.openxmlformats.org/drawingml/2006/table">
            <a:tbl>
              <a:tblPr firstRow="1" firstCol="1" bandRow="1">
                <a:tableStyleId>{5C22544A-7EE6-4342-B048-85BDC9FD1C3A}</a:tableStyleId>
              </a:tblPr>
              <a:tblGrid>
                <a:gridCol w="1301463"/>
                <a:gridCol w="3977541"/>
              </a:tblGrid>
              <a:tr h="646845">
                <a:tc>
                  <a:txBody>
                    <a:bodyPr/>
                    <a:lstStyle/>
                    <a:p>
                      <a:pPr algn="l">
                        <a:lnSpc>
                          <a:spcPct val="115000"/>
                        </a:lnSpc>
                        <a:spcAft>
                          <a:spcPts val="0"/>
                        </a:spcAft>
                      </a:pPr>
                      <a:r>
                        <a:rPr lang="en-ID" sz="1200" dirty="0" err="1">
                          <a:effectLst/>
                        </a:rPr>
                        <a:t>Dampak</a:t>
                      </a:r>
                      <a:r>
                        <a:rPr lang="en-ID" sz="1200" dirty="0">
                          <a:effectLst/>
                        </a:rPr>
                        <a:t> </a:t>
                      </a:r>
                      <a:r>
                        <a:rPr lang="en-ID" sz="1200" dirty="0" err="1">
                          <a:effectLst/>
                        </a:rPr>
                        <a:t>dari</a:t>
                      </a:r>
                      <a:r>
                        <a:rPr lang="en-ID" sz="1200" dirty="0">
                          <a:effectLst/>
                        </a:rPr>
                        <a:t> </a:t>
                      </a:r>
                      <a:r>
                        <a:rPr lang="en-ID" sz="1200" dirty="0" err="1">
                          <a:effectLst/>
                        </a:rPr>
                        <a:t>Permintaan</a:t>
                      </a:r>
                      <a:endParaRPr lang="en-ID" sz="1200" dirty="0">
                        <a:effectLst/>
                        <a:latin typeface="Arial" panose="020B0604020202020204" pitchFamily="34" charset="0"/>
                        <a:ea typeface="Arial" panose="020B0604020202020204" pitchFamily="34" charset="0"/>
                      </a:endParaRPr>
                    </a:p>
                  </a:txBody>
                  <a:tcPr marL="26419" marR="26419" marT="26419" marB="26419" anchor="ctr"/>
                </a:tc>
                <a:tc>
                  <a:txBody>
                    <a:bodyPr/>
                    <a:lstStyle/>
                    <a:p>
                      <a:pPr algn="just">
                        <a:lnSpc>
                          <a:spcPct val="115000"/>
                        </a:lnSpc>
                        <a:spcAft>
                          <a:spcPts val="0"/>
                        </a:spcAft>
                      </a:pPr>
                      <a:r>
                        <a:rPr lang="en-ID" sz="1200" b="0" dirty="0">
                          <a:solidFill>
                            <a:schemeClr val="tx1"/>
                          </a:solidFill>
                          <a:effectLst/>
                        </a:rPr>
                        <a:t>Tim </a:t>
                      </a:r>
                      <a:r>
                        <a:rPr lang="en-ID" sz="1200" b="0" dirty="0" err="1">
                          <a:solidFill>
                            <a:schemeClr val="tx1"/>
                          </a:solidFill>
                          <a:effectLst/>
                        </a:rPr>
                        <a:t>pengembang</a:t>
                      </a:r>
                      <a:r>
                        <a:rPr lang="en-ID" sz="1200" b="0" dirty="0">
                          <a:solidFill>
                            <a:schemeClr val="tx1"/>
                          </a:solidFill>
                          <a:effectLst/>
                        </a:rPr>
                        <a:t> </a:t>
                      </a:r>
                      <a:r>
                        <a:rPr lang="en-ID" sz="1200" b="0" dirty="0" err="1">
                          <a:solidFill>
                            <a:schemeClr val="tx1"/>
                          </a:solidFill>
                          <a:effectLst/>
                        </a:rPr>
                        <a:t>perlu</a:t>
                      </a:r>
                      <a:r>
                        <a:rPr lang="en-ID" sz="1200" b="0" dirty="0">
                          <a:solidFill>
                            <a:schemeClr val="tx1"/>
                          </a:solidFill>
                          <a:effectLst/>
                        </a:rPr>
                        <a:t> </a:t>
                      </a:r>
                      <a:r>
                        <a:rPr lang="en-ID" sz="1200" b="0" dirty="0" err="1">
                          <a:solidFill>
                            <a:schemeClr val="tx1"/>
                          </a:solidFill>
                          <a:effectLst/>
                        </a:rPr>
                        <a:t>mencarikan</a:t>
                      </a:r>
                      <a:r>
                        <a:rPr lang="en-ID" sz="1200" b="0" dirty="0">
                          <a:solidFill>
                            <a:schemeClr val="tx1"/>
                          </a:solidFill>
                          <a:effectLst/>
                        </a:rPr>
                        <a:t> </a:t>
                      </a:r>
                      <a:r>
                        <a:rPr lang="en-ID" sz="1200" b="1" dirty="0" err="1">
                          <a:solidFill>
                            <a:schemeClr val="tx1"/>
                          </a:solidFill>
                          <a:effectLst/>
                        </a:rPr>
                        <a:t>waktu</a:t>
                      </a:r>
                      <a:r>
                        <a:rPr lang="en-ID" sz="1200" b="1" dirty="0">
                          <a:solidFill>
                            <a:schemeClr val="tx1"/>
                          </a:solidFill>
                          <a:effectLst/>
                        </a:rPr>
                        <a:t> </a:t>
                      </a:r>
                      <a:r>
                        <a:rPr lang="en-ID" sz="1200" b="1" dirty="0" err="1">
                          <a:solidFill>
                            <a:schemeClr val="tx1"/>
                          </a:solidFill>
                          <a:effectLst/>
                        </a:rPr>
                        <a:t>sekitar</a:t>
                      </a:r>
                      <a:r>
                        <a:rPr lang="en-ID" sz="1200" b="1" dirty="0">
                          <a:solidFill>
                            <a:schemeClr val="tx1"/>
                          </a:solidFill>
                          <a:effectLst/>
                        </a:rPr>
                        <a:t> 3 </a:t>
                      </a:r>
                      <a:r>
                        <a:rPr lang="en-ID" sz="1200" b="1" dirty="0" err="1">
                          <a:solidFill>
                            <a:schemeClr val="tx1"/>
                          </a:solidFill>
                          <a:effectLst/>
                        </a:rPr>
                        <a:t>hari</a:t>
                      </a:r>
                      <a:r>
                        <a:rPr lang="en-ID" sz="1200" b="1" dirty="0">
                          <a:solidFill>
                            <a:schemeClr val="tx1"/>
                          </a:solidFill>
                          <a:effectLst/>
                        </a:rPr>
                        <a:t> </a:t>
                      </a:r>
                      <a:r>
                        <a:rPr lang="en-ID" sz="1200" b="1" dirty="0" err="1">
                          <a:solidFill>
                            <a:schemeClr val="tx1"/>
                          </a:solidFill>
                          <a:effectLst/>
                        </a:rPr>
                        <a:t>untuk</a:t>
                      </a:r>
                      <a:r>
                        <a:rPr lang="en-ID" sz="1200" b="1" dirty="0">
                          <a:solidFill>
                            <a:schemeClr val="tx1"/>
                          </a:solidFill>
                          <a:effectLst/>
                        </a:rPr>
                        <a:t> </a:t>
                      </a:r>
                      <a:r>
                        <a:rPr lang="en-ID" sz="1200" b="1" dirty="0" err="1">
                          <a:solidFill>
                            <a:schemeClr val="tx1"/>
                          </a:solidFill>
                          <a:effectLst/>
                        </a:rPr>
                        <a:t>memproses</a:t>
                      </a:r>
                      <a:r>
                        <a:rPr lang="en-ID" sz="1200" b="1" dirty="0">
                          <a:solidFill>
                            <a:schemeClr val="tx1"/>
                          </a:solidFill>
                          <a:effectLst/>
                        </a:rPr>
                        <a:t> </a:t>
                      </a:r>
                      <a:r>
                        <a:rPr lang="en-ID" sz="1200" b="1" dirty="0" err="1">
                          <a:solidFill>
                            <a:schemeClr val="tx1"/>
                          </a:solidFill>
                          <a:effectLst/>
                        </a:rPr>
                        <a:t>permintaan</a:t>
                      </a:r>
                      <a:r>
                        <a:rPr lang="en-ID" sz="1200" b="1" dirty="0">
                          <a:solidFill>
                            <a:schemeClr val="tx1"/>
                          </a:solidFill>
                          <a:effectLst/>
                        </a:rPr>
                        <a:t> </a:t>
                      </a:r>
                      <a:r>
                        <a:rPr lang="en-ID" sz="1200" b="1" dirty="0" err="1">
                          <a:solidFill>
                            <a:schemeClr val="tx1"/>
                          </a:solidFill>
                          <a:effectLst/>
                        </a:rPr>
                        <a:t>perubahan</a:t>
                      </a:r>
                      <a:r>
                        <a:rPr lang="en-ID" sz="1200" b="1" dirty="0">
                          <a:solidFill>
                            <a:schemeClr val="tx1"/>
                          </a:solidFill>
                          <a:effectLst/>
                        </a:rPr>
                        <a:t> dan </a:t>
                      </a:r>
                      <a:r>
                        <a:rPr lang="en-ID" sz="1200" b="1" dirty="0" err="1">
                          <a:solidFill>
                            <a:schemeClr val="tx1"/>
                          </a:solidFill>
                          <a:effectLst/>
                        </a:rPr>
                        <a:t>penambahan</a:t>
                      </a:r>
                      <a:r>
                        <a:rPr lang="en-ID" sz="1200" b="0" dirty="0">
                          <a:solidFill>
                            <a:schemeClr val="tx1"/>
                          </a:solidFill>
                          <a:effectLst/>
                        </a:rPr>
                        <a:t>. Timeline </a:t>
                      </a:r>
                      <a:r>
                        <a:rPr lang="en-ID" sz="1200" b="0" dirty="0" err="1">
                          <a:solidFill>
                            <a:schemeClr val="tx1"/>
                          </a:solidFill>
                          <a:effectLst/>
                        </a:rPr>
                        <a:t>pengembangan</a:t>
                      </a:r>
                      <a:r>
                        <a:rPr lang="en-ID" sz="1200" b="0" dirty="0">
                          <a:solidFill>
                            <a:schemeClr val="tx1"/>
                          </a:solidFill>
                          <a:effectLst/>
                        </a:rPr>
                        <a:t> </a:t>
                      </a:r>
                      <a:r>
                        <a:rPr lang="en-ID" sz="1200" b="0" dirty="0" err="1">
                          <a:solidFill>
                            <a:schemeClr val="tx1"/>
                          </a:solidFill>
                          <a:effectLst/>
                        </a:rPr>
                        <a:t>akan</a:t>
                      </a:r>
                      <a:r>
                        <a:rPr lang="en-ID" sz="1200" b="0" dirty="0">
                          <a:solidFill>
                            <a:schemeClr val="tx1"/>
                          </a:solidFill>
                          <a:effectLst/>
                        </a:rPr>
                        <a:t> </a:t>
                      </a:r>
                      <a:r>
                        <a:rPr lang="en-ID" sz="1200" b="0" dirty="0" err="1">
                          <a:solidFill>
                            <a:schemeClr val="tx1"/>
                          </a:solidFill>
                          <a:effectLst/>
                        </a:rPr>
                        <a:t>molor</a:t>
                      </a:r>
                      <a:r>
                        <a:rPr lang="en-ID" sz="1200" b="0" dirty="0">
                          <a:solidFill>
                            <a:schemeClr val="tx1"/>
                          </a:solidFill>
                          <a:effectLst/>
                        </a:rPr>
                        <a:t> </a:t>
                      </a:r>
                      <a:r>
                        <a:rPr lang="en-ID" sz="1200" b="0" dirty="0" err="1">
                          <a:solidFill>
                            <a:schemeClr val="tx1"/>
                          </a:solidFill>
                          <a:effectLst/>
                        </a:rPr>
                        <a:t>selama</a:t>
                      </a:r>
                      <a:r>
                        <a:rPr lang="en-ID" sz="1200" b="0" dirty="0">
                          <a:solidFill>
                            <a:schemeClr val="tx1"/>
                          </a:solidFill>
                          <a:effectLst/>
                        </a:rPr>
                        <a:t> 3 </a:t>
                      </a:r>
                      <a:r>
                        <a:rPr lang="en-ID" sz="1200" b="0" dirty="0" err="1">
                          <a:solidFill>
                            <a:schemeClr val="tx1"/>
                          </a:solidFill>
                          <a:effectLst/>
                        </a:rPr>
                        <a:t>hari</a:t>
                      </a:r>
                      <a:r>
                        <a:rPr lang="en-ID" sz="1200" b="0" dirty="0">
                          <a:solidFill>
                            <a:schemeClr val="tx1"/>
                          </a:solidFill>
                          <a:effectLst/>
                        </a:rPr>
                        <a:t> </a:t>
                      </a:r>
                      <a:r>
                        <a:rPr lang="en-ID" sz="1200" b="0" dirty="0" err="1">
                          <a:solidFill>
                            <a:schemeClr val="tx1"/>
                          </a:solidFill>
                          <a:effectLst/>
                        </a:rPr>
                        <a:t>dari</a:t>
                      </a:r>
                      <a:r>
                        <a:rPr lang="en-ID" sz="1200" b="0" dirty="0">
                          <a:solidFill>
                            <a:schemeClr val="tx1"/>
                          </a:solidFill>
                          <a:effectLst/>
                        </a:rPr>
                        <a:t> </a:t>
                      </a:r>
                      <a:r>
                        <a:rPr lang="en-ID" sz="1200" b="0" dirty="0" err="1">
                          <a:solidFill>
                            <a:schemeClr val="tx1"/>
                          </a:solidFill>
                          <a:effectLst/>
                        </a:rPr>
                        <a:t>waktu</a:t>
                      </a:r>
                      <a:r>
                        <a:rPr lang="en-ID" sz="1200" b="0" dirty="0">
                          <a:solidFill>
                            <a:schemeClr val="tx1"/>
                          </a:solidFill>
                          <a:effectLst/>
                        </a:rPr>
                        <a:t> final yang </a:t>
                      </a:r>
                      <a:r>
                        <a:rPr lang="en-ID" sz="1200" b="0" dirty="0" err="1">
                          <a:solidFill>
                            <a:schemeClr val="tx1"/>
                          </a:solidFill>
                          <a:effectLst/>
                        </a:rPr>
                        <a:t>sudah</a:t>
                      </a:r>
                      <a:r>
                        <a:rPr lang="en-ID" sz="1200" b="0" dirty="0">
                          <a:solidFill>
                            <a:schemeClr val="tx1"/>
                          </a:solidFill>
                          <a:effectLst/>
                        </a:rPr>
                        <a:t> </a:t>
                      </a:r>
                      <a:r>
                        <a:rPr lang="en-ID" sz="1200" b="0" dirty="0" err="1">
                          <a:solidFill>
                            <a:schemeClr val="tx1"/>
                          </a:solidFill>
                          <a:effectLst/>
                        </a:rPr>
                        <a:t>ditentukan</a:t>
                      </a:r>
                      <a:r>
                        <a:rPr lang="en-ID" sz="1200" b="0" dirty="0">
                          <a:solidFill>
                            <a:schemeClr val="tx1"/>
                          </a:solidFill>
                          <a:effectLst/>
                        </a:rPr>
                        <a:t>. </a:t>
                      </a:r>
                      <a:r>
                        <a:rPr lang="en-ID" sz="1200" b="1" dirty="0" err="1">
                          <a:solidFill>
                            <a:schemeClr val="tx1"/>
                          </a:solidFill>
                          <a:effectLst/>
                        </a:rPr>
                        <a:t>Estimasi</a:t>
                      </a:r>
                      <a:r>
                        <a:rPr lang="en-ID" sz="1200" b="1" dirty="0">
                          <a:solidFill>
                            <a:schemeClr val="tx1"/>
                          </a:solidFill>
                          <a:effectLst/>
                        </a:rPr>
                        <a:t> </a:t>
                      </a:r>
                      <a:r>
                        <a:rPr lang="en-ID" sz="1200" b="1" dirty="0" err="1">
                          <a:solidFill>
                            <a:schemeClr val="tx1"/>
                          </a:solidFill>
                          <a:effectLst/>
                        </a:rPr>
                        <a:t>biaya</a:t>
                      </a:r>
                      <a:r>
                        <a:rPr lang="en-ID" sz="1200" b="1" dirty="0">
                          <a:solidFill>
                            <a:schemeClr val="tx1"/>
                          </a:solidFill>
                          <a:effectLst/>
                        </a:rPr>
                        <a:t> yang </a:t>
                      </a:r>
                      <a:r>
                        <a:rPr lang="en-ID" sz="1200" b="1" dirty="0" err="1">
                          <a:solidFill>
                            <a:schemeClr val="tx1"/>
                          </a:solidFill>
                          <a:effectLst/>
                        </a:rPr>
                        <a:t>harus</a:t>
                      </a:r>
                      <a:r>
                        <a:rPr lang="en-ID" sz="1200" b="1" dirty="0">
                          <a:solidFill>
                            <a:schemeClr val="tx1"/>
                          </a:solidFill>
                          <a:effectLst/>
                        </a:rPr>
                        <a:t> </a:t>
                      </a:r>
                      <a:r>
                        <a:rPr lang="en-ID" sz="1200" b="1" dirty="0" err="1">
                          <a:solidFill>
                            <a:schemeClr val="tx1"/>
                          </a:solidFill>
                          <a:effectLst/>
                        </a:rPr>
                        <a:t>dikerluarkan</a:t>
                      </a:r>
                      <a:r>
                        <a:rPr lang="en-ID" sz="1200" b="1" dirty="0">
                          <a:solidFill>
                            <a:schemeClr val="tx1"/>
                          </a:solidFill>
                          <a:effectLst/>
                        </a:rPr>
                        <a:t> </a:t>
                      </a:r>
                      <a:r>
                        <a:rPr lang="en-ID" sz="1200" b="1" dirty="0" err="1">
                          <a:solidFill>
                            <a:schemeClr val="tx1"/>
                          </a:solidFill>
                          <a:effectLst/>
                        </a:rPr>
                        <a:t>ditambah</a:t>
                      </a:r>
                      <a:r>
                        <a:rPr lang="en-ID" sz="1200" b="1" dirty="0">
                          <a:solidFill>
                            <a:schemeClr val="tx1"/>
                          </a:solidFill>
                          <a:effectLst/>
                        </a:rPr>
                        <a:t> Rp.700.000 </a:t>
                      </a:r>
                      <a:r>
                        <a:rPr lang="en-ID" sz="1200" b="1" dirty="0" err="1">
                          <a:solidFill>
                            <a:schemeClr val="tx1"/>
                          </a:solidFill>
                          <a:effectLst/>
                        </a:rPr>
                        <a:t>dari</a:t>
                      </a:r>
                      <a:r>
                        <a:rPr lang="en-ID" sz="1200" b="1" dirty="0">
                          <a:solidFill>
                            <a:schemeClr val="tx1"/>
                          </a:solidFill>
                          <a:effectLst/>
                        </a:rPr>
                        <a:t> </a:t>
                      </a:r>
                      <a:r>
                        <a:rPr lang="en-ID" sz="1200" b="1" dirty="0" err="1">
                          <a:solidFill>
                            <a:schemeClr val="tx1"/>
                          </a:solidFill>
                          <a:effectLst/>
                        </a:rPr>
                        <a:t>biaya</a:t>
                      </a:r>
                      <a:r>
                        <a:rPr lang="en-ID" sz="1200" b="1" dirty="0">
                          <a:solidFill>
                            <a:schemeClr val="tx1"/>
                          </a:solidFill>
                          <a:effectLst/>
                        </a:rPr>
                        <a:t> </a:t>
                      </a:r>
                      <a:r>
                        <a:rPr lang="en-ID" sz="1200" b="1" dirty="0" err="1">
                          <a:solidFill>
                            <a:schemeClr val="tx1"/>
                          </a:solidFill>
                          <a:effectLst/>
                        </a:rPr>
                        <a:t>awal</a:t>
                      </a:r>
                      <a:r>
                        <a:rPr lang="en-ID" sz="1200" b="0" dirty="0">
                          <a:solidFill>
                            <a:schemeClr val="tx1"/>
                          </a:solidFill>
                          <a:effectLst/>
                        </a:rPr>
                        <a:t>.</a:t>
                      </a:r>
                      <a:endParaRPr lang="en-ID" sz="1200" b="0" dirty="0">
                        <a:solidFill>
                          <a:schemeClr val="tx1"/>
                        </a:solidFill>
                        <a:effectLst/>
                        <a:latin typeface="Arial" panose="020B0604020202020204" pitchFamily="34" charset="0"/>
                        <a:ea typeface="Arial" panose="020B0604020202020204" pitchFamily="34" charset="0"/>
                      </a:endParaRPr>
                    </a:p>
                  </a:txBody>
                  <a:tcPr marL="26419" marR="26419" marT="26419" marB="26419">
                    <a:solidFill>
                      <a:srgbClr val="CFD5EA"/>
                    </a:solidFill>
                  </a:tcPr>
                </a:tc>
              </a:tr>
              <a:tr h="646845">
                <a:tc>
                  <a:txBody>
                    <a:bodyPr/>
                    <a:lstStyle/>
                    <a:p>
                      <a:pPr algn="l">
                        <a:lnSpc>
                          <a:spcPct val="115000"/>
                        </a:lnSpc>
                        <a:spcAft>
                          <a:spcPts val="0"/>
                        </a:spcAft>
                      </a:pPr>
                      <a:r>
                        <a:rPr lang="en-ID" sz="1200" dirty="0" err="1">
                          <a:effectLst/>
                        </a:rPr>
                        <a:t>Kondisi</a:t>
                      </a:r>
                      <a:r>
                        <a:rPr lang="en-ID" sz="1200" dirty="0">
                          <a:effectLst/>
                        </a:rPr>
                        <a:t> yang </a:t>
                      </a:r>
                      <a:r>
                        <a:rPr lang="en-ID" sz="1200" dirty="0" err="1">
                          <a:effectLst/>
                        </a:rPr>
                        <a:t>diinginkan</a:t>
                      </a:r>
                      <a:endParaRPr lang="en-ID" sz="1200" dirty="0">
                        <a:effectLst/>
                        <a:latin typeface="Arial" panose="020B0604020202020204" pitchFamily="34" charset="0"/>
                        <a:ea typeface="Arial" panose="020B0604020202020204" pitchFamily="34" charset="0"/>
                      </a:endParaRPr>
                    </a:p>
                  </a:txBody>
                  <a:tcPr marL="26419" marR="26419" marT="26419" marB="26419" anchor="ctr"/>
                </a:tc>
                <a:tc>
                  <a:txBody>
                    <a:bodyPr/>
                    <a:lstStyle/>
                    <a:p>
                      <a:pPr algn="just">
                        <a:lnSpc>
                          <a:spcPct val="115000"/>
                        </a:lnSpc>
                        <a:spcAft>
                          <a:spcPts val="0"/>
                        </a:spcAft>
                      </a:pPr>
                      <a:r>
                        <a:rPr lang="en-ID" sz="1200" dirty="0">
                          <a:effectLst/>
                        </a:rPr>
                        <a:t>Pada menu Report </a:t>
                      </a:r>
                      <a:r>
                        <a:rPr lang="en-ID" sz="1200" dirty="0" err="1">
                          <a:effectLst/>
                        </a:rPr>
                        <a:t>terdapat</a:t>
                      </a:r>
                      <a:r>
                        <a:rPr lang="en-ID" sz="1200" dirty="0">
                          <a:effectLst/>
                        </a:rPr>
                        <a:t> card action yang </a:t>
                      </a:r>
                      <a:r>
                        <a:rPr lang="en-ID" sz="1200" dirty="0" err="1">
                          <a:effectLst/>
                        </a:rPr>
                        <a:t>berisi</a:t>
                      </a:r>
                      <a:r>
                        <a:rPr lang="en-ID" sz="1200" dirty="0">
                          <a:effectLst/>
                        </a:rPr>
                        <a:t> </a:t>
                      </a:r>
                      <a:r>
                        <a:rPr lang="en-ID" sz="1200" dirty="0" err="1">
                          <a:effectLst/>
                        </a:rPr>
                        <a:t>Tambah</a:t>
                      </a:r>
                      <a:r>
                        <a:rPr lang="en-ID" sz="1200" dirty="0">
                          <a:effectLst/>
                        </a:rPr>
                        <a:t> Data. </a:t>
                      </a:r>
                      <a:r>
                        <a:rPr lang="en-ID" sz="1200" dirty="0" err="1">
                          <a:effectLst/>
                        </a:rPr>
                        <a:t>Setiap</a:t>
                      </a:r>
                      <a:r>
                        <a:rPr lang="en-ID" sz="1200" dirty="0">
                          <a:effectLst/>
                        </a:rPr>
                        <a:t> card </a:t>
                      </a:r>
                      <a:r>
                        <a:rPr lang="en-ID" sz="1200" dirty="0" err="1">
                          <a:effectLst/>
                        </a:rPr>
                        <a:t>diaplikasi</a:t>
                      </a:r>
                      <a:r>
                        <a:rPr lang="en-ID" sz="1200" dirty="0">
                          <a:effectLst/>
                        </a:rPr>
                        <a:t> </a:t>
                      </a:r>
                      <a:r>
                        <a:rPr lang="en-ID" sz="1200" dirty="0" err="1">
                          <a:effectLst/>
                        </a:rPr>
                        <a:t>saat</a:t>
                      </a:r>
                      <a:r>
                        <a:rPr lang="en-ID" sz="1200" dirty="0">
                          <a:effectLst/>
                        </a:rPr>
                        <a:t> </a:t>
                      </a:r>
                      <a:r>
                        <a:rPr lang="en-ID" sz="1200" dirty="0" err="1">
                          <a:effectLst/>
                        </a:rPr>
                        <a:t>dimuat</a:t>
                      </a:r>
                      <a:r>
                        <a:rPr lang="en-ID" sz="1200" dirty="0">
                          <a:effectLst/>
                        </a:rPr>
                        <a:t> </a:t>
                      </a:r>
                      <a:r>
                        <a:rPr lang="en-ID" sz="1200" dirty="0" err="1">
                          <a:effectLst/>
                        </a:rPr>
                        <a:t>terdapat</a:t>
                      </a:r>
                      <a:r>
                        <a:rPr lang="en-ID" sz="1200" dirty="0">
                          <a:effectLst/>
                        </a:rPr>
                        <a:t> </a:t>
                      </a:r>
                      <a:r>
                        <a:rPr lang="en-ID" sz="1200" dirty="0" err="1">
                          <a:effectLst/>
                        </a:rPr>
                        <a:t>animasi</a:t>
                      </a:r>
                      <a:r>
                        <a:rPr lang="en-ID" sz="1200" dirty="0">
                          <a:effectLst/>
                        </a:rPr>
                        <a:t> </a:t>
                      </a:r>
                      <a:r>
                        <a:rPr lang="en-ID" sz="1200" dirty="0" err="1">
                          <a:effectLst/>
                        </a:rPr>
                        <a:t>transisinya</a:t>
                      </a:r>
                      <a:r>
                        <a:rPr lang="en-ID" sz="1200" dirty="0">
                          <a:effectLst/>
                        </a:rPr>
                        <a:t>. Dan pada </a:t>
                      </a:r>
                      <a:r>
                        <a:rPr lang="en-ID" sz="1200" dirty="0" err="1">
                          <a:effectLst/>
                        </a:rPr>
                        <a:t>judul</a:t>
                      </a:r>
                      <a:r>
                        <a:rPr lang="en-ID" sz="1200" dirty="0">
                          <a:effectLst/>
                        </a:rPr>
                        <a:t> </a:t>
                      </a:r>
                      <a:r>
                        <a:rPr lang="en-ID" sz="1200" dirty="0" err="1">
                          <a:effectLst/>
                        </a:rPr>
                        <a:t>tabel</a:t>
                      </a:r>
                      <a:r>
                        <a:rPr lang="en-ID" sz="1200" dirty="0">
                          <a:effectLst/>
                        </a:rPr>
                        <a:t> </a:t>
                      </a:r>
                      <a:r>
                        <a:rPr lang="en-ID" sz="1200" dirty="0" err="1">
                          <a:effectLst/>
                        </a:rPr>
                        <a:t>diganti</a:t>
                      </a:r>
                      <a:r>
                        <a:rPr lang="en-ID" sz="1200" dirty="0">
                          <a:effectLst/>
                        </a:rPr>
                        <a:t> “</a:t>
                      </a:r>
                      <a:r>
                        <a:rPr lang="en-ID" sz="1200" dirty="0" err="1">
                          <a:effectLst/>
                        </a:rPr>
                        <a:t>Tabel</a:t>
                      </a:r>
                      <a:r>
                        <a:rPr lang="en-ID" sz="1200" dirty="0">
                          <a:effectLst/>
                        </a:rPr>
                        <a:t>” </a:t>
                      </a:r>
                      <a:r>
                        <a:rPr lang="en-ID" sz="1200" dirty="0" err="1">
                          <a:effectLst/>
                        </a:rPr>
                        <a:t>diikuti</a:t>
                      </a:r>
                      <a:r>
                        <a:rPr lang="en-ID" sz="1200" dirty="0">
                          <a:effectLst/>
                        </a:rPr>
                        <a:t> </a:t>
                      </a:r>
                      <a:r>
                        <a:rPr lang="en-ID" sz="1200" dirty="0" err="1">
                          <a:effectLst/>
                        </a:rPr>
                        <a:t>dengan</a:t>
                      </a:r>
                      <a:r>
                        <a:rPr lang="en-ID" sz="1200" dirty="0">
                          <a:effectLst/>
                        </a:rPr>
                        <a:t> </a:t>
                      </a:r>
                      <a:r>
                        <a:rPr lang="en-ID" sz="1200" dirty="0" err="1">
                          <a:effectLst/>
                        </a:rPr>
                        <a:t>nama</a:t>
                      </a:r>
                      <a:r>
                        <a:rPr lang="en-ID" sz="1200" dirty="0">
                          <a:effectLst/>
                        </a:rPr>
                        <a:t> </a:t>
                      </a:r>
                      <a:r>
                        <a:rPr lang="en-ID" sz="1200" dirty="0" err="1">
                          <a:effectLst/>
                        </a:rPr>
                        <a:t>dimensi</a:t>
                      </a:r>
                      <a:r>
                        <a:rPr lang="en-ID" sz="1200" dirty="0">
                          <a:effectLst/>
                        </a:rPr>
                        <a:t> </a:t>
                      </a:r>
                      <a:r>
                        <a:rPr lang="en-ID" sz="1200" dirty="0" err="1">
                          <a:effectLst/>
                        </a:rPr>
                        <a:t>ataupun</a:t>
                      </a:r>
                      <a:r>
                        <a:rPr lang="en-ID" sz="1200" dirty="0">
                          <a:effectLst/>
                        </a:rPr>
                        <a:t> </a:t>
                      </a:r>
                      <a:r>
                        <a:rPr lang="en-ID" sz="1200" dirty="0" err="1">
                          <a:effectLst/>
                        </a:rPr>
                        <a:t>subdimensi</a:t>
                      </a:r>
                      <a:r>
                        <a:rPr lang="en-ID" sz="1200" dirty="0">
                          <a:effectLst/>
                        </a:rPr>
                        <a:t>.</a:t>
                      </a:r>
                      <a:endParaRPr lang="en-ID" sz="1200" dirty="0">
                        <a:effectLst/>
                        <a:latin typeface="Arial" panose="020B0604020202020204" pitchFamily="34" charset="0"/>
                        <a:ea typeface="Arial" panose="020B0604020202020204" pitchFamily="34" charset="0"/>
                      </a:endParaRPr>
                    </a:p>
                  </a:txBody>
                  <a:tcPr marL="26419" marR="26419" marT="26419" marB="26419"/>
                </a:tc>
              </a:tr>
              <a:tr h="646845">
                <a:tc>
                  <a:txBody>
                    <a:bodyPr/>
                    <a:lstStyle/>
                    <a:p>
                      <a:pPr algn="l">
                        <a:lnSpc>
                          <a:spcPct val="115000"/>
                        </a:lnSpc>
                        <a:spcAft>
                          <a:spcPts val="0"/>
                        </a:spcAft>
                      </a:pPr>
                      <a:r>
                        <a:rPr lang="en-ID" sz="1200" dirty="0">
                          <a:effectLst/>
                        </a:rPr>
                        <a:t> </a:t>
                      </a:r>
                      <a:endParaRPr lang="en-ID" sz="1200" dirty="0">
                        <a:effectLst/>
                      </a:endParaRPr>
                    </a:p>
                    <a:p>
                      <a:pPr algn="l">
                        <a:lnSpc>
                          <a:spcPct val="115000"/>
                        </a:lnSpc>
                        <a:spcAft>
                          <a:spcPts val="0"/>
                        </a:spcAft>
                      </a:pPr>
                      <a:r>
                        <a:rPr lang="en-ID" sz="1200" dirty="0">
                          <a:effectLst/>
                        </a:rPr>
                        <a:t> Status </a:t>
                      </a:r>
                      <a:endParaRPr lang="en-ID" sz="1200" dirty="0">
                        <a:effectLst/>
                        <a:latin typeface="Arial" panose="020B0604020202020204" pitchFamily="34" charset="0"/>
                        <a:ea typeface="Arial" panose="020B0604020202020204" pitchFamily="34" charset="0"/>
                      </a:endParaRPr>
                    </a:p>
                  </a:txBody>
                  <a:tcPr marL="26419" marR="26419" marT="26419" marB="26419" anchor="ctr"/>
                </a:tc>
                <a:tc>
                  <a:txBody>
                    <a:bodyPr/>
                    <a:lstStyle/>
                    <a:p>
                      <a:endParaRPr lang="en-ID" sz="1200" dirty="0"/>
                    </a:p>
                  </a:txBody>
                  <a:tcPr marL="26419" marR="26419" marT="26419" marB="26419"/>
                </a:tc>
              </a:tr>
              <a:tr h="237396">
                <a:tc>
                  <a:txBody>
                    <a:bodyPr/>
                    <a:lstStyle/>
                    <a:p>
                      <a:pPr algn="l">
                        <a:lnSpc>
                          <a:spcPct val="115000"/>
                        </a:lnSpc>
                        <a:spcAft>
                          <a:spcPts val="0"/>
                        </a:spcAft>
                      </a:pPr>
                      <a:r>
                        <a:rPr lang="en-ID" sz="1200" dirty="0" err="1">
                          <a:effectLst/>
                        </a:rPr>
                        <a:t>Tanggal</a:t>
                      </a:r>
                      <a:r>
                        <a:rPr lang="en-ID" sz="1200" dirty="0">
                          <a:effectLst/>
                        </a:rPr>
                        <a:t> </a:t>
                      </a:r>
                      <a:r>
                        <a:rPr lang="en-ID" sz="1200" dirty="0" err="1">
                          <a:effectLst/>
                        </a:rPr>
                        <a:t>Disetujui</a:t>
                      </a:r>
                      <a:endParaRPr lang="en-ID" sz="1200" dirty="0">
                        <a:effectLst/>
                        <a:latin typeface="Arial" panose="020B0604020202020204" pitchFamily="34" charset="0"/>
                        <a:ea typeface="Arial" panose="020B0604020202020204" pitchFamily="34" charset="0"/>
                      </a:endParaRPr>
                    </a:p>
                  </a:txBody>
                  <a:tcPr marL="26419" marR="26419" marT="26419" marB="26419" anchor="ctr"/>
                </a:tc>
                <a:tc>
                  <a:txBody>
                    <a:bodyPr/>
                    <a:lstStyle/>
                    <a:p>
                      <a:pPr>
                        <a:lnSpc>
                          <a:spcPct val="115000"/>
                        </a:lnSpc>
                        <a:spcAft>
                          <a:spcPts val="0"/>
                        </a:spcAft>
                      </a:pPr>
                      <a:r>
                        <a:rPr lang="en-ID" sz="1200" dirty="0">
                          <a:effectLst/>
                        </a:rPr>
                        <a:t>24 November 2019</a:t>
                      </a:r>
                      <a:endParaRPr lang="en-ID" sz="1200" dirty="0">
                        <a:effectLst/>
                        <a:latin typeface="Arial" panose="020B0604020202020204" pitchFamily="34" charset="0"/>
                        <a:ea typeface="Arial" panose="020B0604020202020204" pitchFamily="34" charset="0"/>
                      </a:endParaRPr>
                    </a:p>
                  </a:txBody>
                  <a:tcPr marL="26419" marR="26419" marT="26419" marB="26419"/>
                </a:tc>
              </a:tr>
              <a:tr h="237396">
                <a:tc>
                  <a:txBody>
                    <a:bodyPr/>
                    <a:lstStyle/>
                    <a:p>
                      <a:pPr algn="l">
                        <a:lnSpc>
                          <a:spcPct val="115000"/>
                        </a:lnSpc>
                        <a:spcAft>
                          <a:spcPts val="0"/>
                        </a:spcAft>
                      </a:pPr>
                      <a:r>
                        <a:rPr lang="en-ID" sz="1200" dirty="0" err="1">
                          <a:effectLst/>
                        </a:rPr>
                        <a:t>Disetujui</a:t>
                      </a:r>
                      <a:r>
                        <a:rPr lang="en-ID" sz="1200" dirty="0">
                          <a:effectLst/>
                        </a:rPr>
                        <a:t> Oleh</a:t>
                      </a:r>
                      <a:endParaRPr lang="en-ID" sz="1200" dirty="0">
                        <a:effectLst/>
                        <a:latin typeface="Arial" panose="020B0604020202020204" pitchFamily="34" charset="0"/>
                        <a:ea typeface="Arial" panose="020B0604020202020204" pitchFamily="34" charset="0"/>
                      </a:endParaRPr>
                    </a:p>
                  </a:txBody>
                  <a:tcPr marL="26419" marR="26419" marT="26419" marB="26419" anchor="ctr"/>
                </a:tc>
                <a:tc>
                  <a:txBody>
                    <a:bodyPr/>
                    <a:lstStyle/>
                    <a:p>
                      <a:pPr>
                        <a:lnSpc>
                          <a:spcPct val="115000"/>
                        </a:lnSpc>
                        <a:spcAft>
                          <a:spcPts val="0"/>
                        </a:spcAft>
                      </a:pPr>
                      <a:r>
                        <a:rPr lang="en-ID" sz="1200" dirty="0">
                          <a:effectLst/>
                        </a:rPr>
                        <a:t>CCB (Change Control Board)</a:t>
                      </a:r>
                      <a:endParaRPr lang="en-ID" sz="1200" dirty="0">
                        <a:effectLst/>
                        <a:latin typeface="Arial" panose="020B0604020202020204" pitchFamily="34" charset="0"/>
                        <a:ea typeface="Arial" panose="020B0604020202020204" pitchFamily="34" charset="0"/>
                      </a:endParaRPr>
                    </a:p>
                  </a:txBody>
                  <a:tcPr marL="26419" marR="26419" marT="26419" marB="26419"/>
                </a:tc>
              </a:tr>
            </a:tbl>
          </a:graphicData>
        </a:graphic>
      </p:graphicFrame>
      <p:pic>
        <p:nvPicPr>
          <p:cNvPr id="12" name="Picture 11"/>
          <p:cNvPicPr>
            <a:picLocks noChangeAspect="1"/>
          </p:cNvPicPr>
          <p:nvPr/>
        </p:nvPicPr>
        <p:blipFill>
          <a:blip r:embed="rId3"/>
          <a:stretch>
            <a:fillRect/>
          </a:stretch>
        </p:blipFill>
        <p:spPr>
          <a:xfrm>
            <a:off x="7390894" y="2929285"/>
            <a:ext cx="2879021" cy="48422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pic>
        <p:nvPicPr>
          <p:cNvPr id="3" name="Picture 2"/>
          <p:cNvPicPr>
            <a:picLocks noChangeAspect="1"/>
          </p:cNvPicPr>
          <p:nvPr/>
        </p:nvPicPr>
        <p:blipFill>
          <a:blip r:embed="rId3"/>
          <a:stretch>
            <a:fillRect/>
          </a:stretch>
        </p:blipFill>
        <p:spPr>
          <a:xfrm>
            <a:off x="6565611" y="906386"/>
            <a:ext cx="4979843" cy="2080269"/>
          </a:xfrm>
          <a:prstGeom prst="rect">
            <a:avLst/>
          </a:prstGeom>
        </p:spPr>
      </p:pic>
      <p:sp>
        <p:nvSpPr>
          <p:cNvPr id="11" name="Title 1"/>
          <p:cNvSpPr txBox="1"/>
          <p:nvPr/>
        </p:nvSpPr>
        <p:spPr>
          <a:xfrm>
            <a:off x="2912773" y="206910"/>
            <a:ext cx="6696364" cy="44229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200" dirty="0">
                <a:solidFill>
                  <a:srgbClr val="27ADAC"/>
                </a:solidFill>
                <a:latin typeface="Baloo Thambi" panose="03080902040302020200" pitchFamily="66" charset="0"/>
                <a:cs typeface="Baloo Thambi" panose="03080902040302020200" pitchFamily="66" charset="0"/>
              </a:rPr>
              <a:t>Change Analysis V1.1</a:t>
            </a:r>
            <a:endParaRPr lang="en-ID" sz="3200" dirty="0">
              <a:solidFill>
                <a:srgbClr val="27ADAC"/>
              </a:solidFill>
              <a:latin typeface="Baloo Thambi" panose="03080902040302020200" pitchFamily="66" charset="0"/>
              <a:cs typeface="Baloo Thambi" panose="03080902040302020200" pitchFamily="66" charset="0"/>
            </a:endParaRPr>
          </a:p>
        </p:txBody>
      </p:sp>
      <p:pic>
        <p:nvPicPr>
          <p:cNvPr id="4" name="Picture 3" descr="CAD 1.1"/>
          <p:cNvPicPr>
            <a:picLocks noChangeAspect="1"/>
          </p:cNvPicPr>
          <p:nvPr/>
        </p:nvPicPr>
        <p:blipFill>
          <a:blip r:embed="rId4"/>
          <a:stretch>
            <a:fillRect/>
          </a:stretch>
        </p:blipFill>
        <p:spPr>
          <a:xfrm>
            <a:off x="1320165" y="649605"/>
            <a:ext cx="4972050" cy="4495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2912773" y="206910"/>
            <a:ext cx="6696364" cy="44229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200" dirty="0">
                <a:solidFill>
                  <a:srgbClr val="27ADAC"/>
                </a:solidFill>
                <a:latin typeface="Baloo Thambi" panose="03080902040302020200" pitchFamily="66" charset="0"/>
                <a:cs typeface="Baloo Thambi" panose="03080902040302020200" pitchFamily="66" charset="0"/>
              </a:rPr>
              <a:t>Change Request V1.2</a:t>
            </a:r>
            <a:endParaRPr lang="en-ID" sz="32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graphicFrame>
        <p:nvGraphicFramePr>
          <p:cNvPr id="3" name="Table 2"/>
          <p:cNvGraphicFramePr>
            <a:graphicFrameLocks noGrp="1"/>
          </p:cNvGraphicFramePr>
          <p:nvPr/>
        </p:nvGraphicFramePr>
        <p:xfrm>
          <a:off x="2035520" y="632191"/>
          <a:ext cx="8120960" cy="5735515"/>
        </p:xfrm>
        <a:graphic>
          <a:graphicData uri="http://schemas.openxmlformats.org/drawingml/2006/table">
            <a:tbl>
              <a:tblPr firstRow="1" firstCol="1" bandRow="1">
                <a:tableStyleId>{5C22544A-7EE6-4342-B048-85BDC9FD1C3A}</a:tableStyleId>
              </a:tblPr>
              <a:tblGrid>
                <a:gridCol w="2240639"/>
                <a:gridCol w="1783794"/>
                <a:gridCol w="4096527"/>
              </a:tblGrid>
              <a:tr h="147814">
                <a:tc gridSpan="3">
                  <a:txBody>
                    <a:bodyPr/>
                    <a:lstStyle/>
                    <a:p>
                      <a:pPr algn="ctr">
                        <a:lnSpc>
                          <a:spcPct val="115000"/>
                        </a:lnSpc>
                        <a:spcAft>
                          <a:spcPts val="0"/>
                        </a:spcAft>
                      </a:pPr>
                      <a:r>
                        <a:rPr lang="en-ID" sz="1200">
                          <a:effectLst/>
                        </a:rPr>
                        <a:t>Permintaan Perubahan (Change Request)</a:t>
                      </a:r>
                      <a:endParaRPr lang="en-ID" sz="1200">
                        <a:effectLst/>
                        <a:latin typeface="Arial" panose="020B0604020202020204" pitchFamily="34" charset="0"/>
                        <a:ea typeface="Arial" panose="020B0604020202020204" pitchFamily="34" charset="0"/>
                      </a:endParaRPr>
                    </a:p>
                  </a:txBody>
                  <a:tcPr marL="30936" marR="30936" marT="30936" marB="30936"/>
                </a:tc>
                <a:tc hMerge="1">
                  <a:tcPr/>
                </a:tc>
                <a:tc hMerge="1">
                  <a:tcPr/>
                </a:tc>
              </a:tr>
              <a:tr h="241738">
                <a:tc gridSpan="2">
                  <a:txBody>
                    <a:bodyPr/>
                    <a:lstStyle/>
                    <a:p>
                      <a:pPr>
                        <a:lnSpc>
                          <a:spcPct val="115000"/>
                        </a:lnSpc>
                        <a:spcAft>
                          <a:spcPts val="0"/>
                        </a:spcAft>
                      </a:pPr>
                      <a:r>
                        <a:rPr lang="en-ID" sz="1400" dirty="0">
                          <a:effectLst/>
                        </a:rPr>
                        <a:t>Nama Project : IPI APPS</a:t>
                      </a:r>
                      <a:endParaRPr lang="en-ID" sz="1400" dirty="0">
                        <a:effectLst/>
                        <a:latin typeface="Arial" panose="020B0604020202020204" pitchFamily="34" charset="0"/>
                        <a:ea typeface="Arial" panose="020B0604020202020204" pitchFamily="34" charset="0"/>
                      </a:endParaRPr>
                    </a:p>
                  </a:txBody>
                  <a:tcPr marL="30936" marR="30936" marT="30936" marB="30936" anchor="ctr"/>
                </a:tc>
                <a:tc hMerge="1">
                  <a:tcPr/>
                </a:tc>
                <a:tc>
                  <a:txBody>
                    <a:bodyPr/>
                    <a:lstStyle/>
                    <a:p>
                      <a:pPr>
                        <a:lnSpc>
                          <a:spcPct val="115000"/>
                        </a:lnSpc>
                        <a:spcAft>
                          <a:spcPts val="0"/>
                        </a:spcAft>
                      </a:pPr>
                      <a:r>
                        <a:rPr lang="en-ID" sz="1200">
                          <a:effectLst/>
                        </a:rPr>
                        <a:t>Tanggal Permintaan : 24 November 2019</a:t>
                      </a:r>
                      <a:endParaRPr lang="en-ID" sz="1200">
                        <a:effectLst/>
                        <a:latin typeface="Arial" panose="020B0604020202020204" pitchFamily="34" charset="0"/>
                        <a:ea typeface="Arial" panose="020B0604020202020204" pitchFamily="34" charset="0"/>
                      </a:endParaRPr>
                    </a:p>
                  </a:txBody>
                  <a:tcPr marL="30936" marR="30936" marT="30936" marB="30936"/>
                </a:tc>
              </a:tr>
              <a:tr h="241738">
                <a:tc gridSpan="2">
                  <a:txBody>
                    <a:bodyPr/>
                    <a:lstStyle/>
                    <a:p>
                      <a:pPr>
                        <a:lnSpc>
                          <a:spcPct val="115000"/>
                        </a:lnSpc>
                        <a:spcAft>
                          <a:spcPts val="0"/>
                        </a:spcAft>
                      </a:pPr>
                      <a:r>
                        <a:rPr lang="en-ID" sz="1400">
                          <a:effectLst/>
                        </a:rPr>
                        <a:t>Permintaan Dari : Client</a:t>
                      </a:r>
                      <a:endParaRPr lang="en-ID" sz="1400">
                        <a:effectLst/>
                        <a:latin typeface="Arial" panose="020B0604020202020204" pitchFamily="34" charset="0"/>
                        <a:ea typeface="Arial" panose="020B0604020202020204" pitchFamily="34" charset="0"/>
                      </a:endParaRPr>
                    </a:p>
                  </a:txBody>
                  <a:tcPr marL="30936" marR="30936" marT="30936" marB="30936" anchor="ctr"/>
                </a:tc>
                <a:tc hMerge="1">
                  <a:tcPr/>
                </a:tc>
                <a:tc>
                  <a:txBody>
                    <a:bodyPr/>
                    <a:lstStyle/>
                    <a:p>
                      <a:pPr>
                        <a:lnSpc>
                          <a:spcPct val="115000"/>
                        </a:lnSpc>
                        <a:spcAft>
                          <a:spcPts val="0"/>
                        </a:spcAft>
                      </a:pPr>
                      <a:r>
                        <a:rPr lang="en-ID" sz="1200">
                          <a:effectLst/>
                        </a:rPr>
                        <a:t>Kode Permintaan : Minor - 1.2 (v1.2)</a:t>
                      </a:r>
                      <a:endParaRPr lang="en-ID" sz="1200">
                        <a:effectLst/>
                        <a:latin typeface="Arial" panose="020B0604020202020204" pitchFamily="34" charset="0"/>
                        <a:ea typeface="Arial" panose="020B0604020202020204" pitchFamily="34" charset="0"/>
                      </a:endParaRPr>
                    </a:p>
                  </a:txBody>
                  <a:tcPr marL="30936" marR="30936" marT="30936" marB="30936"/>
                </a:tc>
              </a:tr>
              <a:tr h="506182">
                <a:tc>
                  <a:txBody>
                    <a:bodyPr/>
                    <a:lstStyle/>
                    <a:p>
                      <a:pPr>
                        <a:lnSpc>
                          <a:spcPct val="115000"/>
                        </a:lnSpc>
                        <a:spcAft>
                          <a:spcPts val="800"/>
                        </a:spcAft>
                      </a:pPr>
                      <a:r>
                        <a:rPr lang="en-ID" sz="1400">
                          <a:effectLst/>
                        </a:rPr>
                        <a:t>Deskripsi Permintaan</a:t>
                      </a:r>
                      <a:endParaRPr lang="en-ID" sz="1400">
                        <a:effectLst/>
                        <a:latin typeface="Arial" panose="020B0604020202020204" pitchFamily="34" charset="0"/>
                        <a:ea typeface="Arial" panose="020B0604020202020204" pitchFamily="34" charset="0"/>
                      </a:endParaRPr>
                    </a:p>
                  </a:txBody>
                  <a:tcPr marL="30936" marR="30936" marT="30936" marB="30936" anchor="ctr"/>
                </a:tc>
                <a:tc gridSpan="2">
                  <a:txBody>
                    <a:bodyPr/>
                    <a:lstStyle/>
                    <a:p>
                      <a:pPr>
                        <a:lnSpc>
                          <a:spcPct val="115000"/>
                        </a:lnSpc>
                        <a:spcAft>
                          <a:spcPts val="800"/>
                        </a:spcAft>
                      </a:pPr>
                      <a:r>
                        <a:rPr lang="en-ID" sz="1200" dirty="0" err="1">
                          <a:effectLst/>
                        </a:rPr>
                        <a:t>Menambahkan</a:t>
                      </a:r>
                      <a:r>
                        <a:rPr lang="en-ID" sz="1200" dirty="0">
                          <a:effectLst/>
                        </a:rPr>
                        <a:t> </a:t>
                      </a:r>
                      <a:r>
                        <a:rPr lang="en-ID" sz="1200" dirty="0" err="1">
                          <a:effectLst/>
                        </a:rPr>
                        <a:t>penambahan</a:t>
                      </a:r>
                      <a:r>
                        <a:rPr lang="en-ID" sz="1200" dirty="0">
                          <a:effectLst/>
                        </a:rPr>
                        <a:t>:</a:t>
                      </a:r>
                      <a:endParaRPr lang="en-ID" sz="1200" dirty="0">
                        <a:effectLst/>
                      </a:endParaRPr>
                    </a:p>
                    <a:p>
                      <a:pPr marL="342900" lvl="0" indent="-342900">
                        <a:lnSpc>
                          <a:spcPct val="115000"/>
                        </a:lnSpc>
                        <a:spcBef>
                          <a:spcPts val="300"/>
                        </a:spcBef>
                        <a:spcAft>
                          <a:spcPts val="0"/>
                        </a:spcAft>
                        <a:buFont typeface="Arial" panose="020B0604020202020204" pitchFamily="34" charset="0"/>
                        <a:buChar char="●"/>
                      </a:pPr>
                      <a:r>
                        <a:rPr lang="en-ID" sz="1200" u="none" strike="noStrike" dirty="0" err="1">
                          <a:effectLst/>
                        </a:rPr>
                        <a:t>Ganti</a:t>
                      </a:r>
                      <a:r>
                        <a:rPr lang="en-ID" sz="1200" u="none" strike="noStrike" dirty="0">
                          <a:effectLst/>
                        </a:rPr>
                        <a:t> Password</a:t>
                      </a:r>
                      <a:endParaRPr lang="en-ID" sz="1200" u="none" strike="noStrike" dirty="0">
                        <a:effectLst/>
                      </a:endParaRPr>
                    </a:p>
                    <a:p>
                      <a:pPr marL="342900" lvl="0" indent="-342900">
                        <a:lnSpc>
                          <a:spcPct val="115000"/>
                        </a:lnSpc>
                        <a:spcAft>
                          <a:spcPts val="800"/>
                        </a:spcAft>
                        <a:buFont typeface="Arial" panose="020B0604020202020204" pitchFamily="34" charset="0"/>
                        <a:buChar char="●"/>
                      </a:pPr>
                      <a:r>
                        <a:rPr lang="en-ID" sz="1200" u="none" strike="noStrike" dirty="0" err="1">
                          <a:effectLst/>
                        </a:rPr>
                        <a:t>Memberikan</a:t>
                      </a:r>
                      <a:r>
                        <a:rPr lang="en-ID" sz="1200" u="none" strike="noStrike" dirty="0">
                          <a:effectLst/>
                        </a:rPr>
                        <a:t> header greeting pada </a:t>
                      </a:r>
                      <a:r>
                        <a:rPr lang="en-ID" sz="1200" u="none" strike="noStrike" dirty="0" err="1">
                          <a:effectLst/>
                        </a:rPr>
                        <a:t>halaman</a:t>
                      </a:r>
                      <a:r>
                        <a:rPr lang="en-ID" sz="1200" u="none" strike="noStrike" dirty="0">
                          <a:effectLst/>
                        </a:rPr>
                        <a:t> dashboard </a:t>
                      </a:r>
                      <a:endParaRPr lang="en-ID" sz="1200" u="none" strike="noStrike" dirty="0">
                        <a:effectLst/>
                        <a:latin typeface="Arial" panose="020B0604020202020204" pitchFamily="34" charset="0"/>
                        <a:ea typeface="Arial" panose="020B0604020202020204" pitchFamily="34" charset="0"/>
                      </a:endParaRPr>
                    </a:p>
                  </a:txBody>
                  <a:tcPr marL="30936" marR="30936" marT="30936" marB="30936"/>
                </a:tc>
                <a:tc hMerge="1">
                  <a:tcPr/>
                </a:tc>
              </a:tr>
              <a:tr h="429584">
                <a:tc>
                  <a:txBody>
                    <a:bodyPr/>
                    <a:lstStyle/>
                    <a:p>
                      <a:pPr algn="just">
                        <a:lnSpc>
                          <a:spcPct val="115000"/>
                        </a:lnSpc>
                        <a:spcAft>
                          <a:spcPts val="0"/>
                        </a:spcAft>
                      </a:pPr>
                      <a:r>
                        <a:rPr lang="en-ID" sz="1400" dirty="0" err="1">
                          <a:effectLst/>
                        </a:rPr>
                        <a:t>Kondisi</a:t>
                      </a:r>
                      <a:r>
                        <a:rPr lang="en-ID" sz="1400" dirty="0">
                          <a:effectLst/>
                        </a:rPr>
                        <a:t> </a:t>
                      </a:r>
                      <a:r>
                        <a:rPr lang="en-ID" sz="1400" dirty="0" err="1">
                          <a:effectLst/>
                        </a:rPr>
                        <a:t>Sekarang</a:t>
                      </a:r>
                      <a:endParaRPr lang="en-ID" sz="1400" dirty="0">
                        <a:effectLst/>
                        <a:latin typeface="Arial" panose="020B0604020202020204" pitchFamily="34" charset="0"/>
                        <a:ea typeface="Arial" panose="020B0604020202020204" pitchFamily="34" charset="0"/>
                      </a:endParaRPr>
                    </a:p>
                  </a:txBody>
                  <a:tcPr marL="30936" marR="30936" marT="30936" marB="30936" anchor="ctr"/>
                </a:tc>
                <a:tc gridSpan="2">
                  <a:txBody>
                    <a:bodyPr/>
                    <a:lstStyle/>
                    <a:p>
                      <a:pPr algn="just">
                        <a:lnSpc>
                          <a:spcPct val="115000"/>
                        </a:lnSpc>
                        <a:spcAft>
                          <a:spcPts val="0"/>
                        </a:spcAft>
                      </a:pPr>
                      <a:r>
                        <a:rPr lang="en-ID" sz="1200">
                          <a:effectLst/>
                        </a:rPr>
                        <a:t>Aplikasi tidak memiliki fungsi untuk melakukan ganti password. Dan tidak terdapat juga sebuah banner selamat datang pada halaman dashboard.</a:t>
                      </a:r>
                      <a:endParaRPr lang="en-ID" sz="1200">
                        <a:effectLst/>
                        <a:latin typeface="Arial" panose="020B0604020202020204" pitchFamily="34" charset="0"/>
                        <a:ea typeface="Arial" panose="020B0604020202020204" pitchFamily="34" charset="0"/>
                      </a:endParaRPr>
                    </a:p>
                  </a:txBody>
                  <a:tcPr marL="30936" marR="30936" marT="30936" marB="30936"/>
                </a:tc>
                <a:tc hMerge="1">
                  <a:tcPr/>
                </a:tc>
              </a:tr>
              <a:tr h="617430">
                <a:tc>
                  <a:txBody>
                    <a:bodyPr/>
                    <a:lstStyle/>
                    <a:p>
                      <a:pPr algn="just">
                        <a:lnSpc>
                          <a:spcPct val="115000"/>
                        </a:lnSpc>
                        <a:spcAft>
                          <a:spcPts val="0"/>
                        </a:spcAft>
                      </a:pPr>
                      <a:r>
                        <a:rPr lang="en-ID" sz="1400">
                          <a:effectLst/>
                        </a:rPr>
                        <a:t>Alasan Permintaan</a:t>
                      </a:r>
                      <a:endParaRPr lang="en-ID" sz="1400">
                        <a:effectLst/>
                        <a:latin typeface="Arial" panose="020B0604020202020204" pitchFamily="34" charset="0"/>
                        <a:ea typeface="Arial" panose="020B0604020202020204" pitchFamily="34" charset="0"/>
                      </a:endParaRPr>
                    </a:p>
                  </a:txBody>
                  <a:tcPr marL="30936" marR="30936" marT="30936" marB="30936" anchor="ctr"/>
                </a:tc>
                <a:tc gridSpan="2">
                  <a:txBody>
                    <a:bodyPr/>
                    <a:lstStyle/>
                    <a:p>
                      <a:pPr algn="just">
                        <a:lnSpc>
                          <a:spcPct val="115000"/>
                        </a:lnSpc>
                        <a:spcAft>
                          <a:spcPts val="0"/>
                        </a:spcAft>
                      </a:pPr>
                      <a:r>
                        <a:rPr lang="en-ID" sz="1200">
                          <a:effectLst/>
                        </a:rPr>
                        <a:t>Client membutuhkan menu ganti password untuk menanggulangi ketika password yang lama diketahui oleh pihak yang tidak berwenang. Dan Client menginginkan adanya banner pada halaman dashboard sebagai sambutan untuk user yang login ke aplikasi.</a:t>
                      </a:r>
                      <a:endParaRPr lang="en-ID" sz="1200">
                        <a:effectLst/>
                        <a:latin typeface="Arial" panose="020B0604020202020204" pitchFamily="34" charset="0"/>
                        <a:ea typeface="Arial" panose="020B0604020202020204" pitchFamily="34" charset="0"/>
                      </a:endParaRPr>
                    </a:p>
                  </a:txBody>
                  <a:tcPr marL="30936" marR="30936" marT="30936" marB="30936"/>
                </a:tc>
                <a:tc hMerge="1">
                  <a:tcPr/>
                </a:tc>
              </a:tr>
              <a:tr h="711353">
                <a:tc>
                  <a:txBody>
                    <a:bodyPr/>
                    <a:lstStyle/>
                    <a:p>
                      <a:pPr algn="just">
                        <a:lnSpc>
                          <a:spcPct val="115000"/>
                        </a:lnSpc>
                        <a:spcAft>
                          <a:spcPts val="800"/>
                        </a:spcAft>
                      </a:pPr>
                      <a:r>
                        <a:rPr lang="en-ID" sz="1400" dirty="0" err="1">
                          <a:effectLst/>
                        </a:rPr>
                        <a:t>Dampak</a:t>
                      </a:r>
                      <a:r>
                        <a:rPr lang="en-ID" sz="1400" dirty="0">
                          <a:effectLst/>
                        </a:rPr>
                        <a:t> </a:t>
                      </a:r>
                      <a:r>
                        <a:rPr lang="en-ID" sz="1400" dirty="0" err="1">
                          <a:effectLst/>
                        </a:rPr>
                        <a:t>dari</a:t>
                      </a:r>
                      <a:r>
                        <a:rPr lang="en-ID" sz="1400" dirty="0">
                          <a:effectLst/>
                        </a:rPr>
                        <a:t> </a:t>
                      </a:r>
                      <a:r>
                        <a:rPr lang="en-ID" sz="1400" dirty="0" err="1">
                          <a:effectLst/>
                        </a:rPr>
                        <a:t>Permintaan</a:t>
                      </a:r>
                      <a:endParaRPr lang="en-ID" sz="1400" dirty="0">
                        <a:effectLst/>
                        <a:latin typeface="Arial" panose="020B0604020202020204" pitchFamily="34" charset="0"/>
                        <a:ea typeface="Arial" panose="020B0604020202020204" pitchFamily="34" charset="0"/>
                      </a:endParaRPr>
                    </a:p>
                  </a:txBody>
                  <a:tcPr marL="30936" marR="30936" marT="30936" marB="30936" anchor="ctr"/>
                </a:tc>
                <a:tc gridSpan="2">
                  <a:txBody>
                    <a:bodyPr/>
                    <a:lstStyle/>
                    <a:p>
                      <a:pPr algn="just">
                        <a:lnSpc>
                          <a:spcPct val="115000"/>
                        </a:lnSpc>
                        <a:spcAft>
                          <a:spcPts val="800"/>
                        </a:spcAft>
                      </a:pPr>
                      <a:r>
                        <a:rPr lang="en-ID" sz="1200">
                          <a:effectLst/>
                        </a:rPr>
                        <a:t>Tim pengembang perlu mencarikan waktu sekitar 2 hari untuk memproses permintaan perubahan dan penambahan. Timeline pengembangan akan molor selama 2 hari dari waktu final yang sudah ditentukan. Estimasi biaya yang harus dikerluarkan ditambah Rp.500.000 dari biaya awal.</a:t>
                      </a:r>
                      <a:endParaRPr lang="en-ID" sz="1200">
                        <a:effectLst/>
                        <a:latin typeface="Arial" panose="020B0604020202020204" pitchFamily="34" charset="0"/>
                        <a:ea typeface="Arial" panose="020B0604020202020204" pitchFamily="34" charset="0"/>
                      </a:endParaRPr>
                    </a:p>
                  </a:txBody>
                  <a:tcPr marL="30936" marR="30936" marT="30936" marB="30936"/>
                </a:tc>
                <a:tc hMerge="1">
                  <a:tcPr/>
                </a:tc>
              </a:tr>
              <a:tr h="335661">
                <a:tc>
                  <a:txBody>
                    <a:bodyPr/>
                    <a:lstStyle/>
                    <a:p>
                      <a:pPr algn="just">
                        <a:lnSpc>
                          <a:spcPct val="115000"/>
                        </a:lnSpc>
                        <a:spcAft>
                          <a:spcPts val="0"/>
                        </a:spcAft>
                      </a:pPr>
                      <a:r>
                        <a:rPr lang="en-ID" sz="1400" dirty="0" err="1">
                          <a:effectLst/>
                        </a:rPr>
                        <a:t>Kondisi</a:t>
                      </a:r>
                      <a:r>
                        <a:rPr lang="en-ID" sz="1400" dirty="0">
                          <a:effectLst/>
                        </a:rPr>
                        <a:t> yang </a:t>
                      </a:r>
                      <a:r>
                        <a:rPr lang="en-ID" sz="1400" dirty="0" err="1">
                          <a:effectLst/>
                        </a:rPr>
                        <a:t>diinginkan</a:t>
                      </a:r>
                      <a:endParaRPr lang="en-ID" sz="1400" dirty="0">
                        <a:effectLst/>
                        <a:latin typeface="Arial" panose="020B0604020202020204" pitchFamily="34" charset="0"/>
                        <a:ea typeface="Arial" panose="020B0604020202020204" pitchFamily="34" charset="0"/>
                      </a:endParaRPr>
                    </a:p>
                  </a:txBody>
                  <a:tcPr marL="30936" marR="30936" marT="30936" marB="30936" anchor="ctr"/>
                </a:tc>
                <a:tc gridSpan="2">
                  <a:txBody>
                    <a:bodyPr/>
                    <a:lstStyle/>
                    <a:p>
                      <a:pPr algn="just">
                        <a:lnSpc>
                          <a:spcPct val="115000"/>
                        </a:lnSpc>
                        <a:spcAft>
                          <a:spcPts val="0"/>
                        </a:spcAft>
                      </a:pPr>
                      <a:r>
                        <a:rPr lang="en-ID" sz="1200">
                          <a:effectLst/>
                        </a:rPr>
                        <a:t>Terdapat menu ganti password untuk merubah password. Dan pada halaman dashboard terdapat banner sambutan ke user.</a:t>
                      </a:r>
                      <a:endParaRPr lang="en-ID" sz="1200">
                        <a:effectLst/>
                        <a:latin typeface="Arial" panose="020B0604020202020204" pitchFamily="34" charset="0"/>
                        <a:ea typeface="Arial" panose="020B0604020202020204" pitchFamily="34" charset="0"/>
                      </a:endParaRPr>
                    </a:p>
                  </a:txBody>
                  <a:tcPr marL="30936" marR="30936" marT="30936" marB="30936"/>
                </a:tc>
                <a:tc hMerge="1">
                  <a:tcPr/>
                </a:tc>
              </a:tr>
              <a:tr h="434657">
                <a:tc>
                  <a:txBody>
                    <a:bodyPr/>
                    <a:lstStyle/>
                    <a:p>
                      <a:pPr algn="l">
                        <a:lnSpc>
                          <a:spcPct val="115000"/>
                        </a:lnSpc>
                        <a:spcAft>
                          <a:spcPts val="800"/>
                        </a:spcAft>
                      </a:pPr>
                      <a:endParaRPr lang="en-ID" sz="1400" dirty="0">
                        <a:effectLst/>
                      </a:endParaRPr>
                    </a:p>
                    <a:p>
                      <a:pPr algn="l">
                        <a:lnSpc>
                          <a:spcPct val="115000"/>
                        </a:lnSpc>
                        <a:spcAft>
                          <a:spcPts val="800"/>
                        </a:spcAft>
                      </a:pPr>
                      <a:r>
                        <a:rPr lang="en-ID" sz="1400" dirty="0">
                          <a:effectLst/>
                        </a:rPr>
                        <a:t>Status</a:t>
                      </a:r>
                      <a:endParaRPr lang="en-ID" sz="1400" dirty="0">
                        <a:effectLst/>
                      </a:endParaRPr>
                    </a:p>
                    <a:p>
                      <a:pPr algn="ctr">
                        <a:lnSpc>
                          <a:spcPct val="115000"/>
                        </a:lnSpc>
                        <a:spcAft>
                          <a:spcPts val="800"/>
                        </a:spcAft>
                      </a:pPr>
                      <a:r>
                        <a:rPr lang="en-ID" sz="1400" dirty="0">
                          <a:effectLst/>
                        </a:rPr>
                        <a:t> </a:t>
                      </a:r>
                      <a:endParaRPr lang="en-ID" sz="1400" dirty="0">
                        <a:effectLst/>
                        <a:latin typeface="Arial" panose="020B0604020202020204" pitchFamily="34" charset="0"/>
                        <a:ea typeface="Arial" panose="020B0604020202020204" pitchFamily="34" charset="0"/>
                      </a:endParaRPr>
                    </a:p>
                  </a:txBody>
                  <a:tcPr marL="30936" marR="30936" marT="30936" marB="30936"/>
                </a:tc>
                <a:tc gridSpan="2">
                  <a:txBody>
                    <a:bodyPr/>
                    <a:lstStyle/>
                    <a:p>
                      <a:endParaRPr lang="en-ID" sz="1200" dirty="0"/>
                    </a:p>
                  </a:txBody>
                  <a:tcPr marL="30936" marR="30936" marT="30936" marB="30936"/>
                </a:tc>
                <a:tc hMerge="1">
                  <a:tcPr/>
                </a:tc>
              </a:tr>
              <a:tr h="241738">
                <a:tc>
                  <a:txBody>
                    <a:bodyPr/>
                    <a:lstStyle/>
                    <a:p>
                      <a:pPr>
                        <a:lnSpc>
                          <a:spcPct val="115000"/>
                        </a:lnSpc>
                        <a:spcAft>
                          <a:spcPts val="800"/>
                        </a:spcAft>
                      </a:pPr>
                      <a:r>
                        <a:rPr lang="en-ID" sz="1400" dirty="0" err="1">
                          <a:effectLst/>
                        </a:rPr>
                        <a:t>Tanggal</a:t>
                      </a:r>
                      <a:r>
                        <a:rPr lang="en-ID" sz="1400" dirty="0">
                          <a:effectLst/>
                        </a:rPr>
                        <a:t> </a:t>
                      </a:r>
                      <a:r>
                        <a:rPr lang="en-ID" sz="1400" dirty="0" err="1">
                          <a:effectLst/>
                        </a:rPr>
                        <a:t>Disetujui</a:t>
                      </a:r>
                      <a:endParaRPr lang="en-ID" sz="1400" dirty="0">
                        <a:effectLst/>
                        <a:latin typeface="Arial" panose="020B0604020202020204" pitchFamily="34" charset="0"/>
                        <a:ea typeface="Arial" panose="020B0604020202020204" pitchFamily="34" charset="0"/>
                      </a:endParaRPr>
                    </a:p>
                  </a:txBody>
                  <a:tcPr marL="30936" marR="30936" marT="30936" marB="30936" anchor="ctr"/>
                </a:tc>
                <a:tc gridSpan="2">
                  <a:txBody>
                    <a:bodyPr/>
                    <a:lstStyle/>
                    <a:p>
                      <a:pPr>
                        <a:lnSpc>
                          <a:spcPct val="115000"/>
                        </a:lnSpc>
                        <a:spcAft>
                          <a:spcPts val="800"/>
                        </a:spcAft>
                      </a:pPr>
                      <a:r>
                        <a:rPr lang="en-ID" sz="1200" dirty="0">
                          <a:effectLst/>
                        </a:rPr>
                        <a:t>24 November 2019</a:t>
                      </a:r>
                      <a:endParaRPr lang="en-ID" sz="1200" dirty="0">
                        <a:effectLst/>
                        <a:latin typeface="Arial" panose="020B0604020202020204" pitchFamily="34" charset="0"/>
                        <a:ea typeface="Arial" panose="020B0604020202020204" pitchFamily="34" charset="0"/>
                      </a:endParaRPr>
                    </a:p>
                  </a:txBody>
                  <a:tcPr marL="30936" marR="30936" marT="30936" marB="30936"/>
                </a:tc>
                <a:tc hMerge="1">
                  <a:tcPr/>
                </a:tc>
              </a:tr>
              <a:tr h="147814">
                <a:tc>
                  <a:txBody>
                    <a:bodyPr/>
                    <a:lstStyle/>
                    <a:p>
                      <a:pPr>
                        <a:lnSpc>
                          <a:spcPct val="115000"/>
                        </a:lnSpc>
                        <a:spcAft>
                          <a:spcPts val="800"/>
                        </a:spcAft>
                      </a:pPr>
                      <a:r>
                        <a:rPr lang="en-ID" sz="1400" dirty="0" err="1">
                          <a:effectLst/>
                        </a:rPr>
                        <a:t>Disetujui</a:t>
                      </a:r>
                      <a:r>
                        <a:rPr lang="en-ID" sz="1400" dirty="0">
                          <a:effectLst/>
                        </a:rPr>
                        <a:t> Oleh</a:t>
                      </a:r>
                      <a:endParaRPr lang="en-ID" sz="1400" dirty="0">
                        <a:effectLst/>
                        <a:latin typeface="Arial" panose="020B0604020202020204" pitchFamily="34" charset="0"/>
                        <a:ea typeface="Arial" panose="020B0604020202020204" pitchFamily="34" charset="0"/>
                      </a:endParaRPr>
                    </a:p>
                  </a:txBody>
                  <a:tcPr marL="30936" marR="30936" marT="30936" marB="30936" anchor="ctr"/>
                </a:tc>
                <a:tc gridSpan="2">
                  <a:txBody>
                    <a:bodyPr/>
                    <a:lstStyle/>
                    <a:p>
                      <a:pPr>
                        <a:lnSpc>
                          <a:spcPct val="115000"/>
                        </a:lnSpc>
                        <a:spcAft>
                          <a:spcPts val="800"/>
                        </a:spcAft>
                      </a:pPr>
                      <a:r>
                        <a:rPr lang="en-ID" sz="1200" dirty="0">
                          <a:effectLst/>
                        </a:rPr>
                        <a:t>CCB (Change Control Board)</a:t>
                      </a:r>
                      <a:endParaRPr lang="en-ID" sz="1200" dirty="0">
                        <a:effectLst/>
                        <a:latin typeface="Arial" panose="020B0604020202020204" pitchFamily="34" charset="0"/>
                        <a:ea typeface="Arial" panose="020B0604020202020204" pitchFamily="34" charset="0"/>
                      </a:endParaRPr>
                    </a:p>
                  </a:txBody>
                  <a:tcPr marL="30936" marR="30936" marT="30936" marB="30936"/>
                </a:tc>
                <a:tc hMerge="1">
                  <a:tcPr/>
                </a:tc>
              </a:tr>
            </a:tbl>
          </a:graphicData>
        </a:graphic>
      </p:graphicFrame>
      <p:pic>
        <p:nvPicPr>
          <p:cNvPr id="11" name="Picture 10"/>
          <p:cNvPicPr>
            <a:picLocks noChangeAspect="1"/>
          </p:cNvPicPr>
          <p:nvPr/>
        </p:nvPicPr>
        <p:blipFill>
          <a:blip r:embed="rId3"/>
          <a:stretch>
            <a:fillRect/>
          </a:stretch>
        </p:blipFill>
        <p:spPr>
          <a:xfrm>
            <a:off x="4340025" y="4891356"/>
            <a:ext cx="3658081" cy="61525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2912773" y="206910"/>
            <a:ext cx="6696364" cy="44229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200" dirty="0">
                <a:solidFill>
                  <a:srgbClr val="27ADAC"/>
                </a:solidFill>
                <a:latin typeface="Baloo Thambi" panose="03080902040302020200" pitchFamily="66" charset="0"/>
                <a:cs typeface="Baloo Thambi" panose="03080902040302020200" pitchFamily="66" charset="0"/>
              </a:rPr>
              <a:t>Change Analysis V1.2</a:t>
            </a:r>
            <a:endParaRPr lang="en-ID" sz="32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pic>
        <p:nvPicPr>
          <p:cNvPr id="3" name="Picture 2"/>
          <p:cNvPicPr>
            <a:picLocks noChangeAspect="1"/>
          </p:cNvPicPr>
          <p:nvPr/>
        </p:nvPicPr>
        <p:blipFill>
          <a:blip r:embed="rId3"/>
          <a:stretch>
            <a:fillRect/>
          </a:stretch>
        </p:blipFill>
        <p:spPr>
          <a:xfrm>
            <a:off x="827665" y="889000"/>
            <a:ext cx="5720918" cy="4727760"/>
          </a:xfrm>
          <a:prstGeom prst="rect">
            <a:avLst/>
          </a:prstGeom>
        </p:spPr>
      </p:pic>
      <p:pic>
        <p:nvPicPr>
          <p:cNvPr id="4" name="Picture 3"/>
          <p:cNvPicPr>
            <a:picLocks noChangeAspect="1"/>
          </p:cNvPicPr>
          <p:nvPr/>
        </p:nvPicPr>
        <p:blipFill>
          <a:blip r:embed="rId4"/>
          <a:stretch>
            <a:fillRect/>
          </a:stretch>
        </p:blipFill>
        <p:spPr>
          <a:xfrm>
            <a:off x="6429667" y="1004547"/>
            <a:ext cx="5311772" cy="224833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0"/>
            <a:ext cx="12192000" cy="6858000"/>
            <a:chOff x="0" y="0"/>
            <a:chExt cx="12192000" cy="685800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grpSp>
      <p:sp>
        <p:nvSpPr>
          <p:cNvPr id="14" name="Title 1"/>
          <p:cNvSpPr txBox="1"/>
          <p:nvPr/>
        </p:nvSpPr>
        <p:spPr>
          <a:xfrm>
            <a:off x="0" y="2808813"/>
            <a:ext cx="12192000" cy="10625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6600" dirty="0">
                <a:solidFill>
                  <a:srgbClr val="27ADAC"/>
                </a:solidFill>
                <a:latin typeface="Baloo Thambi" panose="03080902040302020200" pitchFamily="66" charset="0"/>
                <a:cs typeface="Baloo Thambi" panose="03080902040302020200" pitchFamily="66" charset="0"/>
              </a:rPr>
              <a:t>Baseline 02</a:t>
            </a:r>
            <a:endParaRPr lang="en-ID" sz="6600" dirty="0">
              <a:solidFill>
                <a:srgbClr val="27ADAC"/>
              </a:solidFill>
              <a:latin typeface="Baloo Thambi" panose="03080902040302020200" pitchFamily="66" charset="0"/>
              <a:cs typeface="Baloo Thambi" panose="03080902040302020200" pitchFamily="66"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22" name="Rectangle 21"/>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2912773" y="206910"/>
            <a:ext cx="6696364" cy="44229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200" dirty="0">
                <a:solidFill>
                  <a:srgbClr val="27ADAC"/>
                </a:solidFill>
                <a:latin typeface="Baloo Thambi" panose="03080902040302020200" pitchFamily="66" charset="0"/>
                <a:cs typeface="Baloo Thambi" panose="03080902040302020200" pitchFamily="66" charset="0"/>
              </a:rPr>
              <a:t>Change Request V2.0</a:t>
            </a:r>
            <a:endParaRPr lang="en-ID" sz="32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graphicFrame>
        <p:nvGraphicFramePr>
          <p:cNvPr id="3" name="Table 2"/>
          <p:cNvGraphicFramePr>
            <a:graphicFrameLocks noGrp="1"/>
          </p:cNvGraphicFramePr>
          <p:nvPr/>
        </p:nvGraphicFramePr>
        <p:xfrm>
          <a:off x="522813" y="1006813"/>
          <a:ext cx="4571952" cy="4523818"/>
        </p:xfrm>
        <a:graphic>
          <a:graphicData uri="http://schemas.openxmlformats.org/drawingml/2006/table">
            <a:tbl>
              <a:tblPr firstRow="1" firstCol="1" bandRow="1">
                <a:tableStyleId>{5C22544A-7EE6-4342-B048-85BDC9FD1C3A}</a:tableStyleId>
              </a:tblPr>
              <a:tblGrid>
                <a:gridCol w="1624564"/>
                <a:gridCol w="86398"/>
                <a:gridCol w="2860990"/>
              </a:tblGrid>
              <a:tr h="291447">
                <a:tc gridSpan="3">
                  <a:txBody>
                    <a:bodyPr/>
                    <a:lstStyle/>
                    <a:p>
                      <a:pPr algn="ctr">
                        <a:lnSpc>
                          <a:spcPct val="115000"/>
                        </a:lnSpc>
                        <a:spcAft>
                          <a:spcPts val="0"/>
                        </a:spcAft>
                      </a:pPr>
                      <a:r>
                        <a:rPr lang="en-ID" sz="1100">
                          <a:effectLst/>
                        </a:rPr>
                        <a:t>Permintaan Perubahan (Change Request)</a:t>
                      </a:r>
                      <a:endParaRPr lang="en-ID" sz="1100">
                        <a:effectLst/>
                        <a:latin typeface="Arial" panose="020B0604020202020204" pitchFamily="34" charset="0"/>
                        <a:ea typeface="Arial" panose="020B0604020202020204" pitchFamily="34" charset="0"/>
                      </a:endParaRPr>
                    </a:p>
                  </a:txBody>
                  <a:tcPr marL="60998" marR="60998" marT="60998" marB="60998"/>
                </a:tc>
                <a:tc hMerge="1">
                  <a:tcPr/>
                </a:tc>
                <a:tc hMerge="1">
                  <a:tcPr/>
                </a:tc>
              </a:tr>
              <a:tr h="291447">
                <a:tc gridSpan="2">
                  <a:txBody>
                    <a:bodyPr/>
                    <a:lstStyle/>
                    <a:p>
                      <a:pPr>
                        <a:lnSpc>
                          <a:spcPct val="115000"/>
                        </a:lnSpc>
                        <a:spcAft>
                          <a:spcPts val="0"/>
                        </a:spcAft>
                      </a:pPr>
                      <a:r>
                        <a:rPr lang="en-ID" sz="1100">
                          <a:effectLst/>
                        </a:rPr>
                        <a:t>Nama Project : IPI APPS</a:t>
                      </a:r>
                      <a:endParaRPr lang="en-ID" sz="1100">
                        <a:effectLst/>
                        <a:latin typeface="Arial" panose="020B0604020202020204" pitchFamily="34" charset="0"/>
                        <a:ea typeface="Arial" panose="020B0604020202020204" pitchFamily="34" charset="0"/>
                      </a:endParaRPr>
                    </a:p>
                  </a:txBody>
                  <a:tcPr marL="60998" marR="60998" marT="60998" marB="60998"/>
                </a:tc>
                <a:tc hMerge="1">
                  <a:tcPr/>
                </a:tc>
                <a:tc>
                  <a:txBody>
                    <a:bodyPr/>
                    <a:lstStyle/>
                    <a:p>
                      <a:pPr>
                        <a:lnSpc>
                          <a:spcPct val="115000"/>
                        </a:lnSpc>
                        <a:spcAft>
                          <a:spcPts val="0"/>
                        </a:spcAft>
                      </a:pPr>
                      <a:r>
                        <a:rPr lang="en-ID" sz="1100">
                          <a:effectLst/>
                        </a:rPr>
                        <a:t>Tanggal Permintaan : 24 November 2019</a:t>
                      </a:r>
                      <a:endParaRPr lang="en-ID" sz="1100">
                        <a:effectLst/>
                        <a:latin typeface="Arial" panose="020B0604020202020204" pitchFamily="34" charset="0"/>
                        <a:ea typeface="Arial" panose="020B0604020202020204" pitchFamily="34" charset="0"/>
                      </a:endParaRPr>
                    </a:p>
                  </a:txBody>
                  <a:tcPr marL="60998" marR="60998" marT="60998" marB="60998"/>
                </a:tc>
              </a:tr>
              <a:tr h="291447">
                <a:tc gridSpan="2">
                  <a:txBody>
                    <a:bodyPr/>
                    <a:lstStyle/>
                    <a:p>
                      <a:pPr>
                        <a:lnSpc>
                          <a:spcPct val="115000"/>
                        </a:lnSpc>
                        <a:spcAft>
                          <a:spcPts val="0"/>
                        </a:spcAft>
                      </a:pPr>
                      <a:r>
                        <a:rPr lang="en-ID" sz="1100">
                          <a:effectLst/>
                        </a:rPr>
                        <a:t>Permintaan Dari : Client</a:t>
                      </a:r>
                      <a:endParaRPr lang="en-ID" sz="1100">
                        <a:effectLst/>
                        <a:latin typeface="Arial" panose="020B0604020202020204" pitchFamily="34" charset="0"/>
                        <a:ea typeface="Arial" panose="020B0604020202020204" pitchFamily="34" charset="0"/>
                      </a:endParaRPr>
                    </a:p>
                  </a:txBody>
                  <a:tcPr marL="60998" marR="60998" marT="60998" marB="60998"/>
                </a:tc>
                <a:tc hMerge="1">
                  <a:tcPr/>
                </a:tc>
                <a:tc>
                  <a:txBody>
                    <a:bodyPr/>
                    <a:lstStyle/>
                    <a:p>
                      <a:pPr>
                        <a:lnSpc>
                          <a:spcPct val="115000"/>
                        </a:lnSpc>
                        <a:spcAft>
                          <a:spcPts val="0"/>
                        </a:spcAft>
                      </a:pPr>
                      <a:r>
                        <a:rPr lang="en-ID" sz="1100">
                          <a:effectLst/>
                        </a:rPr>
                        <a:t>Kode Permintaan : Mayor - 2.0 (v2.0)</a:t>
                      </a:r>
                      <a:endParaRPr lang="en-ID" sz="1100">
                        <a:effectLst/>
                        <a:latin typeface="Arial" panose="020B0604020202020204" pitchFamily="34" charset="0"/>
                        <a:ea typeface="Arial" panose="020B0604020202020204" pitchFamily="34" charset="0"/>
                      </a:endParaRPr>
                    </a:p>
                  </a:txBody>
                  <a:tcPr marL="60998" marR="60998" marT="60998" marB="60998"/>
                </a:tc>
              </a:tr>
              <a:tr h="1042208">
                <a:tc>
                  <a:txBody>
                    <a:bodyPr/>
                    <a:lstStyle/>
                    <a:p>
                      <a:pPr>
                        <a:lnSpc>
                          <a:spcPct val="115000"/>
                        </a:lnSpc>
                        <a:spcAft>
                          <a:spcPts val="800"/>
                        </a:spcAft>
                      </a:pPr>
                      <a:r>
                        <a:rPr lang="en-ID" sz="1100">
                          <a:effectLst/>
                        </a:rPr>
                        <a:t>Deskripsi Permintaan</a:t>
                      </a:r>
                      <a:endParaRPr lang="en-ID" sz="1100">
                        <a:effectLst/>
                        <a:latin typeface="Arial" panose="020B0604020202020204" pitchFamily="34" charset="0"/>
                        <a:ea typeface="Arial" panose="020B0604020202020204" pitchFamily="34" charset="0"/>
                      </a:endParaRPr>
                    </a:p>
                  </a:txBody>
                  <a:tcPr marL="60998" marR="60998" marT="60998" marB="60998"/>
                </a:tc>
                <a:tc gridSpan="2">
                  <a:txBody>
                    <a:bodyPr/>
                    <a:lstStyle/>
                    <a:p>
                      <a:pPr>
                        <a:lnSpc>
                          <a:spcPct val="115000"/>
                        </a:lnSpc>
                        <a:spcAft>
                          <a:spcPts val="800"/>
                        </a:spcAft>
                      </a:pPr>
                      <a:r>
                        <a:rPr lang="en-ID" sz="1100">
                          <a:effectLst/>
                        </a:rPr>
                        <a:t>Dilakukan Penambahan :</a:t>
                      </a:r>
                      <a:endParaRPr lang="en-ID" sz="1100">
                        <a:effectLst/>
                      </a:endParaRPr>
                    </a:p>
                    <a:p>
                      <a:pPr marL="342900" lvl="0" indent="-342900">
                        <a:lnSpc>
                          <a:spcPct val="115000"/>
                        </a:lnSpc>
                        <a:spcAft>
                          <a:spcPts val="800"/>
                        </a:spcAft>
                        <a:buFont typeface="Arial" panose="020B0604020202020204" pitchFamily="34" charset="0"/>
                        <a:buChar char="●"/>
                      </a:pPr>
                      <a:r>
                        <a:rPr lang="en-ID" sz="1100" u="none" strike="noStrike">
                          <a:effectLst/>
                        </a:rPr>
                        <a:t>Tampilan Data Grafik</a:t>
                      </a:r>
                      <a:endParaRPr lang="en-ID" sz="1100" u="none" strike="noStrike">
                        <a:effectLst/>
                      </a:endParaRPr>
                    </a:p>
                    <a:p>
                      <a:pPr marL="342900" lvl="0" indent="-342900">
                        <a:lnSpc>
                          <a:spcPct val="115000"/>
                        </a:lnSpc>
                        <a:spcAft>
                          <a:spcPts val="800"/>
                        </a:spcAft>
                        <a:buFont typeface="Arial" panose="020B0604020202020204" pitchFamily="34" charset="0"/>
                        <a:buChar char="●"/>
                      </a:pPr>
                      <a:r>
                        <a:rPr lang="en-ID" sz="1100" u="none" strike="noStrike">
                          <a:effectLst/>
                        </a:rPr>
                        <a:t>Manajemen User (Tambah, Edit, dan Hapus)</a:t>
                      </a:r>
                      <a:endParaRPr lang="en-ID" sz="1100" u="none" strike="noStrike">
                        <a:effectLst/>
                        <a:latin typeface="Arial" panose="020B0604020202020204" pitchFamily="34" charset="0"/>
                        <a:ea typeface="Arial" panose="020B0604020202020204" pitchFamily="34" charset="0"/>
                      </a:endParaRPr>
                    </a:p>
                  </a:txBody>
                  <a:tcPr marL="60998" marR="60998" marT="60998" marB="60998"/>
                </a:tc>
                <a:tc hMerge="1">
                  <a:tcPr/>
                </a:tc>
              </a:tr>
              <a:tr h="661826">
                <a:tc>
                  <a:txBody>
                    <a:bodyPr/>
                    <a:lstStyle/>
                    <a:p>
                      <a:pPr algn="just">
                        <a:lnSpc>
                          <a:spcPct val="115000"/>
                        </a:lnSpc>
                        <a:spcAft>
                          <a:spcPts val="0"/>
                        </a:spcAft>
                      </a:pPr>
                      <a:r>
                        <a:rPr lang="en-ID" sz="1100">
                          <a:effectLst/>
                        </a:rPr>
                        <a:t>Kondisi Sekarang</a:t>
                      </a:r>
                      <a:endParaRPr lang="en-ID" sz="1100">
                        <a:effectLst/>
                        <a:latin typeface="Arial" panose="020B0604020202020204" pitchFamily="34" charset="0"/>
                        <a:ea typeface="Arial" panose="020B0604020202020204" pitchFamily="34" charset="0"/>
                      </a:endParaRPr>
                    </a:p>
                  </a:txBody>
                  <a:tcPr marL="60998" marR="60998" marT="60998" marB="60998"/>
                </a:tc>
                <a:tc gridSpan="2">
                  <a:txBody>
                    <a:bodyPr/>
                    <a:lstStyle/>
                    <a:p>
                      <a:pPr algn="just">
                        <a:lnSpc>
                          <a:spcPct val="115000"/>
                        </a:lnSpc>
                        <a:spcAft>
                          <a:spcPts val="0"/>
                        </a:spcAft>
                      </a:pPr>
                      <a:r>
                        <a:rPr lang="en-ID" sz="1100">
                          <a:effectLst/>
                        </a:rPr>
                        <a:t>Data hanya ditampilkan dalam bentuk tabel saja di setiap menunya. Dan tidak terdapat menu untuk mengelola user.</a:t>
                      </a:r>
                      <a:endParaRPr lang="en-ID" sz="1100">
                        <a:effectLst/>
                        <a:latin typeface="Arial" panose="020B0604020202020204" pitchFamily="34" charset="0"/>
                        <a:ea typeface="Arial" panose="020B0604020202020204" pitchFamily="34" charset="0"/>
                      </a:endParaRPr>
                    </a:p>
                  </a:txBody>
                  <a:tcPr marL="60998" marR="60998" marT="60998" marB="60998"/>
                </a:tc>
                <a:tc hMerge="1">
                  <a:tcPr/>
                </a:tc>
              </a:tr>
              <a:tr h="1772962">
                <a:tc>
                  <a:txBody>
                    <a:bodyPr/>
                    <a:lstStyle/>
                    <a:p>
                      <a:pPr algn="just">
                        <a:lnSpc>
                          <a:spcPct val="115000"/>
                        </a:lnSpc>
                        <a:spcAft>
                          <a:spcPts val="800"/>
                        </a:spcAft>
                      </a:pPr>
                      <a:r>
                        <a:rPr lang="en-ID" sz="1100">
                          <a:effectLst/>
                        </a:rPr>
                        <a:t>Alasan Permintaan</a:t>
                      </a:r>
                      <a:endParaRPr lang="en-ID" sz="1100">
                        <a:effectLst/>
                        <a:latin typeface="Arial" panose="020B0604020202020204" pitchFamily="34" charset="0"/>
                        <a:ea typeface="Arial" panose="020B0604020202020204" pitchFamily="34" charset="0"/>
                      </a:endParaRPr>
                    </a:p>
                  </a:txBody>
                  <a:tcPr marL="60998" marR="60998" marT="60998" marB="60998"/>
                </a:tc>
                <a:tc gridSpan="2">
                  <a:txBody>
                    <a:bodyPr/>
                    <a:lstStyle/>
                    <a:p>
                      <a:pPr algn="just">
                        <a:lnSpc>
                          <a:spcPct val="115000"/>
                        </a:lnSpc>
                        <a:spcAft>
                          <a:spcPts val="800"/>
                        </a:spcAft>
                      </a:pPr>
                      <a:r>
                        <a:rPr lang="en-ID" sz="1100" dirty="0">
                          <a:effectLst/>
                        </a:rPr>
                        <a:t>Client </a:t>
                      </a:r>
                      <a:r>
                        <a:rPr lang="en-ID" sz="1100" dirty="0" err="1">
                          <a:effectLst/>
                        </a:rPr>
                        <a:t>memerlukan</a:t>
                      </a:r>
                      <a:r>
                        <a:rPr lang="en-ID" sz="1100" dirty="0">
                          <a:effectLst/>
                        </a:rPr>
                        <a:t> </a:t>
                      </a:r>
                      <a:r>
                        <a:rPr lang="en-ID" sz="1100" dirty="0" err="1">
                          <a:effectLst/>
                        </a:rPr>
                        <a:t>visualisasi</a:t>
                      </a:r>
                      <a:r>
                        <a:rPr lang="en-ID" sz="1100" dirty="0">
                          <a:effectLst/>
                        </a:rPr>
                        <a:t> </a:t>
                      </a:r>
                      <a:r>
                        <a:rPr lang="en-ID" sz="1100" dirty="0" err="1">
                          <a:effectLst/>
                        </a:rPr>
                        <a:t>dari</a:t>
                      </a:r>
                      <a:r>
                        <a:rPr lang="en-ID" sz="1100" dirty="0">
                          <a:effectLst/>
                        </a:rPr>
                        <a:t> data yang </a:t>
                      </a:r>
                      <a:r>
                        <a:rPr lang="en-ID" sz="1100" dirty="0" err="1">
                          <a:effectLst/>
                        </a:rPr>
                        <a:t>semula</a:t>
                      </a:r>
                      <a:r>
                        <a:rPr lang="en-ID" sz="1100" dirty="0">
                          <a:effectLst/>
                        </a:rPr>
                        <a:t> </a:t>
                      </a:r>
                      <a:r>
                        <a:rPr lang="en-ID" sz="1100" dirty="0" err="1">
                          <a:effectLst/>
                        </a:rPr>
                        <a:t>berbentuk</a:t>
                      </a:r>
                      <a:r>
                        <a:rPr lang="en-ID" sz="1100" dirty="0">
                          <a:effectLst/>
                        </a:rPr>
                        <a:t> </a:t>
                      </a:r>
                      <a:r>
                        <a:rPr lang="en-ID" sz="1100" dirty="0" err="1">
                          <a:effectLst/>
                        </a:rPr>
                        <a:t>tabel</a:t>
                      </a:r>
                      <a:r>
                        <a:rPr lang="en-ID" sz="1100" dirty="0">
                          <a:effectLst/>
                        </a:rPr>
                        <a:t> </a:t>
                      </a:r>
                      <a:r>
                        <a:rPr lang="en-ID" sz="1100" dirty="0" err="1">
                          <a:effectLst/>
                        </a:rPr>
                        <a:t>untuk</a:t>
                      </a:r>
                      <a:r>
                        <a:rPr lang="en-ID" sz="1100" dirty="0">
                          <a:effectLst/>
                        </a:rPr>
                        <a:t> </a:t>
                      </a:r>
                      <a:r>
                        <a:rPr lang="en-ID" sz="1100" dirty="0" err="1">
                          <a:effectLst/>
                        </a:rPr>
                        <a:t>ada</a:t>
                      </a:r>
                      <a:r>
                        <a:rPr lang="en-ID" sz="1100" dirty="0">
                          <a:effectLst/>
                        </a:rPr>
                        <a:t> juga </a:t>
                      </a:r>
                      <a:r>
                        <a:rPr lang="en-ID" sz="1100" dirty="0" err="1">
                          <a:effectLst/>
                        </a:rPr>
                        <a:t>bentuk</a:t>
                      </a:r>
                      <a:r>
                        <a:rPr lang="en-ID" sz="1100" dirty="0">
                          <a:effectLst/>
                        </a:rPr>
                        <a:t> </a:t>
                      </a:r>
                      <a:r>
                        <a:rPr lang="en-ID" sz="1100" dirty="0" err="1">
                          <a:effectLst/>
                        </a:rPr>
                        <a:t>grafiknya</a:t>
                      </a:r>
                      <a:r>
                        <a:rPr lang="en-ID" sz="1100" dirty="0">
                          <a:effectLst/>
                        </a:rPr>
                        <a:t>, </a:t>
                      </a:r>
                      <a:r>
                        <a:rPr lang="en-ID" sz="1100" dirty="0" err="1">
                          <a:effectLst/>
                        </a:rPr>
                        <a:t>dimana</a:t>
                      </a:r>
                      <a:r>
                        <a:rPr lang="en-ID" sz="1100" dirty="0">
                          <a:effectLst/>
                        </a:rPr>
                        <a:t> </a:t>
                      </a:r>
                      <a:r>
                        <a:rPr lang="en-ID" sz="1100" dirty="0" err="1">
                          <a:effectLst/>
                        </a:rPr>
                        <a:t>nilai</a:t>
                      </a:r>
                      <a:r>
                        <a:rPr lang="en-ID" sz="1100" dirty="0">
                          <a:effectLst/>
                        </a:rPr>
                        <a:t> </a:t>
                      </a:r>
                      <a:r>
                        <a:rPr lang="en-ID" sz="1100" dirty="0" err="1">
                          <a:effectLst/>
                        </a:rPr>
                        <a:t>grafiknya</a:t>
                      </a:r>
                      <a:r>
                        <a:rPr lang="en-ID" sz="1100" dirty="0">
                          <a:effectLst/>
                        </a:rPr>
                        <a:t> </a:t>
                      </a:r>
                      <a:r>
                        <a:rPr lang="en-ID" sz="1100" dirty="0" err="1">
                          <a:effectLst/>
                        </a:rPr>
                        <a:t>disesuaikan</a:t>
                      </a:r>
                      <a:r>
                        <a:rPr lang="en-ID" sz="1100" dirty="0">
                          <a:effectLst/>
                        </a:rPr>
                        <a:t> </a:t>
                      </a:r>
                      <a:r>
                        <a:rPr lang="en-ID" sz="1100" dirty="0" err="1">
                          <a:effectLst/>
                        </a:rPr>
                        <a:t>dengan</a:t>
                      </a:r>
                      <a:r>
                        <a:rPr lang="en-ID" sz="1100" dirty="0">
                          <a:effectLst/>
                        </a:rPr>
                        <a:t> data </a:t>
                      </a:r>
                      <a:r>
                        <a:rPr lang="en-ID" sz="1100" dirty="0" err="1">
                          <a:effectLst/>
                        </a:rPr>
                        <a:t>dari</a:t>
                      </a:r>
                      <a:r>
                        <a:rPr lang="en-ID" sz="1100" dirty="0">
                          <a:effectLst/>
                        </a:rPr>
                        <a:t> </a:t>
                      </a:r>
                      <a:r>
                        <a:rPr lang="en-ID" sz="1100" dirty="0" err="1">
                          <a:effectLst/>
                        </a:rPr>
                        <a:t>tampilan</a:t>
                      </a:r>
                      <a:r>
                        <a:rPr lang="en-ID" sz="1100" dirty="0">
                          <a:effectLst/>
                        </a:rPr>
                        <a:t> </a:t>
                      </a:r>
                      <a:r>
                        <a:rPr lang="en-ID" sz="1100" dirty="0" err="1">
                          <a:effectLst/>
                        </a:rPr>
                        <a:t>tabel</a:t>
                      </a:r>
                      <a:r>
                        <a:rPr lang="en-ID" sz="1100" dirty="0">
                          <a:effectLst/>
                        </a:rPr>
                        <a:t> yang </a:t>
                      </a:r>
                      <a:r>
                        <a:rPr lang="en-ID" sz="1100" dirty="0" err="1">
                          <a:effectLst/>
                        </a:rPr>
                        <a:t>sudah</a:t>
                      </a:r>
                      <a:r>
                        <a:rPr lang="en-ID" sz="1100" dirty="0">
                          <a:effectLst/>
                        </a:rPr>
                        <a:t> </a:t>
                      </a:r>
                      <a:r>
                        <a:rPr lang="en-ID" sz="1100" dirty="0" err="1">
                          <a:effectLst/>
                        </a:rPr>
                        <a:t>ada</a:t>
                      </a:r>
                      <a:r>
                        <a:rPr lang="en-ID" sz="1100" dirty="0">
                          <a:effectLst/>
                        </a:rPr>
                        <a:t>. Client juga </a:t>
                      </a:r>
                      <a:r>
                        <a:rPr lang="en-ID" sz="1100" dirty="0" err="1">
                          <a:effectLst/>
                        </a:rPr>
                        <a:t>memerlukan</a:t>
                      </a:r>
                      <a:r>
                        <a:rPr lang="en-ID" sz="1100" dirty="0">
                          <a:effectLst/>
                        </a:rPr>
                        <a:t> </a:t>
                      </a:r>
                      <a:r>
                        <a:rPr lang="en-ID" sz="1100" dirty="0" err="1">
                          <a:effectLst/>
                        </a:rPr>
                        <a:t>fungsi</a:t>
                      </a:r>
                      <a:r>
                        <a:rPr lang="en-ID" sz="1100" dirty="0">
                          <a:effectLst/>
                        </a:rPr>
                        <a:t> </a:t>
                      </a:r>
                      <a:r>
                        <a:rPr lang="en-ID" sz="1100" dirty="0" err="1">
                          <a:effectLst/>
                        </a:rPr>
                        <a:t>untuk</a:t>
                      </a:r>
                      <a:r>
                        <a:rPr lang="en-ID" sz="1100" dirty="0">
                          <a:effectLst/>
                        </a:rPr>
                        <a:t> </a:t>
                      </a:r>
                      <a:r>
                        <a:rPr lang="en-ID" sz="1100" dirty="0" err="1">
                          <a:effectLst/>
                        </a:rPr>
                        <a:t>bisa</a:t>
                      </a:r>
                      <a:r>
                        <a:rPr lang="en-ID" sz="1100" dirty="0">
                          <a:effectLst/>
                        </a:rPr>
                        <a:t> </a:t>
                      </a:r>
                      <a:r>
                        <a:rPr lang="en-ID" sz="1100" dirty="0" err="1">
                          <a:effectLst/>
                        </a:rPr>
                        <a:t>melakukan</a:t>
                      </a:r>
                      <a:r>
                        <a:rPr lang="en-ID" sz="1100" dirty="0">
                          <a:effectLst/>
                        </a:rPr>
                        <a:t> </a:t>
                      </a:r>
                      <a:r>
                        <a:rPr lang="en-ID" sz="1100" dirty="0" err="1">
                          <a:effectLst/>
                        </a:rPr>
                        <a:t>pengelolaan</a:t>
                      </a:r>
                      <a:r>
                        <a:rPr lang="en-ID" sz="1100" dirty="0">
                          <a:effectLst/>
                        </a:rPr>
                        <a:t> </a:t>
                      </a:r>
                      <a:r>
                        <a:rPr lang="en-ID" sz="1100" dirty="0" err="1">
                          <a:effectLst/>
                        </a:rPr>
                        <a:t>dari</a:t>
                      </a:r>
                      <a:r>
                        <a:rPr lang="en-ID" sz="1100" dirty="0">
                          <a:effectLst/>
                        </a:rPr>
                        <a:t> user </a:t>
                      </a:r>
                      <a:r>
                        <a:rPr lang="en-ID" sz="1100" dirty="0" err="1">
                          <a:effectLst/>
                        </a:rPr>
                        <a:t>baru</a:t>
                      </a:r>
                      <a:r>
                        <a:rPr lang="en-ID" sz="1100" dirty="0">
                          <a:effectLst/>
                        </a:rPr>
                        <a:t> </a:t>
                      </a:r>
                      <a:r>
                        <a:rPr lang="en-ID" sz="1100" dirty="0" err="1">
                          <a:effectLst/>
                        </a:rPr>
                        <a:t>ataupun</a:t>
                      </a:r>
                      <a:r>
                        <a:rPr lang="en-ID" sz="1100" dirty="0">
                          <a:effectLst/>
                        </a:rPr>
                        <a:t> yang </a:t>
                      </a:r>
                      <a:r>
                        <a:rPr lang="en-ID" sz="1100" dirty="0" err="1">
                          <a:effectLst/>
                        </a:rPr>
                        <a:t>sudah</a:t>
                      </a:r>
                      <a:r>
                        <a:rPr lang="en-ID" sz="1100" dirty="0">
                          <a:effectLst/>
                        </a:rPr>
                        <a:t> </a:t>
                      </a:r>
                      <a:r>
                        <a:rPr lang="en-ID" sz="1100" dirty="0" err="1">
                          <a:effectLst/>
                        </a:rPr>
                        <a:t>ada</a:t>
                      </a:r>
                      <a:r>
                        <a:rPr lang="en-ID" sz="1100" dirty="0">
                          <a:effectLst/>
                        </a:rPr>
                        <a:t>, </a:t>
                      </a:r>
                      <a:r>
                        <a:rPr lang="en-ID" sz="1100" dirty="0" err="1">
                          <a:effectLst/>
                        </a:rPr>
                        <a:t>baik</a:t>
                      </a:r>
                      <a:r>
                        <a:rPr lang="en-ID" sz="1100" dirty="0">
                          <a:effectLst/>
                        </a:rPr>
                        <a:t> </a:t>
                      </a:r>
                      <a:r>
                        <a:rPr lang="en-ID" sz="1100" dirty="0" err="1">
                          <a:effectLst/>
                        </a:rPr>
                        <a:t>menambah</a:t>
                      </a:r>
                      <a:r>
                        <a:rPr lang="en-ID" sz="1100" dirty="0">
                          <a:effectLst/>
                        </a:rPr>
                        <a:t>, </a:t>
                      </a:r>
                      <a:r>
                        <a:rPr lang="en-ID" sz="1100" dirty="0" err="1">
                          <a:effectLst/>
                        </a:rPr>
                        <a:t>mengupdate</a:t>
                      </a:r>
                      <a:r>
                        <a:rPr lang="en-ID" sz="1100" dirty="0">
                          <a:effectLst/>
                        </a:rPr>
                        <a:t> dan </a:t>
                      </a:r>
                      <a:r>
                        <a:rPr lang="en-ID" sz="1100" dirty="0" err="1">
                          <a:effectLst/>
                        </a:rPr>
                        <a:t>menghapus</a:t>
                      </a:r>
                      <a:r>
                        <a:rPr lang="en-ID" sz="1100" dirty="0">
                          <a:effectLst/>
                        </a:rPr>
                        <a:t> </a:t>
                      </a:r>
                      <a:r>
                        <a:rPr lang="en-ID" sz="1100" dirty="0" err="1">
                          <a:effectLst/>
                        </a:rPr>
                        <a:t>untuk</a:t>
                      </a:r>
                      <a:r>
                        <a:rPr lang="en-ID" sz="1100" dirty="0">
                          <a:effectLst/>
                        </a:rPr>
                        <a:t> </a:t>
                      </a:r>
                      <a:r>
                        <a:rPr lang="en-ID" sz="1100" dirty="0" err="1">
                          <a:effectLst/>
                        </a:rPr>
                        <a:t>memberikan</a:t>
                      </a:r>
                      <a:r>
                        <a:rPr lang="en-ID" sz="1100" dirty="0">
                          <a:effectLst/>
                        </a:rPr>
                        <a:t> </a:t>
                      </a:r>
                      <a:r>
                        <a:rPr lang="en-ID" sz="1100" dirty="0" err="1">
                          <a:effectLst/>
                        </a:rPr>
                        <a:t>akses</a:t>
                      </a:r>
                      <a:r>
                        <a:rPr lang="en-ID" sz="1100" dirty="0">
                          <a:effectLst/>
                        </a:rPr>
                        <a:t> </a:t>
                      </a:r>
                      <a:r>
                        <a:rPr lang="en-ID" sz="1100" dirty="0" err="1">
                          <a:effectLst/>
                        </a:rPr>
                        <a:t>sekaligus</a:t>
                      </a:r>
                      <a:r>
                        <a:rPr lang="en-ID" sz="1100" dirty="0">
                          <a:effectLst/>
                        </a:rPr>
                        <a:t> </a:t>
                      </a:r>
                      <a:r>
                        <a:rPr lang="en-ID" sz="1100" dirty="0" err="1">
                          <a:effectLst/>
                        </a:rPr>
                        <a:t>memantau</a:t>
                      </a:r>
                      <a:r>
                        <a:rPr lang="en-ID" sz="1100" dirty="0">
                          <a:effectLst/>
                        </a:rPr>
                        <a:t> </a:t>
                      </a:r>
                      <a:r>
                        <a:rPr lang="en-ID" sz="1100" dirty="0" err="1">
                          <a:effectLst/>
                        </a:rPr>
                        <a:t>calon</a:t>
                      </a:r>
                      <a:r>
                        <a:rPr lang="en-ID" sz="1100" dirty="0">
                          <a:effectLst/>
                        </a:rPr>
                        <a:t> user yang lain.</a:t>
                      </a:r>
                      <a:endParaRPr lang="en-ID" sz="1100" dirty="0">
                        <a:effectLst/>
                        <a:latin typeface="Arial" panose="020B0604020202020204" pitchFamily="34" charset="0"/>
                        <a:ea typeface="Arial" panose="020B0604020202020204" pitchFamily="34" charset="0"/>
                      </a:endParaRPr>
                    </a:p>
                  </a:txBody>
                  <a:tcPr marL="60998" marR="60998" marT="60998" marB="60998"/>
                </a:tc>
                <a:tc hMerge="1">
                  <a:tcPr/>
                </a:tc>
              </a:tr>
            </a:tbl>
          </a:graphicData>
        </a:graphic>
      </p:graphicFrame>
      <p:graphicFrame>
        <p:nvGraphicFramePr>
          <p:cNvPr id="7" name="Table 6"/>
          <p:cNvGraphicFramePr>
            <a:graphicFrameLocks noGrp="1"/>
          </p:cNvGraphicFramePr>
          <p:nvPr/>
        </p:nvGraphicFramePr>
        <p:xfrm>
          <a:off x="5617578" y="1001116"/>
          <a:ext cx="4754880" cy="1964310"/>
        </p:xfrm>
        <a:graphic>
          <a:graphicData uri="http://schemas.openxmlformats.org/drawingml/2006/table">
            <a:tbl>
              <a:tblPr firstRow="1" firstCol="1" bandRow="1">
                <a:tableStyleId>{5C22544A-7EE6-4342-B048-85BDC9FD1C3A}</a:tableStyleId>
              </a:tblPr>
              <a:tblGrid>
                <a:gridCol w="1409700"/>
                <a:gridCol w="3345180"/>
              </a:tblGrid>
              <a:tr h="0">
                <a:tc>
                  <a:txBody>
                    <a:bodyPr/>
                    <a:lstStyle/>
                    <a:p>
                      <a:pPr algn="just">
                        <a:lnSpc>
                          <a:spcPct val="115000"/>
                        </a:lnSpc>
                        <a:spcAft>
                          <a:spcPts val="800"/>
                        </a:spcAft>
                      </a:pPr>
                      <a:r>
                        <a:rPr lang="en-ID" sz="1100">
                          <a:effectLst/>
                        </a:rPr>
                        <a:t>Dampak dari Permintaan</a:t>
                      </a:r>
                      <a:endParaRPr lang="en-ID" sz="11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800"/>
                        </a:spcAft>
                      </a:pPr>
                      <a:r>
                        <a:rPr lang="en-ID" sz="1100" dirty="0">
                          <a:effectLst/>
                        </a:rPr>
                        <a:t>Tim </a:t>
                      </a:r>
                      <a:r>
                        <a:rPr lang="en-ID" sz="1100" dirty="0" err="1">
                          <a:effectLst/>
                        </a:rPr>
                        <a:t>pengembang</a:t>
                      </a:r>
                      <a:r>
                        <a:rPr lang="en-ID" sz="1100" dirty="0">
                          <a:effectLst/>
                        </a:rPr>
                        <a:t> </a:t>
                      </a:r>
                      <a:r>
                        <a:rPr lang="en-ID" sz="1100" dirty="0" err="1">
                          <a:effectLst/>
                        </a:rPr>
                        <a:t>perlu</a:t>
                      </a:r>
                      <a:r>
                        <a:rPr lang="en-ID" sz="1100" dirty="0">
                          <a:effectLst/>
                        </a:rPr>
                        <a:t> </a:t>
                      </a:r>
                      <a:r>
                        <a:rPr lang="en-ID" sz="1100" dirty="0" err="1">
                          <a:effectLst/>
                        </a:rPr>
                        <a:t>mencarikan</a:t>
                      </a:r>
                      <a:r>
                        <a:rPr lang="en-ID" sz="1100" dirty="0">
                          <a:effectLst/>
                        </a:rPr>
                        <a:t> </a:t>
                      </a:r>
                      <a:r>
                        <a:rPr lang="en-ID" sz="1100" dirty="0" err="1">
                          <a:effectLst/>
                        </a:rPr>
                        <a:t>waktu</a:t>
                      </a:r>
                      <a:r>
                        <a:rPr lang="en-ID" sz="1100" dirty="0">
                          <a:effectLst/>
                        </a:rPr>
                        <a:t> </a:t>
                      </a:r>
                      <a:r>
                        <a:rPr lang="en-ID" sz="1100" dirty="0" err="1">
                          <a:effectLst/>
                        </a:rPr>
                        <a:t>sekitar</a:t>
                      </a:r>
                      <a:r>
                        <a:rPr lang="en-ID" sz="1100" dirty="0">
                          <a:effectLst/>
                        </a:rPr>
                        <a:t> 7 </a:t>
                      </a:r>
                      <a:r>
                        <a:rPr lang="en-ID" sz="1100" dirty="0" err="1">
                          <a:effectLst/>
                        </a:rPr>
                        <a:t>hari</a:t>
                      </a:r>
                      <a:r>
                        <a:rPr lang="en-ID" sz="1100" dirty="0">
                          <a:effectLst/>
                        </a:rPr>
                        <a:t> </a:t>
                      </a:r>
                      <a:r>
                        <a:rPr lang="en-ID" sz="1100" dirty="0" err="1">
                          <a:effectLst/>
                        </a:rPr>
                        <a:t>untuk</a:t>
                      </a:r>
                      <a:r>
                        <a:rPr lang="en-ID" sz="1100" dirty="0">
                          <a:effectLst/>
                        </a:rPr>
                        <a:t> </a:t>
                      </a:r>
                      <a:r>
                        <a:rPr lang="en-ID" sz="1100" dirty="0" err="1">
                          <a:effectLst/>
                        </a:rPr>
                        <a:t>memproses</a:t>
                      </a:r>
                      <a:r>
                        <a:rPr lang="en-ID" sz="1100" dirty="0">
                          <a:effectLst/>
                        </a:rPr>
                        <a:t> </a:t>
                      </a:r>
                      <a:r>
                        <a:rPr lang="en-ID" sz="1100" dirty="0" err="1">
                          <a:effectLst/>
                        </a:rPr>
                        <a:t>permintaan</a:t>
                      </a:r>
                      <a:r>
                        <a:rPr lang="en-ID" sz="1100" dirty="0">
                          <a:effectLst/>
                        </a:rPr>
                        <a:t> </a:t>
                      </a:r>
                      <a:r>
                        <a:rPr lang="en-ID" sz="1100" dirty="0" err="1">
                          <a:effectLst/>
                        </a:rPr>
                        <a:t>perubahan</a:t>
                      </a:r>
                      <a:r>
                        <a:rPr lang="en-ID" sz="1100" dirty="0">
                          <a:effectLst/>
                        </a:rPr>
                        <a:t> dan </a:t>
                      </a:r>
                      <a:r>
                        <a:rPr lang="en-ID" sz="1100" dirty="0" err="1">
                          <a:effectLst/>
                        </a:rPr>
                        <a:t>penambahan</a:t>
                      </a:r>
                      <a:r>
                        <a:rPr lang="en-ID" sz="1100" dirty="0">
                          <a:effectLst/>
                        </a:rPr>
                        <a:t>. Timeline </a:t>
                      </a:r>
                      <a:r>
                        <a:rPr lang="en-ID" sz="1100" dirty="0" err="1">
                          <a:effectLst/>
                        </a:rPr>
                        <a:t>pengembangan</a:t>
                      </a:r>
                      <a:r>
                        <a:rPr lang="en-ID" sz="1100" dirty="0">
                          <a:effectLst/>
                        </a:rPr>
                        <a:t> </a:t>
                      </a:r>
                      <a:r>
                        <a:rPr lang="en-ID" sz="1100" dirty="0" err="1">
                          <a:effectLst/>
                        </a:rPr>
                        <a:t>akan</a:t>
                      </a:r>
                      <a:r>
                        <a:rPr lang="en-ID" sz="1100" dirty="0">
                          <a:effectLst/>
                        </a:rPr>
                        <a:t> </a:t>
                      </a:r>
                      <a:r>
                        <a:rPr lang="en-ID" sz="1100" dirty="0" err="1">
                          <a:effectLst/>
                        </a:rPr>
                        <a:t>molor</a:t>
                      </a:r>
                      <a:r>
                        <a:rPr lang="en-ID" sz="1100" dirty="0">
                          <a:effectLst/>
                        </a:rPr>
                        <a:t> </a:t>
                      </a:r>
                      <a:r>
                        <a:rPr lang="en-ID" sz="1100" dirty="0" err="1">
                          <a:effectLst/>
                        </a:rPr>
                        <a:t>selama</a:t>
                      </a:r>
                      <a:r>
                        <a:rPr lang="en-ID" sz="1100" dirty="0">
                          <a:effectLst/>
                        </a:rPr>
                        <a:t> 7 </a:t>
                      </a:r>
                      <a:r>
                        <a:rPr lang="en-ID" sz="1100" dirty="0" err="1">
                          <a:effectLst/>
                        </a:rPr>
                        <a:t>hari</a:t>
                      </a:r>
                      <a:r>
                        <a:rPr lang="en-ID" sz="1100" dirty="0">
                          <a:effectLst/>
                        </a:rPr>
                        <a:t> </a:t>
                      </a:r>
                      <a:r>
                        <a:rPr lang="en-ID" sz="1100" dirty="0" err="1">
                          <a:effectLst/>
                        </a:rPr>
                        <a:t>dari</a:t>
                      </a:r>
                      <a:r>
                        <a:rPr lang="en-ID" sz="1100" dirty="0">
                          <a:effectLst/>
                        </a:rPr>
                        <a:t> </a:t>
                      </a:r>
                      <a:r>
                        <a:rPr lang="en-ID" sz="1100" dirty="0" err="1">
                          <a:effectLst/>
                        </a:rPr>
                        <a:t>waktu</a:t>
                      </a:r>
                      <a:r>
                        <a:rPr lang="en-ID" sz="1100" dirty="0">
                          <a:effectLst/>
                        </a:rPr>
                        <a:t> final yang </a:t>
                      </a:r>
                      <a:r>
                        <a:rPr lang="en-ID" sz="1100" dirty="0" err="1">
                          <a:effectLst/>
                        </a:rPr>
                        <a:t>sudah</a:t>
                      </a:r>
                      <a:r>
                        <a:rPr lang="en-ID" sz="1100" dirty="0">
                          <a:effectLst/>
                        </a:rPr>
                        <a:t> </a:t>
                      </a:r>
                      <a:r>
                        <a:rPr lang="en-ID" sz="1100" dirty="0" err="1">
                          <a:effectLst/>
                        </a:rPr>
                        <a:t>ditentukan</a:t>
                      </a:r>
                      <a:r>
                        <a:rPr lang="en-ID" sz="1100" dirty="0">
                          <a:effectLst/>
                        </a:rPr>
                        <a:t>. </a:t>
                      </a:r>
                      <a:r>
                        <a:rPr lang="en-ID" sz="1100" dirty="0" err="1">
                          <a:effectLst/>
                        </a:rPr>
                        <a:t>Estimasi</a:t>
                      </a:r>
                      <a:r>
                        <a:rPr lang="en-ID" sz="1100" dirty="0">
                          <a:effectLst/>
                        </a:rPr>
                        <a:t> </a:t>
                      </a:r>
                      <a:r>
                        <a:rPr lang="en-ID" sz="1100" dirty="0" err="1">
                          <a:effectLst/>
                        </a:rPr>
                        <a:t>biaya</a:t>
                      </a:r>
                      <a:r>
                        <a:rPr lang="en-ID" sz="1100" dirty="0">
                          <a:effectLst/>
                        </a:rPr>
                        <a:t> yang </a:t>
                      </a:r>
                      <a:r>
                        <a:rPr lang="en-ID" sz="1100" dirty="0" err="1">
                          <a:effectLst/>
                        </a:rPr>
                        <a:t>harus</a:t>
                      </a:r>
                      <a:r>
                        <a:rPr lang="en-ID" sz="1100" dirty="0">
                          <a:effectLst/>
                        </a:rPr>
                        <a:t> </a:t>
                      </a:r>
                      <a:r>
                        <a:rPr lang="en-ID" sz="1100" dirty="0" err="1">
                          <a:effectLst/>
                        </a:rPr>
                        <a:t>dikerluarkan</a:t>
                      </a:r>
                      <a:r>
                        <a:rPr lang="en-ID" sz="1100" dirty="0">
                          <a:effectLst/>
                        </a:rPr>
                        <a:t> </a:t>
                      </a:r>
                      <a:r>
                        <a:rPr lang="en-ID" sz="1100" dirty="0" err="1">
                          <a:effectLst/>
                        </a:rPr>
                        <a:t>ditambah</a:t>
                      </a:r>
                      <a:r>
                        <a:rPr lang="en-ID" sz="1100" dirty="0">
                          <a:effectLst/>
                        </a:rPr>
                        <a:t> Rp.1.200.000 </a:t>
                      </a:r>
                      <a:r>
                        <a:rPr lang="en-ID" sz="1100" dirty="0" err="1">
                          <a:effectLst/>
                        </a:rPr>
                        <a:t>dari</a:t>
                      </a:r>
                      <a:r>
                        <a:rPr lang="en-ID" sz="1100" dirty="0">
                          <a:effectLst/>
                        </a:rPr>
                        <a:t> </a:t>
                      </a:r>
                      <a:r>
                        <a:rPr lang="en-ID" sz="1100" dirty="0" err="1">
                          <a:effectLst/>
                        </a:rPr>
                        <a:t>biaya</a:t>
                      </a:r>
                      <a:r>
                        <a:rPr lang="en-ID" sz="1100" dirty="0">
                          <a:effectLst/>
                        </a:rPr>
                        <a:t> </a:t>
                      </a:r>
                      <a:r>
                        <a:rPr lang="en-ID" sz="1100" dirty="0" err="1">
                          <a:effectLst/>
                        </a:rPr>
                        <a:t>awal</a:t>
                      </a:r>
                      <a:r>
                        <a:rPr lang="en-ID" sz="1100" dirty="0">
                          <a:effectLst/>
                        </a:rPr>
                        <a:t>.</a:t>
                      </a:r>
                      <a:endParaRPr lang="en-ID" sz="1100" dirty="0">
                        <a:effectLst/>
                        <a:latin typeface="Arial" panose="020B0604020202020204" pitchFamily="34" charset="0"/>
                        <a:ea typeface="Arial" panose="020B0604020202020204" pitchFamily="34" charset="0"/>
                      </a:endParaRPr>
                    </a:p>
                  </a:txBody>
                  <a:tcPr marL="63500" marR="63500" marT="63500" marB="63500"/>
                </a:tc>
              </a:tr>
              <a:tr h="0">
                <a:tc>
                  <a:txBody>
                    <a:bodyPr/>
                    <a:lstStyle/>
                    <a:p>
                      <a:pPr algn="just">
                        <a:lnSpc>
                          <a:spcPct val="115000"/>
                        </a:lnSpc>
                        <a:spcAft>
                          <a:spcPts val="0"/>
                        </a:spcAft>
                      </a:pPr>
                      <a:r>
                        <a:rPr lang="en-ID" sz="1100">
                          <a:effectLst/>
                        </a:rPr>
                        <a:t>Kondisi yang diinginkan</a:t>
                      </a:r>
                      <a:endParaRPr lang="en-ID" sz="11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en-ID" sz="1100" dirty="0" err="1">
                          <a:effectLst/>
                        </a:rPr>
                        <a:t>Terdapat</a:t>
                      </a:r>
                      <a:r>
                        <a:rPr lang="en-ID" sz="1100" dirty="0">
                          <a:effectLst/>
                        </a:rPr>
                        <a:t> </a:t>
                      </a:r>
                      <a:r>
                        <a:rPr lang="en-ID" sz="1100" dirty="0" err="1">
                          <a:effectLst/>
                        </a:rPr>
                        <a:t>tampilan</a:t>
                      </a:r>
                      <a:r>
                        <a:rPr lang="en-ID" sz="1100" dirty="0">
                          <a:effectLst/>
                        </a:rPr>
                        <a:t> data </a:t>
                      </a:r>
                      <a:r>
                        <a:rPr lang="en-ID" sz="1100" dirty="0" err="1">
                          <a:effectLst/>
                        </a:rPr>
                        <a:t>bukan</a:t>
                      </a:r>
                      <a:r>
                        <a:rPr lang="en-ID" sz="1100" dirty="0">
                          <a:effectLst/>
                        </a:rPr>
                        <a:t> </a:t>
                      </a:r>
                      <a:r>
                        <a:rPr lang="en-ID" sz="1100" dirty="0" err="1">
                          <a:effectLst/>
                        </a:rPr>
                        <a:t>hanya</a:t>
                      </a:r>
                      <a:r>
                        <a:rPr lang="en-ID" sz="1100" dirty="0">
                          <a:effectLst/>
                        </a:rPr>
                        <a:t> </a:t>
                      </a:r>
                      <a:r>
                        <a:rPr lang="en-ID" sz="1100" dirty="0" err="1">
                          <a:effectLst/>
                        </a:rPr>
                        <a:t>dalam</a:t>
                      </a:r>
                      <a:r>
                        <a:rPr lang="en-ID" sz="1100" dirty="0">
                          <a:effectLst/>
                        </a:rPr>
                        <a:t> </a:t>
                      </a:r>
                      <a:r>
                        <a:rPr lang="en-ID" sz="1100" dirty="0" err="1">
                          <a:effectLst/>
                        </a:rPr>
                        <a:t>tabel</a:t>
                      </a:r>
                      <a:r>
                        <a:rPr lang="en-ID" sz="1100" dirty="0">
                          <a:effectLst/>
                        </a:rPr>
                        <a:t> </a:t>
                      </a:r>
                      <a:r>
                        <a:rPr lang="en-ID" sz="1100" dirty="0" err="1">
                          <a:effectLst/>
                        </a:rPr>
                        <a:t>namun</a:t>
                      </a:r>
                      <a:r>
                        <a:rPr lang="en-ID" sz="1100" dirty="0">
                          <a:effectLst/>
                        </a:rPr>
                        <a:t> juga  </a:t>
                      </a:r>
                      <a:r>
                        <a:rPr lang="en-ID" sz="1100" dirty="0" err="1">
                          <a:effectLst/>
                        </a:rPr>
                        <a:t>dalam</a:t>
                      </a:r>
                      <a:r>
                        <a:rPr lang="en-ID" sz="1100" dirty="0">
                          <a:effectLst/>
                        </a:rPr>
                        <a:t> </a:t>
                      </a:r>
                      <a:r>
                        <a:rPr lang="en-ID" sz="1100" dirty="0" err="1">
                          <a:effectLst/>
                        </a:rPr>
                        <a:t>bentuk</a:t>
                      </a:r>
                      <a:r>
                        <a:rPr lang="en-ID" sz="1100" dirty="0">
                          <a:effectLst/>
                        </a:rPr>
                        <a:t> </a:t>
                      </a:r>
                      <a:r>
                        <a:rPr lang="en-ID" sz="1100" dirty="0" err="1">
                          <a:effectLst/>
                        </a:rPr>
                        <a:t>grafik</a:t>
                      </a:r>
                      <a:r>
                        <a:rPr lang="en-ID" sz="1100" dirty="0">
                          <a:effectLst/>
                        </a:rPr>
                        <a:t> </a:t>
                      </a:r>
                      <a:r>
                        <a:rPr lang="en-ID" sz="1100" dirty="0" err="1">
                          <a:effectLst/>
                        </a:rPr>
                        <a:t>disetiap</a:t>
                      </a:r>
                      <a:r>
                        <a:rPr lang="en-ID" sz="1100" dirty="0">
                          <a:effectLst/>
                        </a:rPr>
                        <a:t> </a:t>
                      </a:r>
                      <a:r>
                        <a:rPr lang="en-ID" sz="1100" dirty="0" err="1">
                          <a:effectLst/>
                        </a:rPr>
                        <a:t>menunya</a:t>
                      </a:r>
                      <a:r>
                        <a:rPr lang="en-ID" sz="1100" dirty="0">
                          <a:effectLst/>
                        </a:rPr>
                        <a:t>. Dan </a:t>
                      </a:r>
                      <a:r>
                        <a:rPr lang="en-ID" sz="1100" dirty="0" err="1">
                          <a:effectLst/>
                        </a:rPr>
                        <a:t>terdapat</a:t>
                      </a:r>
                      <a:r>
                        <a:rPr lang="en-ID" sz="1100" dirty="0">
                          <a:effectLst/>
                        </a:rPr>
                        <a:t> menu </a:t>
                      </a:r>
                      <a:r>
                        <a:rPr lang="en-ID" sz="1100" dirty="0" err="1">
                          <a:effectLst/>
                        </a:rPr>
                        <a:t>untuk</a:t>
                      </a:r>
                      <a:r>
                        <a:rPr lang="en-ID" sz="1100" dirty="0">
                          <a:effectLst/>
                        </a:rPr>
                        <a:t> </a:t>
                      </a:r>
                      <a:r>
                        <a:rPr lang="en-ID" sz="1100" dirty="0" err="1">
                          <a:effectLst/>
                        </a:rPr>
                        <a:t>melakukan</a:t>
                      </a:r>
                      <a:r>
                        <a:rPr lang="en-ID" sz="1100" dirty="0">
                          <a:effectLst/>
                        </a:rPr>
                        <a:t> </a:t>
                      </a:r>
                      <a:r>
                        <a:rPr lang="en-ID" sz="1100" dirty="0" err="1">
                          <a:effectLst/>
                        </a:rPr>
                        <a:t>manajemen</a:t>
                      </a:r>
                      <a:r>
                        <a:rPr lang="en-ID" sz="1100" dirty="0">
                          <a:effectLst/>
                        </a:rPr>
                        <a:t> user.</a:t>
                      </a:r>
                      <a:endParaRPr lang="en-ID" sz="1100" dirty="0">
                        <a:effectLst/>
                        <a:latin typeface="Arial" panose="020B0604020202020204" pitchFamily="34" charset="0"/>
                        <a:ea typeface="Arial" panose="020B0604020202020204" pitchFamily="34" charset="0"/>
                      </a:endParaRPr>
                    </a:p>
                  </a:txBody>
                  <a:tcPr marL="63500" marR="63500" marT="63500" marB="63500"/>
                </a:tc>
              </a:tr>
            </a:tbl>
          </a:graphicData>
        </a:graphic>
      </p:graphicFrame>
      <p:graphicFrame>
        <p:nvGraphicFramePr>
          <p:cNvPr id="11" name="Table 10"/>
          <p:cNvGraphicFramePr>
            <a:graphicFrameLocks noGrp="1"/>
          </p:cNvGraphicFramePr>
          <p:nvPr/>
        </p:nvGraphicFramePr>
        <p:xfrm>
          <a:off x="5625453" y="2965388"/>
          <a:ext cx="4747005" cy="1510984"/>
        </p:xfrm>
        <a:graphic>
          <a:graphicData uri="http://schemas.openxmlformats.org/drawingml/2006/table">
            <a:tbl>
              <a:tblPr firstRow="1" firstCol="1" bandRow="1">
                <a:tableStyleId>{5C22544A-7EE6-4342-B048-85BDC9FD1C3A}</a:tableStyleId>
              </a:tblPr>
              <a:tblGrid>
                <a:gridCol w="1412656"/>
                <a:gridCol w="3334349"/>
              </a:tblGrid>
              <a:tr h="0">
                <a:tc>
                  <a:txBody>
                    <a:bodyPr/>
                    <a:lstStyle/>
                    <a:p>
                      <a:pPr algn="ctr">
                        <a:lnSpc>
                          <a:spcPct val="115000"/>
                        </a:lnSpc>
                        <a:spcAft>
                          <a:spcPts val="800"/>
                        </a:spcAft>
                      </a:pPr>
                      <a:r>
                        <a:rPr lang="en-ID" sz="1100" dirty="0">
                          <a:effectLst/>
                        </a:rPr>
                        <a:t> </a:t>
                      </a:r>
                      <a:endParaRPr lang="en-ID" sz="1100" dirty="0">
                        <a:effectLst/>
                      </a:endParaRPr>
                    </a:p>
                    <a:p>
                      <a:pPr algn="ctr">
                        <a:lnSpc>
                          <a:spcPct val="115000"/>
                        </a:lnSpc>
                        <a:spcAft>
                          <a:spcPts val="800"/>
                        </a:spcAft>
                      </a:pPr>
                      <a:r>
                        <a:rPr lang="en-ID" sz="1100" dirty="0">
                          <a:effectLst/>
                        </a:rPr>
                        <a:t> </a:t>
                      </a:r>
                      <a:endParaRPr lang="en-ID" sz="1100" dirty="0">
                        <a:effectLst/>
                      </a:endParaRPr>
                    </a:p>
                    <a:p>
                      <a:pPr>
                        <a:lnSpc>
                          <a:spcPct val="115000"/>
                        </a:lnSpc>
                        <a:spcAft>
                          <a:spcPts val="800"/>
                        </a:spcAft>
                      </a:pPr>
                      <a:r>
                        <a:rPr lang="en-ID" sz="1100" dirty="0">
                          <a:effectLst/>
                        </a:rPr>
                        <a:t>Status </a:t>
                      </a:r>
                      <a:endParaRPr lang="en-ID" sz="1100" dirty="0">
                        <a:effectLst/>
                        <a:latin typeface="Arial" panose="020B0604020202020204" pitchFamily="34" charset="0"/>
                        <a:ea typeface="Arial" panose="020B0604020202020204" pitchFamily="34" charset="0"/>
                      </a:endParaRPr>
                    </a:p>
                  </a:txBody>
                  <a:tcPr marL="63500" marR="63500" marT="63500" marB="63500"/>
                </a:tc>
                <a:tc>
                  <a:txBody>
                    <a:bodyPr/>
                    <a:lstStyle/>
                    <a:p>
                      <a:endParaRPr lang="en-ID" dirty="0"/>
                    </a:p>
                  </a:txBody>
                  <a:tcPr marL="63500" marR="63500" marT="63500" marB="63500"/>
                </a:tc>
              </a:tr>
              <a:tr h="0">
                <a:tc>
                  <a:txBody>
                    <a:bodyPr/>
                    <a:lstStyle/>
                    <a:p>
                      <a:pPr>
                        <a:lnSpc>
                          <a:spcPct val="115000"/>
                        </a:lnSpc>
                        <a:spcAft>
                          <a:spcPts val="800"/>
                        </a:spcAft>
                      </a:pPr>
                      <a:r>
                        <a:rPr lang="en-ID" sz="1100" dirty="0" err="1">
                          <a:effectLst/>
                        </a:rPr>
                        <a:t>Tanggal</a:t>
                      </a:r>
                      <a:r>
                        <a:rPr lang="en-ID" sz="1100" dirty="0">
                          <a:effectLst/>
                        </a:rPr>
                        <a:t> </a:t>
                      </a:r>
                      <a:r>
                        <a:rPr lang="en-ID" sz="1100" dirty="0" err="1">
                          <a:effectLst/>
                        </a:rPr>
                        <a:t>Disetujui</a:t>
                      </a:r>
                      <a:endParaRPr lang="en-ID" sz="1100" dirty="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spcAft>
                          <a:spcPts val="800"/>
                        </a:spcAft>
                      </a:pPr>
                      <a:r>
                        <a:rPr lang="en-ID" sz="1100">
                          <a:effectLst/>
                        </a:rPr>
                        <a:t>24 November 2019</a:t>
                      </a:r>
                      <a:endParaRPr lang="en-ID" sz="1100">
                        <a:effectLst/>
                        <a:latin typeface="Arial" panose="020B0604020202020204" pitchFamily="34" charset="0"/>
                        <a:ea typeface="Arial" panose="020B0604020202020204" pitchFamily="34" charset="0"/>
                      </a:endParaRPr>
                    </a:p>
                  </a:txBody>
                  <a:tcPr marL="63500" marR="63500" marT="63500" marB="63500"/>
                </a:tc>
              </a:tr>
              <a:tr h="0">
                <a:tc>
                  <a:txBody>
                    <a:bodyPr/>
                    <a:lstStyle/>
                    <a:p>
                      <a:pPr>
                        <a:lnSpc>
                          <a:spcPct val="115000"/>
                        </a:lnSpc>
                        <a:spcAft>
                          <a:spcPts val="800"/>
                        </a:spcAft>
                      </a:pPr>
                      <a:r>
                        <a:rPr lang="en-ID" sz="1100">
                          <a:effectLst/>
                        </a:rPr>
                        <a:t>Disetujui Oleh</a:t>
                      </a:r>
                      <a:endParaRPr lang="en-ID" sz="1100">
                        <a:effectLst/>
                        <a:latin typeface="Arial" panose="020B0604020202020204" pitchFamily="34" charset="0"/>
                        <a:ea typeface="Arial" panose="020B0604020202020204" pitchFamily="34" charset="0"/>
                      </a:endParaRPr>
                    </a:p>
                  </a:txBody>
                  <a:tcPr marL="63500" marR="63500" marT="63500" marB="63500"/>
                </a:tc>
                <a:tc>
                  <a:txBody>
                    <a:bodyPr/>
                    <a:lstStyle/>
                    <a:p>
                      <a:pPr>
                        <a:lnSpc>
                          <a:spcPct val="115000"/>
                        </a:lnSpc>
                        <a:spcAft>
                          <a:spcPts val="800"/>
                        </a:spcAft>
                      </a:pPr>
                      <a:r>
                        <a:rPr lang="en-ID" sz="1100" dirty="0">
                          <a:effectLst/>
                        </a:rPr>
                        <a:t>CCB (Change Control Board)</a:t>
                      </a:r>
                      <a:endParaRPr lang="en-ID" sz="1100" dirty="0">
                        <a:effectLst/>
                        <a:latin typeface="Arial" panose="020B0604020202020204" pitchFamily="34" charset="0"/>
                        <a:ea typeface="Arial" panose="020B0604020202020204" pitchFamily="34" charset="0"/>
                      </a:endParaRPr>
                    </a:p>
                  </a:txBody>
                  <a:tcPr marL="63500" marR="63500" marT="63500" marB="63500"/>
                </a:tc>
              </a:tr>
            </a:tbl>
          </a:graphicData>
        </a:graphic>
      </p:graphicFrame>
      <p:pic>
        <p:nvPicPr>
          <p:cNvPr id="16" name="Picture 15"/>
          <p:cNvPicPr>
            <a:picLocks noChangeAspect="1"/>
          </p:cNvPicPr>
          <p:nvPr/>
        </p:nvPicPr>
        <p:blipFill>
          <a:blip r:embed="rId3"/>
          <a:stretch>
            <a:fillRect/>
          </a:stretch>
        </p:blipFill>
        <p:spPr>
          <a:xfrm>
            <a:off x="7129687" y="3176113"/>
            <a:ext cx="3007151" cy="50577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sp>
        <p:nvSpPr>
          <p:cNvPr id="11" name="Title 1"/>
          <p:cNvSpPr txBox="1"/>
          <p:nvPr/>
        </p:nvSpPr>
        <p:spPr>
          <a:xfrm>
            <a:off x="2912773" y="206910"/>
            <a:ext cx="6696364" cy="44229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200" dirty="0">
                <a:solidFill>
                  <a:srgbClr val="27ADAC"/>
                </a:solidFill>
                <a:latin typeface="Baloo Thambi" panose="03080902040302020200" pitchFamily="66" charset="0"/>
                <a:cs typeface="Baloo Thambi" panose="03080902040302020200" pitchFamily="66" charset="0"/>
              </a:rPr>
              <a:t>Change Analysis V2.0</a:t>
            </a:r>
            <a:endParaRPr lang="en-ID" sz="3200" dirty="0">
              <a:solidFill>
                <a:srgbClr val="27ADAC"/>
              </a:solidFill>
              <a:latin typeface="Baloo Thambi" panose="03080902040302020200" pitchFamily="66" charset="0"/>
              <a:cs typeface="Baloo Thambi" panose="03080902040302020200" pitchFamily="66" charset="0"/>
            </a:endParaRPr>
          </a:p>
        </p:txBody>
      </p:sp>
      <p:pic>
        <p:nvPicPr>
          <p:cNvPr id="12" name="Picture 11"/>
          <p:cNvPicPr>
            <a:picLocks noChangeAspect="1"/>
          </p:cNvPicPr>
          <p:nvPr/>
        </p:nvPicPr>
        <p:blipFill>
          <a:blip r:embed="rId3"/>
          <a:stretch>
            <a:fillRect/>
          </a:stretch>
        </p:blipFill>
        <p:spPr>
          <a:xfrm>
            <a:off x="6378575" y="691699"/>
            <a:ext cx="5238750" cy="2200275"/>
          </a:xfrm>
          <a:prstGeom prst="rect">
            <a:avLst/>
          </a:prstGeom>
        </p:spPr>
      </p:pic>
      <p:pic>
        <p:nvPicPr>
          <p:cNvPr id="2" name="Picture 1" descr="CAD 2.0"/>
          <p:cNvPicPr>
            <a:picLocks noChangeAspect="1"/>
          </p:cNvPicPr>
          <p:nvPr/>
        </p:nvPicPr>
        <p:blipFill>
          <a:blip r:embed="rId4"/>
          <a:stretch>
            <a:fillRect/>
          </a:stretch>
        </p:blipFill>
        <p:spPr>
          <a:xfrm>
            <a:off x="1505585" y="1071245"/>
            <a:ext cx="4152900" cy="47148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0" y="555235"/>
            <a:ext cx="12192000" cy="10625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4800" dirty="0">
                <a:solidFill>
                  <a:srgbClr val="27ADAC"/>
                </a:solidFill>
                <a:latin typeface="Baloo Thambi" panose="03080902040302020200" pitchFamily="66" charset="0"/>
                <a:cs typeface="Baloo Thambi" panose="03080902040302020200" pitchFamily="66" charset="0"/>
              </a:rPr>
              <a:t>IPI APPS V2.0</a:t>
            </a:r>
            <a:endParaRPr lang="en-ID" sz="4800" dirty="0">
              <a:solidFill>
                <a:srgbClr val="27ADAC"/>
              </a:solidFill>
              <a:latin typeface="Baloo Thambi" panose="03080902040302020200" pitchFamily="66" charset="0"/>
              <a:cs typeface="Baloo Thambi" panose="03080902040302020200" pitchFamily="66" charset="0"/>
            </a:endParaRPr>
          </a:p>
        </p:txBody>
      </p:sp>
      <p:sp>
        <p:nvSpPr>
          <p:cNvPr id="3" name="TextBox 2"/>
          <p:cNvSpPr txBox="1"/>
          <p:nvPr/>
        </p:nvSpPr>
        <p:spPr>
          <a:xfrm>
            <a:off x="991987" y="1448827"/>
            <a:ext cx="4335766" cy="461665"/>
          </a:xfrm>
          <a:prstGeom prst="rect">
            <a:avLst/>
          </a:prstGeom>
          <a:noFill/>
        </p:spPr>
        <p:txBody>
          <a:bodyPr wrap="square" rtlCol="0">
            <a:spAutoFit/>
          </a:bodyPr>
          <a:lstStyle/>
          <a:p>
            <a:pPr lvl="0"/>
            <a:r>
              <a:rPr lang="en-ID" sz="2400" dirty="0" err="1"/>
              <a:t>Kebutuhan</a:t>
            </a:r>
            <a:r>
              <a:rPr lang="en-ID" sz="2400" dirty="0"/>
              <a:t> </a:t>
            </a:r>
            <a:r>
              <a:rPr lang="en-ID" sz="2400" dirty="0" err="1"/>
              <a:t>Fungsional</a:t>
            </a:r>
            <a:r>
              <a:rPr lang="en-ID" sz="2400" dirty="0"/>
              <a:t> Admin</a:t>
            </a:r>
            <a:endParaRPr lang="en-ID" sz="2400"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1" name="Rectangle 10"/>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sp>
        <p:nvSpPr>
          <p:cNvPr id="8" name="TextBox 7"/>
          <p:cNvSpPr txBox="1"/>
          <p:nvPr/>
        </p:nvSpPr>
        <p:spPr>
          <a:xfrm>
            <a:off x="991987" y="1954992"/>
            <a:ext cx="3348038" cy="2677656"/>
          </a:xfrm>
          <a:prstGeom prst="rect">
            <a:avLst/>
          </a:prstGeom>
          <a:noFill/>
        </p:spPr>
        <p:txBody>
          <a:bodyPr wrap="square" rtlCol="0">
            <a:spAutoFit/>
          </a:bodyPr>
          <a:lstStyle/>
          <a:p>
            <a:pPr marL="342900" lvl="0" indent="-342900">
              <a:buFont typeface="Arial" panose="020B0604020202020204" pitchFamily="34" charset="0"/>
              <a:buChar char="•"/>
            </a:pPr>
            <a:r>
              <a:rPr lang="en-ID" sz="2400" dirty="0" err="1"/>
              <a:t>Melakukan</a:t>
            </a:r>
            <a:r>
              <a:rPr lang="en-ID" sz="2400" dirty="0"/>
              <a:t> Login</a:t>
            </a:r>
            <a:endParaRPr lang="en-ID" sz="2400" dirty="0"/>
          </a:p>
          <a:p>
            <a:pPr marL="342900" lvl="0" indent="-342900">
              <a:buFont typeface="Arial" panose="020B0604020202020204" pitchFamily="34" charset="0"/>
              <a:buChar char="•"/>
            </a:pPr>
            <a:r>
              <a:rPr lang="en-ID" sz="2400" dirty="0" err="1"/>
              <a:t>Melakukan</a:t>
            </a:r>
            <a:r>
              <a:rPr lang="en-ID" sz="2400" dirty="0"/>
              <a:t> Logout</a:t>
            </a:r>
            <a:endParaRPr lang="en-ID" sz="2400" dirty="0"/>
          </a:p>
          <a:p>
            <a:pPr marL="342900" lvl="0" indent="-342900">
              <a:buFont typeface="Arial" panose="020B0604020202020204" pitchFamily="34" charset="0"/>
              <a:buChar char="•"/>
            </a:pPr>
            <a:r>
              <a:rPr lang="en-ID" sz="2400" dirty="0"/>
              <a:t>Update Data</a:t>
            </a:r>
            <a:endParaRPr lang="en-ID" sz="2400" dirty="0"/>
          </a:p>
          <a:p>
            <a:pPr marL="342900" lvl="0" indent="-342900">
              <a:buFont typeface="Arial" panose="020B0604020202020204" pitchFamily="34" charset="0"/>
              <a:buChar char="•"/>
            </a:pPr>
            <a:r>
              <a:rPr lang="en-ID" sz="2400" dirty="0"/>
              <a:t>Input </a:t>
            </a:r>
            <a:r>
              <a:rPr lang="en-ID" sz="2400" dirty="0" err="1"/>
              <a:t>Tahun</a:t>
            </a:r>
            <a:endParaRPr lang="en-ID" sz="2400" dirty="0"/>
          </a:p>
          <a:p>
            <a:pPr marL="342900" lvl="0" indent="-342900">
              <a:buFont typeface="Arial" panose="020B0604020202020204" pitchFamily="34" charset="0"/>
              <a:buChar char="•"/>
            </a:pPr>
            <a:r>
              <a:rPr lang="en-ID" sz="2400" dirty="0" err="1"/>
              <a:t>Hapus</a:t>
            </a:r>
            <a:r>
              <a:rPr lang="en-ID" sz="2400" dirty="0"/>
              <a:t> </a:t>
            </a:r>
            <a:r>
              <a:rPr lang="en-ID" sz="2400" dirty="0" err="1"/>
              <a:t>Tahun</a:t>
            </a:r>
            <a:endParaRPr lang="en-ID" sz="2400" dirty="0"/>
          </a:p>
          <a:p>
            <a:pPr marL="342900" lvl="0" indent="-342900">
              <a:buFont typeface="Arial" panose="020B0604020202020204" pitchFamily="34" charset="0"/>
              <a:buChar char="•"/>
            </a:pPr>
            <a:r>
              <a:rPr lang="en-ID" sz="2400" dirty="0" err="1"/>
              <a:t>Lihat</a:t>
            </a:r>
            <a:r>
              <a:rPr lang="en-ID" sz="2400" dirty="0"/>
              <a:t> Report Data </a:t>
            </a:r>
            <a:r>
              <a:rPr lang="en-ID" sz="2400" dirty="0" err="1"/>
              <a:t>Asli</a:t>
            </a:r>
            <a:endParaRPr lang="en-ID" sz="2400" dirty="0"/>
          </a:p>
          <a:p>
            <a:pPr marL="342900" lvl="0" indent="-342900">
              <a:buFont typeface="Arial" panose="020B0604020202020204" pitchFamily="34" charset="0"/>
              <a:buChar char="•"/>
            </a:pPr>
            <a:r>
              <a:rPr lang="en-ID" sz="2400" dirty="0" err="1"/>
              <a:t>Lihat</a:t>
            </a:r>
            <a:r>
              <a:rPr lang="en-ID" sz="2400" dirty="0"/>
              <a:t> Data </a:t>
            </a:r>
            <a:r>
              <a:rPr lang="en-ID" sz="2400" dirty="0" err="1"/>
              <a:t>Tabel</a:t>
            </a:r>
            <a:endParaRPr lang="en-ID" sz="2400" dirty="0"/>
          </a:p>
        </p:txBody>
      </p:sp>
      <p:sp>
        <p:nvSpPr>
          <p:cNvPr id="2" name="Oval 1"/>
          <p:cNvSpPr/>
          <p:nvPr/>
        </p:nvSpPr>
        <p:spPr>
          <a:xfrm>
            <a:off x="6864248" y="2010984"/>
            <a:ext cx="3272590" cy="3272590"/>
          </a:xfrm>
          <a:prstGeom prst="ellipse">
            <a:avLst/>
          </a:prstGeom>
          <a:solidFill>
            <a:srgbClr val="07A7A5">
              <a:alpha val="66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7200" dirty="0"/>
              <a:t>12</a:t>
            </a:r>
            <a:r>
              <a:rPr lang="en-ID" sz="3200" dirty="0"/>
              <a:t> </a:t>
            </a:r>
            <a:r>
              <a:rPr lang="en-ID" sz="3200" dirty="0" err="1"/>
              <a:t>Fungsional</a:t>
            </a:r>
            <a:endParaRPr lang="en-ID" sz="3200" dirty="0"/>
          </a:p>
        </p:txBody>
      </p:sp>
      <p:sp>
        <p:nvSpPr>
          <p:cNvPr id="12" name="TextBox 11"/>
          <p:cNvSpPr txBox="1"/>
          <p:nvPr/>
        </p:nvSpPr>
        <p:spPr>
          <a:xfrm>
            <a:off x="4084356" y="1910492"/>
            <a:ext cx="3348038" cy="1938992"/>
          </a:xfrm>
          <a:prstGeom prst="rect">
            <a:avLst/>
          </a:prstGeom>
          <a:noFill/>
        </p:spPr>
        <p:txBody>
          <a:bodyPr wrap="square" rtlCol="0">
            <a:spAutoFit/>
          </a:bodyPr>
          <a:lstStyle/>
          <a:p>
            <a:pPr marL="342900" lvl="0" indent="-342900">
              <a:buFont typeface="Arial" panose="020B0604020202020204" pitchFamily="34" charset="0"/>
              <a:buChar char="•"/>
            </a:pPr>
            <a:r>
              <a:rPr lang="en-ID" sz="2400" b="1" dirty="0" err="1">
                <a:solidFill>
                  <a:srgbClr val="0070C0"/>
                </a:solidFill>
              </a:rPr>
              <a:t>Lihat</a:t>
            </a:r>
            <a:r>
              <a:rPr lang="en-ID" sz="2400" b="1" dirty="0">
                <a:solidFill>
                  <a:srgbClr val="0070C0"/>
                </a:solidFill>
              </a:rPr>
              <a:t> Data </a:t>
            </a:r>
            <a:r>
              <a:rPr lang="en-ID" sz="2400" b="1" dirty="0" err="1">
                <a:solidFill>
                  <a:srgbClr val="0070C0"/>
                </a:solidFill>
              </a:rPr>
              <a:t>Grafik</a:t>
            </a:r>
            <a:endParaRPr lang="en-ID" sz="2400" b="1" dirty="0">
              <a:solidFill>
                <a:srgbClr val="0070C0"/>
              </a:solidFill>
            </a:endParaRPr>
          </a:p>
          <a:p>
            <a:pPr marL="342900" lvl="0" indent="-342900">
              <a:buFont typeface="Arial" panose="020B0604020202020204" pitchFamily="34" charset="0"/>
              <a:buChar char="•"/>
            </a:pPr>
            <a:r>
              <a:rPr lang="en-ID" sz="2400" b="1" dirty="0" err="1">
                <a:solidFill>
                  <a:srgbClr val="0070C0"/>
                </a:solidFill>
              </a:rPr>
              <a:t>Tambah</a:t>
            </a:r>
            <a:r>
              <a:rPr lang="en-ID" sz="2400" b="1" dirty="0">
                <a:solidFill>
                  <a:srgbClr val="0070C0"/>
                </a:solidFill>
              </a:rPr>
              <a:t> User</a:t>
            </a:r>
            <a:endParaRPr lang="en-ID" sz="2400" b="1" dirty="0">
              <a:solidFill>
                <a:srgbClr val="0070C0"/>
              </a:solidFill>
            </a:endParaRPr>
          </a:p>
          <a:p>
            <a:pPr marL="342900" lvl="0" indent="-342900">
              <a:buFont typeface="Arial" panose="020B0604020202020204" pitchFamily="34" charset="0"/>
              <a:buChar char="•"/>
            </a:pPr>
            <a:r>
              <a:rPr lang="en-ID" sz="2400" b="1" dirty="0">
                <a:solidFill>
                  <a:srgbClr val="0070C0"/>
                </a:solidFill>
              </a:rPr>
              <a:t>Edit User</a:t>
            </a:r>
            <a:endParaRPr lang="en-ID" sz="2400" b="1" dirty="0">
              <a:solidFill>
                <a:srgbClr val="0070C0"/>
              </a:solidFill>
            </a:endParaRPr>
          </a:p>
          <a:p>
            <a:pPr marL="342900" lvl="0" indent="-342900">
              <a:buFont typeface="Arial" panose="020B0604020202020204" pitchFamily="34" charset="0"/>
              <a:buChar char="•"/>
            </a:pPr>
            <a:r>
              <a:rPr lang="en-ID" sz="2400" b="1" dirty="0" err="1">
                <a:solidFill>
                  <a:srgbClr val="0070C0"/>
                </a:solidFill>
              </a:rPr>
              <a:t>Hapus</a:t>
            </a:r>
            <a:r>
              <a:rPr lang="en-ID" sz="2400" b="1" dirty="0">
                <a:solidFill>
                  <a:srgbClr val="0070C0"/>
                </a:solidFill>
              </a:rPr>
              <a:t> User</a:t>
            </a:r>
            <a:endParaRPr lang="en-ID" sz="2400" b="1" dirty="0">
              <a:solidFill>
                <a:srgbClr val="0070C0"/>
              </a:solidFill>
            </a:endParaRPr>
          </a:p>
          <a:p>
            <a:pPr marL="342900" lvl="0" indent="-342900">
              <a:buFont typeface="Arial" panose="020B0604020202020204" pitchFamily="34" charset="0"/>
              <a:buChar char="•"/>
            </a:pPr>
            <a:r>
              <a:rPr lang="en-ID" sz="2400" b="1" dirty="0" err="1">
                <a:solidFill>
                  <a:srgbClr val="0070C0"/>
                </a:solidFill>
              </a:rPr>
              <a:t>Lihat</a:t>
            </a:r>
            <a:r>
              <a:rPr lang="en-ID" sz="2400" b="1" dirty="0">
                <a:solidFill>
                  <a:srgbClr val="0070C0"/>
                </a:solidFill>
              </a:rPr>
              <a:t> User</a:t>
            </a:r>
            <a:endParaRPr lang="en-ID" sz="2400" b="1"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4513177" y="-104408"/>
            <a:ext cx="3819646" cy="10625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200" dirty="0">
                <a:solidFill>
                  <a:srgbClr val="27ADAC"/>
                </a:solidFill>
                <a:latin typeface="Baloo Thambi" panose="03080902040302020200" pitchFamily="66" charset="0"/>
                <a:cs typeface="Baloo Thambi" panose="03080902040302020200" pitchFamily="66" charset="0"/>
              </a:rPr>
              <a:t>Use Case Diagram</a:t>
            </a:r>
            <a:endParaRPr lang="en-ID" sz="32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648" y="846358"/>
            <a:ext cx="5294655" cy="545640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flipH="1" flipV="1">
            <a:off x="-1" y="0"/>
            <a:ext cx="12192001" cy="2634274"/>
            <a:chOff x="-1" y="4223724"/>
            <a:chExt cx="12192001" cy="2634274"/>
          </a:xfrm>
        </p:grpSpPr>
        <p:pic>
          <p:nvPicPr>
            <p:cNvPr id="11" name="Picture 10"/>
            <p:cNvPicPr>
              <a:picLocks noChangeAspect="1"/>
            </p:cNvPicPr>
            <p:nvPr/>
          </p:nvPicPr>
          <p:blipFill rotWithShape="1">
            <a:blip r:embed="rId1" cstate="print">
              <a:extLst>
                <a:ext uri="{28A0092B-C50C-407E-A947-70E740481C1C}">
                  <a14:useLocalDpi xmlns:a14="http://schemas.microsoft.com/office/drawing/2010/main" val="0"/>
                </a:ext>
              </a:extLst>
            </a:blip>
            <a:srcRect t="21498" r="27587"/>
            <a:stretch>
              <a:fillRect/>
            </a:stretch>
          </p:blipFill>
          <p:spPr>
            <a:xfrm rot="10800000">
              <a:off x="-1" y="4223724"/>
              <a:ext cx="3790950" cy="2634274"/>
            </a:xfrm>
            <a:prstGeom prst="rect">
              <a:avLst/>
            </a:prstGeom>
          </p:spPr>
        </p:pic>
        <p:pic>
          <p:nvPicPr>
            <p:cNvPr id="12" name="Picture 11"/>
            <p:cNvPicPr>
              <a:picLocks noChangeAspect="1"/>
            </p:cNvPicPr>
            <p:nvPr/>
          </p:nvPicPr>
          <p:blipFill rotWithShape="1">
            <a:blip r:embed="rId1" cstate="print">
              <a:extLst>
                <a:ext uri="{28A0092B-C50C-407E-A947-70E740481C1C}">
                  <a14:useLocalDpi xmlns:a14="http://schemas.microsoft.com/office/drawing/2010/main" val="0"/>
                </a:ext>
              </a:extLst>
            </a:blip>
            <a:srcRect t="21498" r="27587"/>
            <a:stretch>
              <a:fillRect/>
            </a:stretch>
          </p:blipFill>
          <p:spPr>
            <a:xfrm rot="10800000" flipH="1">
              <a:off x="8401050" y="4223724"/>
              <a:ext cx="3790950" cy="2634274"/>
            </a:xfrm>
            <a:prstGeom prst="rect">
              <a:avLst/>
            </a:prstGeom>
          </p:spPr>
        </p:pic>
      </p:grpSp>
      <p:grpSp>
        <p:nvGrpSpPr>
          <p:cNvPr id="5" name="Group 4"/>
          <p:cNvGrpSpPr/>
          <p:nvPr/>
        </p:nvGrpSpPr>
        <p:grpSpPr>
          <a:xfrm>
            <a:off x="-17534" y="5281612"/>
            <a:ext cx="12192000" cy="1576388"/>
            <a:chOff x="0" y="5281612"/>
            <a:chExt cx="12192000" cy="1576388"/>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865" t="3172" r="28147" b="21831"/>
            <a:stretch>
              <a:fillRect/>
            </a:stretch>
          </p:blipFill>
          <p:spPr>
            <a:xfrm flipH="1">
              <a:off x="0" y="5281612"/>
              <a:ext cx="2385072" cy="1576388"/>
            </a:xfrm>
            <a:prstGeom prst="rect">
              <a:avLst/>
            </a:prstGeom>
          </p:spPr>
        </p:pic>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grpSp>
      <p:sp>
        <p:nvSpPr>
          <p:cNvPr id="17" name="Rectangle: Rounded Corners 16"/>
          <p:cNvSpPr/>
          <p:nvPr/>
        </p:nvSpPr>
        <p:spPr>
          <a:xfrm>
            <a:off x="4897116" y="193476"/>
            <a:ext cx="2416819" cy="68239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5841" y="269832"/>
            <a:ext cx="1725251" cy="529682"/>
          </a:xfrm>
          <a:prstGeom prst="rect">
            <a:avLst/>
          </a:prstGeom>
        </p:spPr>
      </p:pic>
      <p:sp>
        <p:nvSpPr>
          <p:cNvPr id="2" name="TextBox 1"/>
          <p:cNvSpPr txBox="1"/>
          <p:nvPr/>
        </p:nvSpPr>
        <p:spPr>
          <a:xfrm>
            <a:off x="1969364" y="2146441"/>
            <a:ext cx="8107509" cy="1938992"/>
          </a:xfrm>
          <a:prstGeom prst="rect">
            <a:avLst/>
          </a:prstGeom>
          <a:noFill/>
        </p:spPr>
        <p:txBody>
          <a:bodyPr wrap="square" rtlCol="0">
            <a:spAutoFit/>
          </a:bodyPr>
          <a:lstStyle/>
          <a:p>
            <a:r>
              <a:rPr lang="en-GB" sz="2400" dirty="0">
                <a:latin typeface="Roboto" panose="02000000000000000000" pitchFamily="2" charset="0"/>
                <a:ea typeface="Roboto" panose="02000000000000000000" pitchFamily="2" charset="0"/>
              </a:rPr>
              <a:t>Aditya Yusril </a:t>
            </a:r>
            <a:r>
              <a:rPr lang="en-GB" sz="2400" dirty="0" err="1">
                <a:latin typeface="Roboto" panose="02000000000000000000" pitchFamily="2" charset="0"/>
                <a:ea typeface="Roboto" panose="02000000000000000000" pitchFamily="2" charset="0"/>
              </a:rPr>
              <a:t>Fikri</a:t>
            </a:r>
            <a:r>
              <a:rPr lang="en-GB" sz="2400" dirty="0">
                <a:latin typeface="Roboto" panose="02000000000000000000" pitchFamily="2" charset="0"/>
                <a:ea typeface="Roboto" panose="02000000000000000000" pitchFamily="2" charset="0"/>
              </a:rPr>
              <a:t> 			</a:t>
            </a:r>
            <a:r>
              <a:rPr lang="fi-FI" sz="2400" dirty="0">
                <a:latin typeface="Roboto" panose="02000000000000000000" pitchFamily="2" charset="0"/>
                <a:ea typeface="Roboto" panose="02000000000000000000" pitchFamily="2" charset="0"/>
              </a:rPr>
              <a:t>165150201111230</a:t>
            </a:r>
            <a:endParaRPr lang="en-ID" sz="2400" dirty="0">
              <a:latin typeface="Roboto" panose="02000000000000000000" pitchFamily="2" charset="0"/>
              <a:ea typeface="Roboto" panose="02000000000000000000" pitchFamily="2" charset="0"/>
            </a:endParaRPr>
          </a:p>
          <a:p>
            <a:r>
              <a:rPr lang="en-GB" sz="2400" dirty="0" err="1">
                <a:latin typeface="Roboto" panose="02000000000000000000" pitchFamily="2" charset="0"/>
                <a:ea typeface="Roboto" panose="02000000000000000000" pitchFamily="2" charset="0"/>
              </a:rPr>
              <a:t>Reynald</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Daffa</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Pahlevi</a:t>
            </a:r>
            <a:r>
              <a:rPr lang="en-GB" sz="2400" dirty="0">
                <a:latin typeface="Roboto" panose="02000000000000000000" pitchFamily="2" charset="0"/>
                <a:ea typeface="Roboto" panose="02000000000000000000" pitchFamily="2" charset="0"/>
              </a:rPr>
              <a:t>		165150207113007</a:t>
            </a:r>
            <a:br>
              <a:rPr lang="en-GB" sz="2400" dirty="0">
                <a:latin typeface="Roboto" panose="02000000000000000000" pitchFamily="2" charset="0"/>
                <a:ea typeface="Roboto" panose="02000000000000000000" pitchFamily="2" charset="0"/>
              </a:rPr>
            </a:br>
            <a:r>
              <a:rPr lang="en-GB" sz="2400" dirty="0" err="1">
                <a:latin typeface="Roboto" panose="02000000000000000000" pitchFamily="2" charset="0"/>
                <a:ea typeface="Roboto" panose="02000000000000000000" pitchFamily="2" charset="0"/>
              </a:rPr>
              <a:t>Misbakhul</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Kharis</a:t>
            </a:r>
            <a:r>
              <a:rPr lang="en-GB" sz="2400" dirty="0">
                <a:latin typeface="Roboto" panose="02000000000000000000" pitchFamily="2" charset="0"/>
                <a:ea typeface="Roboto" panose="02000000000000000000" pitchFamily="2" charset="0"/>
              </a:rPr>
              <a:t> 			165150201111021</a:t>
            </a:r>
            <a:br>
              <a:rPr lang="en-GB" sz="2400" dirty="0">
                <a:latin typeface="Roboto" panose="02000000000000000000" pitchFamily="2" charset="0"/>
                <a:ea typeface="Roboto" panose="02000000000000000000" pitchFamily="2" charset="0"/>
              </a:rPr>
            </a:br>
            <a:r>
              <a:rPr lang="en-GB" sz="2400" dirty="0" err="1">
                <a:latin typeface="Roboto" panose="02000000000000000000" pitchFamily="2" charset="0"/>
                <a:ea typeface="Roboto" panose="02000000000000000000" pitchFamily="2" charset="0"/>
              </a:rPr>
              <a:t>Rizky</a:t>
            </a:r>
            <a:r>
              <a:rPr lang="en-GB" sz="2400" dirty="0">
                <a:latin typeface="Roboto" panose="02000000000000000000" pitchFamily="2" charset="0"/>
                <a:ea typeface="Roboto" panose="02000000000000000000" pitchFamily="2" charset="0"/>
              </a:rPr>
              <a:t> </a:t>
            </a:r>
            <a:r>
              <a:rPr lang="en-GB" sz="2400" dirty="0" err="1">
                <a:latin typeface="Roboto" panose="02000000000000000000" pitchFamily="2" charset="0"/>
                <a:ea typeface="Roboto" panose="02000000000000000000" pitchFamily="2" charset="0"/>
              </a:rPr>
              <a:t>Ramanda</a:t>
            </a:r>
            <a:r>
              <a:rPr lang="en-GB" sz="2400" dirty="0">
                <a:latin typeface="Roboto" panose="02000000000000000000" pitchFamily="2" charset="0"/>
                <a:ea typeface="Roboto" panose="02000000000000000000" pitchFamily="2" charset="0"/>
              </a:rPr>
              <a:t>			165150207111080</a:t>
            </a:r>
            <a:endParaRPr lang="en-ID" sz="2400" dirty="0">
              <a:latin typeface="Roboto" panose="02000000000000000000" pitchFamily="2" charset="0"/>
              <a:ea typeface="Roboto" panose="02000000000000000000" pitchFamily="2" charset="0"/>
            </a:endParaRPr>
          </a:p>
          <a:p>
            <a:endParaRPr lang="en-ID" sz="2400" dirty="0">
              <a:latin typeface="Roboto" panose="02000000000000000000" pitchFamily="2" charset="0"/>
              <a:ea typeface="Roboto" panose="02000000000000000000" pitchFamily="2" charset="0"/>
            </a:endParaRPr>
          </a:p>
        </p:txBody>
      </p:sp>
      <p:sp>
        <p:nvSpPr>
          <p:cNvPr id="8" name="TextBox 7"/>
          <p:cNvSpPr txBox="1"/>
          <p:nvPr/>
        </p:nvSpPr>
        <p:spPr>
          <a:xfrm>
            <a:off x="1969364" y="1777109"/>
            <a:ext cx="1955920" cy="369332"/>
          </a:xfrm>
          <a:prstGeom prst="rect">
            <a:avLst/>
          </a:prstGeom>
          <a:noFill/>
        </p:spPr>
        <p:txBody>
          <a:bodyPr wrap="none" rtlCol="0">
            <a:spAutoFit/>
          </a:bodyPr>
          <a:lstStyle/>
          <a:p>
            <a:r>
              <a:rPr lang="en-ID" dirty="0" err="1"/>
              <a:t>Anggota</a:t>
            </a:r>
            <a:r>
              <a:rPr lang="en-ID" dirty="0"/>
              <a:t> </a:t>
            </a:r>
            <a:r>
              <a:rPr lang="en-ID" dirty="0" err="1"/>
              <a:t>Kelompok</a:t>
            </a:r>
            <a:endParaRPr lang="en-ID"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2821638" y="389029"/>
            <a:ext cx="7315200" cy="30267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600" dirty="0">
                <a:solidFill>
                  <a:srgbClr val="27ADAC"/>
                </a:solidFill>
                <a:latin typeface="Baloo Thambi" panose="03080902040302020200" pitchFamily="66" charset="0"/>
                <a:cs typeface="Baloo Thambi" panose="03080902040302020200" pitchFamily="66" charset="0"/>
              </a:rPr>
              <a:t>Class Diagram</a:t>
            </a:r>
            <a:endParaRPr lang="en-ID" sz="36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bwMode="auto">
          <a:xfrm>
            <a:off x="3177528" y="636719"/>
            <a:ext cx="5943600" cy="6043930"/>
          </a:xfrm>
          <a:prstGeom prst="rect">
            <a:avLst/>
          </a:prstGeom>
          <a:noFill/>
          <a:ln>
            <a:noFill/>
          </a:ln>
        </p:spPr>
      </p:pic>
      <p:sp>
        <p:nvSpPr>
          <p:cNvPr id="2" name="TextBox 1"/>
          <p:cNvSpPr txBox="1"/>
          <p:nvPr/>
        </p:nvSpPr>
        <p:spPr>
          <a:xfrm>
            <a:off x="343194" y="5459371"/>
            <a:ext cx="5312779" cy="369332"/>
          </a:xfrm>
          <a:prstGeom prst="rect">
            <a:avLst/>
          </a:prstGeom>
          <a:noFill/>
        </p:spPr>
        <p:txBody>
          <a:bodyPr wrap="square" rtlCol="0">
            <a:spAutoFit/>
          </a:bodyPr>
          <a:lstStyle/>
          <a:p>
            <a:r>
              <a:rPr lang="en-ID" dirty="0"/>
              <a:t>*</a:t>
            </a:r>
            <a:r>
              <a:rPr lang="en-ID" dirty="0" err="1"/>
              <a:t>Penambahan</a:t>
            </a:r>
            <a:r>
              <a:rPr lang="en-ID" dirty="0"/>
              <a:t> </a:t>
            </a:r>
            <a:r>
              <a:rPr lang="en-ID" dirty="0" err="1"/>
              <a:t>metod</a:t>
            </a:r>
            <a:r>
              <a:rPr lang="en-ID" dirty="0"/>
              <a:t> pada controller Admin</a:t>
            </a:r>
            <a:endParaRPr lang="en-ID" dirty="0"/>
          </a:p>
        </p:txBody>
      </p:sp>
      <p:sp>
        <p:nvSpPr>
          <p:cNvPr id="3" name="Rectangle 2"/>
          <p:cNvSpPr/>
          <p:nvPr/>
        </p:nvSpPr>
        <p:spPr>
          <a:xfrm>
            <a:off x="3134360" y="3566160"/>
            <a:ext cx="1717040" cy="46228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2912773" y="206910"/>
            <a:ext cx="6696364" cy="44229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200" dirty="0">
                <a:solidFill>
                  <a:srgbClr val="27ADAC"/>
                </a:solidFill>
                <a:latin typeface="Baloo Thambi" panose="03080902040302020200" pitchFamily="66" charset="0"/>
                <a:cs typeface="Baloo Thambi" panose="03080902040302020200" pitchFamily="66" charset="0"/>
              </a:rPr>
              <a:t>Problem Report V2.0</a:t>
            </a:r>
            <a:endParaRPr lang="en-ID" sz="32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pic>
        <p:nvPicPr>
          <p:cNvPr id="2" name="Picture 1"/>
          <p:cNvPicPr>
            <a:picLocks noChangeAspect="1"/>
          </p:cNvPicPr>
          <p:nvPr/>
        </p:nvPicPr>
        <p:blipFill>
          <a:blip r:embed="rId3"/>
          <a:stretch>
            <a:fillRect/>
          </a:stretch>
        </p:blipFill>
        <p:spPr>
          <a:xfrm>
            <a:off x="3438525" y="685800"/>
            <a:ext cx="5314950" cy="5486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2912773" y="206910"/>
            <a:ext cx="6696364" cy="44229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200" dirty="0">
                <a:solidFill>
                  <a:srgbClr val="27ADAC"/>
                </a:solidFill>
                <a:latin typeface="Baloo Thambi" panose="03080902040302020200" pitchFamily="66" charset="0"/>
                <a:cs typeface="Baloo Thambi" panose="03080902040302020200" pitchFamily="66" charset="0"/>
              </a:rPr>
              <a:t>Change Request V2.1</a:t>
            </a:r>
            <a:endParaRPr lang="en-ID" sz="32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graphicFrame>
        <p:nvGraphicFramePr>
          <p:cNvPr id="2" name="Table 1"/>
          <p:cNvGraphicFramePr>
            <a:graphicFrameLocks noGrp="1"/>
          </p:cNvGraphicFramePr>
          <p:nvPr/>
        </p:nvGraphicFramePr>
        <p:xfrm>
          <a:off x="1960604" y="589535"/>
          <a:ext cx="8600702" cy="6114165"/>
        </p:xfrm>
        <a:graphic>
          <a:graphicData uri="http://schemas.openxmlformats.org/drawingml/2006/table">
            <a:tbl>
              <a:tblPr firstRow="1" firstCol="1" bandRow="1">
                <a:tableStyleId>{5C22544A-7EE6-4342-B048-85BDC9FD1C3A}</a:tableStyleId>
              </a:tblPr>
              <a:tblGrid>
                <a:gridCol w="2437892"/>
                <a:gridCol w="1869488"/>
                <a:gridCol w="4293322"/>
              </a:tblGrid>
              <a:tr h="0">
                <a:tc gridSpan="3">
                  <a:txBody>
                    <a:bodyPr/>
                    <a:lstStyle/>
                    <a:p>
                      <a:pPr algn="ctr">
                        <a:lnSpc>
                          <a:spcPct val="115000"/>
                        </a:lnSpc>
                        <a:spcAft>
                          <a:spcPts val="0"/>
                        </a:spcAft>
                      </a:pPr>
                      <a:r>
                        <a:rPr lang="en-ID" sz="1200">
                          <a:effectLst/>
                        </a:rPr>
                        <a:t>Permintaan Perubahan (Change Request)</a:t>
                      </a:r>
                      <a:endParaRPr lang="en-ID" sz="1200">
                        <a:effectLst/>
                        <a:latin typeface="Arial" panose="020B0604020202020204" pitchFamily="34" charset="0"/>
                        <a:ea typeface="Arial" panose="020B0604020202020204" pitchFamily="34" charset="0"/>
                      </a:endParaRPr>
                    </a:p>
                  </a:txBody>
                  <a:tcPr marL="24231" marR="24231" marT="24231" marB="24231"/>
                </a:tc>
                <a:tc hMerge="1">
                  <a:tcPr/>
                </a:tc>
                <a:tc hMerge="1">
                  <a:tcPr/>
                </a:tc>
              </a:tr>
              <a:tr h="189345">
                <a:tc gridSpan="2">
                  <a:txBody>
                    <a:bodyPr/>
                    <a:lstStyle/>
                    <a:p>
                      <a:pPr>
                        <a:lnSpc>
                          <a:spcPct val="115000"/>
                        </a:lnSpc>
                        <a:spcAft>
                          <a:spcPts val="0"/>
                        </a:spcAft>
                      </a:pPr>
                      <a:r>
                        <a:rPr lang="en-ID" sz="1200">
                          <a:effectLst/>
                        </a:rPr>
                        <a:t>Nama Project : IPI APPS</a:t>
                      </a:r>
                      <a:endParaRPr lang="en-ID" sz="1200">
                        <a:effectLst/>
                        <a:latin typeface="Arial" panose="020B0604020202020204" pitchFamily="34" charset="0"/>
                        <a:ea typeface="Arial" panose="020B0604020202020204" pitchFamily="34" charset="0"/>
                      </a:endParaRPr>
                    </a:p>
                  </a:txBody>
                  <a:tcPr marL="24231" marR="24231" marT="24231" marB="24231"/>
                </a:tc>
                <a:tc hMerge="1">
                  <a:tcPr/>
                </a:tc>
                <a:tc>
                  <a:txBody>
                    <a:bodyPr/>
                    <a:lstStyle/>
                    <a:p>
                      <a:pPr>
                        <a:lnSpc>
                          <a:spcPct val="115000"/>
                        </a:lnSpc>
                        <a:spcAft>
                          <a:spcPts val="0"/>
                        </a:spcAft>
                      </a:pPr>
                      <a:r>
                        <a:rPr lang="en-ID" sz="1200">
                          <a:effectLst/>
                        </a:rPr>
                        <a:t>Tanggal Permintaan : 25 November 2019</a:t>
                      </a:r>
                      <a:endParaRPr lang="en-ID" sz="1200">
                        <a:effectLst/>
                        <a:latin typeface="Arial" panose="020B0604020202020204" pitchFamily="34" charset="0"/>
                        <a:ea typeface="Arial" panose="020B0604020202020204" pitchFamily="34" charset="0"/>
                      </a:endParaRPr>
                    </a:p>
                  </a:txBody>
                  <a:tcPr marL="24231" marR="24231" marT="24231" marB="24231"/>
                </a:tc>
              </a:tr>
              <a:tr h="189345">
                <a:tc gridSpan="2">
                  <a:txBody>
                    <a:bodyPr/>
                    <a:lstStyle/>
                    <a:p>
                      <a:pPr>
                        <a:lnSpc>
                          <a:spcPct val="100000"/>
                        </a:lnSpc>
                        <a:spcAft>
                          <a:spcPts val="0"/>
                        </a:spcAft>
                      </a:pPr>
                      <a:r>
                        <a:rPr lang="en-ID" sz="1200">
                          <a:effectLst/>
                        </a:rPr>
                        <a:t>Permintaan Dari : Client</a:t>
                      </a:r>
                      <a:endParaRPr lang="en-ID" sz="1200">
                        <a:effectLst/>
                        <a:latin typeface="Arial" panose="020B0604020202020204" pitchFamily="34" charset="0"/>
                        <a:ea typeface="Arial" panose="020B0604020202020204" pitchFamily="34" charset="0"/>
                      </a:endParaRPr>
                    </a:p>
                  </a:txBody>
                  <a:tcPr marL="24231" marR="24231" marT="24231" marB="24231"/>
                </a:tc>
                <a:tc hMerge="1">
                  <a:tcPr/>
                </a:tc>
                <a:tc>
                  <a:txBody>
                    <a:bodyPr/>
                    <a:lstStyle/>
                    <a:p>
                      <a:pPr>
                        <a:lnSpc>
                          <a:spcPct val="100000"/>
                        </a:lnSpc>
                        <a:spcAft>
                          <a:spcPts val="0"/>
                        </a:spcAft>
                      </a:pPr>
                      <a:r>
                        <a:rPr lang="en-ID" sz="1200">
                          <a:effectLst/>
                        </a:rPr>
                        <a:t>Kode Permintaan : Minor - 2.1 (v2.1)</a:t>
                      </a:r>
                      <a:endParaRPr lang="en-ID" sz="1200">
                        <a:effectLst/>
                        <a:latin typeface="Arial" panose="020B0604020202020204" pitchFamily="34" charset="0"/>
                        <a:ea typeface="Arial" panose="020B0604020202020204" pitchFamily="34" charset="0"/>
                      </a:endParaRPr>
                    </a:p>
                  </a:txBody>
                  <a:tcPr marL="24231" marR="24231" marT="24231" marB="24231"/>
                </a:tc>
              </a:tr>
              <a:tr h="824596">
                <a:tc>
                  <a:txBody>
                    <a:bodyPr/>
                    <a:lstStyle/>
                    <a:p>
                      <a:pPr>
                        <a:lnSpc>
                          <a:spcPct val="115000"/>
                        </a:lnSpc>
                        <a:spcAft>
                          <a:spcPts val="800"/>
                        </a:spcAft>
                      </a:pPr>
                      <a:r>
                        <a:rPr lang="en-ID" sz="1200">
                          <a:effectLst/>
                        </a:rPr>
                        <a:t>Deskripsi Permintaan</a:t>
                      </a:r>
                      <a:endParaRPr lang="en-ID" sz="1200">
                        <a:effectLst/>
                        <a:latin typeface="Arial" panose="020B0604020202020204" pitchFamily="34" charset="0"/>
                        <a:ea typeface="Arial" panose="020B0604020202020204" pitchFamily="34" charset="0"/>
                      </a:endParaRPr>
                    </a:p>
                  </a:txBody>
                  <a:tcPr marL="24231" marR="24231" marT="24231" marB="24231"/>
                </a:tc>
                <a:tc gridSpan="2">
                  <a:txBody>
                    <a:bodyPr/>
                    <a:lstStyle/>
                    <a:p>
                      <a:pPr>
                        <a:lnSpc>
                          <a:spcPct val="100000"/>
                        </a:lnSpc>
                        <a:spcAft>
                          <a:spcPts val="800"/>
                        </a:spcAft>
                      </a:pPr>
                      <a:r>
                        <a:rPr lang="en-ID" sz="1200" dirty="0" err="1">
                          <a:effectLst/>
                        </a:rPr>
                        <a:t>Melakukan</a:t>
                      </a:r>
                      <a:r>
                        <a:rPr lang="en-ID" sz="1200" dirty="0">
                          <a:effectLst/>
                        </a:rPr>
                        <a:t> </a:t>
                      </a:r>
                      <a:r>
                        <a:rPr lang="en-ID" sz="1200" dirty="0" err="1">
                          <a:effectLst/>
                        </a:rPr>
                        <a:t>penambahan</a:t>
                      </a:r>
                      <a:r>
                        <a:rPr lang="en-ID" sz="1200" dirty="0">
                          <a:effectLst/>
                        </a:rPr>
                        <a:t>:</a:t>
                      </a:r>
                      <a:endParaRPr lang="en-ID" sz="1200" dirty="0">
                        <a:effectLst/>
                      </a:endParaRPr>
                    </a:p>
                    <a:p>
                      <a:pPr marL="342900" lvl="0" indent="-342900">
                        <a:lnSpc>
                          <a:spcPct val="100000"/>
                        </a:lnSpc>
                        <a:spcAft>
                          <a:spcPts val="800"/>
                        </a:spcAft>
                        <a:buFont typeface="Arial" panose="020B0604020202020204" pitchFamily="34" charset="0"/>
                        <a:buChar char="●"/>
                      </a:pPr>
                      <a:r>
                        <a:rPr lang="en-ID" sz="1200" u="none" strike="noStrike" dirty="0" err="1">
                          <a:effectLst/>
                        </a:rPr>
                        <a:t>Tampilan</a:t>
                      </a:r>
                      <a:r>
                        <a:rPr lang="en-ID" sz="1200" u="none" strike="noStrike" dirty="0">
                          <a:effectLst/>
                        </a:rPr>
                        <a:t> </a:t>
                      </a:r>
                      <a:r>
                        <a:rPr lang="en-ID" sz="1200" u="none" strike="noStrike" dirty="0" err="1">
                          <a:effectLst/>
                        </a:rPr>
                        <a:t>warna</a:t>
                      </a:r>
                      <a:r>
                        <a:rPr lang="en-ID" sz="1200" u="none" strike="noStrike" dirty="0">
                          <a:effectLst/>
                        </a:rPr>
                        <a:t> di </a:t>
                      </a:r>
                      <a:r>
                        <a:rPr lang="en-ID" sz="1200" u="none" strike="noStrike" dirty="0" err="1">
                          <a:effectLst/>
                        </a:rPr>
                        <a:t>bagian</a:t>
                      </a:r>
                      <a:r>
                        <a:rPr lang="en-ID" sz="1200" u="none" strike="noStrike" dirty="0">
                          <a:effectLst/>
                        </a:rPr>
                        <a:t> data </a:t>
                      </a:r>
                      <a:r>
                        <a:rPr lang="en-ID" sz="1200" u="none" strike="noStrike" dirty="0" err="1">
                          <a:effectLst/>
                        </a:rPr>
                        <a:t>tabel</a:t>
                      </a:r>
                      <a:r>
                        <a:rPr lang="en-ID" sz="1200" u="none" strike="noStrike" dirty="0">
                          <a:effectLst/>
                        </a:rPr>
                        <a:t> dan </a:t>
                      </a:r>
                      <a:r>
                        <a:rPr lang="en-ID" sz="1200" u="none" strike="noStrike" dirty="0" err="1">
                          <a:effectLst/>
                        </a:rPr>
                        <a:t>grafik</a:t>
                      </a:r>
                      <a:r>
                        <a:rPr lang="en-ID" sz="1200" u="none" strike="noStrike" dirty="0">
                          <a:effectLst/>
                        </a:rPr>
                        <a:t> (</a:t>
                      </a:r>
                      <a:r>
                        <a:rPr lang="en-ID" sz="1200" u="none" strike="noStrike" dirty="0" err="1">
                          <a:effectLst/>
                        </a:rPr>
                        <a:t>merah</a:t>
                      </a:r>
                      <a:r>
                        <a:rPr lang="en-ID" sz="1200" u="none" strike="noStrike" dirty="0">
                          <a:effectLst/>
                        </a:rPr>
                        <a:t>, </a:t>
                      </a:r>
                      <a:r>
                        <a:rPr lang="en-ID" sz="1200" u="none" strike="noStrike" dirty="0" err="1">
                          <a:effectLst/>
                        </a:rPr>
                        <a:t>kuning</a:t>
                      </a:r>
                      <a:r>
                        <a:rPr lang="en-ID" sz="1200" u="none" strike="noStrike" dirty="0">
                          <a:effectLst/>
                        </a:rPr>
                        <a:t>, </a:t>
                      </a:r>
                      <a:r>
                        <a:rPr lang="en-ID" sz="1200" u="none" strike="noStrike" dirty="0" err="1">
                          <a:effectLst/>
                        </a:rPr>
                        <a:t>hijau</a:t>
                      </a:r>
                      <a:r>
                        <a:rPr lang="en-ID" sz="1200" u="none" strike="noStrike" dirty="0">
                          <a:effectLst/>
                        </a:rPr>
                        <a:t>)</a:t>
                      </a:r>
                      <a:endParaRPr lang="en-ID" sz="1200" u="none" strike="noStrike" dirty="0">
                        <a:effectLst/>
                      </a:endParaRPr>
                    </a:p>
                    <a:p>
                      <a:pPr>
                        <a:lnSpc>
                          <a:spcPct val="100000"/>
                        </a:lnSpc>
                        <a:spcAft>
                          <a:spcPts val="800"/>
                        </a:spcAft>
                      </a:pPr>
                      <a:r>
                        <a:rPr lang="en-ID" sz="1200" dirty="0">
                          <a:effectLst/>
                        </a:rPr>
                        <a:t> </a:t>
                      </a:r>
                      <a:r>
                        <a:rPr lang="en-ID" sz="1200" dirty="0" err="1">
                          <a:effectLst/>
                        </a:rPr>
                        <a:t>Memperbaiki</a:t>
                      </a:r>
                      <a:r>
                        <a:rPr lang="en-ID" sz="1200" dirty="0">
                          <a:effectLst/>
                        </a:rPr>
                        <a:t>: </a:t>
                      </a:r>
                      <a:endParaRPr lang="en-ID" sz="1200" dirty="0">
                        <a:effectLst/>
                      </a:endParaRPr>
                    </a:p>
                    <a:p>
                      <a:pPr marL="342900" lvl="0" indent="-342900">
                        <a:lnSpc>
                          <a:spcPct val="100000"/>
                        </a:lnSpc>
                        <a:spcAft>
                          <a:spcPts val="800"/>
                        </a:spcAft>
                        <a:buFont typeface="Arial" panose="020B0604020202020204" pitchFamily="34" charset="0"/>
                        <a:buChar char="●"/>
                      </a:pPr>
                      <a:r>
                        <a:rPr lang="en-ID" sz="1200" u="none" strike="noStrike" dirty="0">
                          <a:effectLst/>
                        </a:rPr>
                        <a:t>Bug pada status user / </a:t>
                      </a:r>
                      <a:r>
                        <a:rPr lang="en-ID" sz="1200" u="none" strike="noStrike" dirty="0" err="1">
                          <a:effectLst/>
                        </a:rPr>
                        <a:t>pengguna</a:t>
                      </a:r>
                      <a:r>
                        <a:rPr lang="en-ID" sz="1200" u="none" strike="noStrike" dirty="0">
                          <a:effectLst/>
                        </a:rPr>
                        <a:t> di </a:t>
                      </a:r>
                      <a:r>
                        <a:rPr lang="en-ID" sz="1200" u="none" strike="noStrike" dirty="0" err="1">
                          <a:effectLst/>
                        </a:rPr>
                        <a:t>tambah</a:t>
                      </a:r>
                      <a:r>
                        <a:rPr lang="en-ID" sz="1200" u="none" strike="noStrike" dirty="0">
                          <a:effectLst/>
                        </a:rPr>
                        <a:t> user</a:t>
                      </a:r>
                      <a:endParaRPr lang="en-ID" sz="1200" u="none" strike="noStrike" dirty="0">
                        <a:effectLst/>
                      </a:endParaRPr>
                    </a:p>
                    <a:p>
                      <a:pPr marL="342900" lvl="0" indent="-342900">
                        <a:lnSpc>
                          <a:spcPct val="100000"/>
                        </a:lnSpc>
                        <a:spcAft>
                          <a:spcPts val="800"/>
                        </a:spcAft>
                        <a:buFont typeface="Arial" panose="020B0604020202020204" pitchFamily="34" charset="0"/>
                        <a:buChar char="●"/>
                      </a:pPr>
                      <a:r>
                        <a:rPr lang="en-ID" sz="1200" u="none" strike="noStrike" dirty="0" err="1">
                          <a:effectLst/>
                        </a:rPr>
                        <a:t>Mengubah</a:t>
                      </a:r>
                      <a:r>
                        <a:rPr lang="en-ID" sz="1200" u="none" strike="noStrike" dirty="0">
                          <a:effectLst/>
                        </a:rPr>
                        <a:t> </a:t>
                      </a:r>
                      <a:r>
                        <a:rPr lang="en-ID" sz="1200" u="none" strike="noStrike" dirty="0" err="1">
                          <a:effectLst/>
                        </a:rPr>
                        <a:t>tipe</a:t>
                      </a:r>
                      <a:r>
                        <a:rPr lang="en-ID" sz="1200" u="none" strike="noStrike" dirty="0">
                          <a:effectLst/>
                        </a:rPr>
                        <a:t> font</a:t>
                      </a:r>
                      <a:endParaRPr lang="en-ID" sz="1200" u="none" strike="noStrike" dirty="0">
                        <a:effectLst/>
                        <a:latin typeface="Arial" panose="020B0604020202020204" pitchFamily="34" charset="0"/>
                        <a:ea typeface="Arial" panose="020B0604020202020204" pitchFamily="34" charset="0"/>
                      </a:endParaRPr>
                    </a:p>
                  </a:txBody>
                  <a:tcPr marL="24231" marR="24231" marT="24231" marB="24231"/>
                </a:tc>
                <a:tc hMerge="1">
                  <a:tcPr/>
                </a:tc>
              </a:tr>
              <a:tr h="336478">
                <a:tc>
                  <a:txBody>
                    <a:bodyPr/>
                    <a:lstStyle/>
                    <a:p>
                      <a:pPr algn="just">
                        <a:lnSpc>
                          <a:spcPct val="115000"/>
                        </a:lnSpc>
                        <a:spcAft>
                          <a:spcPts val="0"/>
                        </a:spcAft>
                      </a:pPr>
                      <a:r>
                        <a:rPr lang="en-ID" sz="1200">
                          <a:effectLst/>
                        </a:rPr>
                        <a:t>Kondisi Sekarang</a:t>
                      </a:r>
                      <a:endParaRPr lang="en-ID" sz="1200">
                        <a:effectLst/>
                        <a:latin typeface="Arial" panose="020B0604020202020204" pitchFamily="34" charset="0"/>
                        <a:ea typeface="Arial" panose="020B0604020202020204" pitchFamily="34" charset="0"/>
                      </a:endParaRPr>
                    </a:p>
                  </a:txBody>
                  <a:tcPr marL="24231" marR="24231" marT="24231" marB="24231"/>
                </a:tc>
                <a:tc gridSpan="2">
                  <a:txBody>
                    <a:bodyPr/>
                    <a:lstStyle/>
                    <a:p>
                      <a:pPr algn="just">
                        <a:lnSpc>
                          <a:spcPct val="115000"/>
                        </a:lnSpc>
                        <a:spcAft>
                          <a:spcPts val="0"/>
                        </a:spcAft>
                      </a:pPr>
                      <a:r>
                        <a:rPr lang="en-ID" sz="1200">
                          <a:effectLst/>
                        </a:rPr>
                        <a:t>Tampilan warna pada judul tabel data dan grafik masih putih. Status user di tambah user yaitu Administrator 2 kali (berulang). font yang digunakan Times New Roman.</a:t>
                      </a:r>
                      <a:endParaRPr lang="en-ID" sz="1200">
                        <a:effectLst/>
                        <a:latin typeface="Arial" panose="020B0604020202020204" pitchFamily="34" charset="0"/>
                        <a:ea typeface="Arial" panose="020B0604020202020204" pitchFamily="34" charset="0"/>
                      </a:endParaRPr>
                    </a:p>
                  </a:txBody>
                  <a:tcPr marL="24231" marR="24231" marT="24231" marB="24231"/>
                </a:tc>
                <a:tc hMerge="1">
                  <a:tcPr/>
                </a:tc>
              </a:tr>
              <a:tr h="851445">
                <a:tc>
                  <a:txBody>
                    <a:bodyPr/>
                    <a:lstStyle/>
                    <a:p>
                      <a:pPr algn="just">
                        <a:lnSpc>
                          <a:spcPct val="115000"/>
                        </a:lnSpc>
                        <a:spcAft>
                          <a:spcPts val="800"/>
                        </a:spcAft>
                      </a:pPr>
                      <a:r>
                        <a:rPr lang="en-ID" sz="1200">
                          <a:effectLst/>
                        </a:rPr>
                        <a:t>Alasan Permintaan</a:t>
                      </a:r>
                      <a:endParaRPr lang="en-ID" sz="1200">
                        <a:effectLst/>
                        <a:latin typeface="Arial" panose="020B0604020202020204" pitchFamily="34" charset="0"/>
                        <a:ea typeface="Arial" panose="020B0604020202020204" pitchFamily="34" charset="0"/>
                      </a:endParaRPr>
                    </a:p>
                  </a:txBody>
                  <a:tcPr marL="24231" marR="24231" marT="24231" marB="24231"/>
                </a:tc>
                <a:tc gridSpan="2">
                  <a:txBody>
                    <a:bodyPr/>
                    <a:lstStyle/>
                    <a:p>
                      <a:pPr algn="just">
                        <a:lnSpc>
                          <a:spcPct val="115000"/>
                        </a:lnSpc>
                        <a:spcAft>
                          <a:spcPts val="800"/>
                        </a:spcAft>
                      </a:pPr>
                      <a:r>
                        <a:rPr lang="en-ID" sz="1200" dirty="0">
                          <a:effectLst/>
                        </a:rPr>
                        <a:t>Client </a:t>
                      </a:r>
                      <a:r>
                        <a:rPr lang="en-ID" sz="1200" dirty="0" err="1">
                          <a:effectLst/>
                        </a:rPr>
                        <a:t>menginginkan</a:t>
                      </a:r>
                      <a:r>
                        <a:rPr lang="en-ID" sz="1200" dirty="0">
                          <a:effectLst/>
                        </a:rPr>
                        <a:t> </a:t>
                      </a:r>
                      <a:r>
                        <a:rPr lang="en-ID" sz="1200" dirty="0" err="1">
                          <a:effectLst/>
                        </a:rPr>
                        <a:t>untuk</a:t>
                      </a:r>
                      <a:r>
                        <a:rPr lang="en-ID" sz="1200" dirty="0">
                          <a:effectLst/>
                        </a:rPr>
                        <a:t> </a:t>
                      </a:r>
                      <a:r>
                        <a:rPr lang="en-ID" sz="1200" dirty="0" err="1">
                          <a:effectLst/>
                        </a:rPr>
                        <a:t>dibedakan</a:t>
                      </a:r>
                      <a:r>
                        <a:rPr lang="en-ID" sz="1200" dirty="0">
                          <a:effectLst/>
                        </a:rPr>
                        <a:t> </a:t>
                      </a:r>
                      <a:r>
                        <a:rPr lang="en-ID" sz="1200" dirty="0" err="1">
                          <a:effectLst/>
                        </a:rPr>
                        <a:t>antara</a:t>
                      </a:r>
                      <a:r>
                        <a:rPr lang="en-ID" sz="1200" dirty="0">
                          <a:effectLst/>
                        </a:rPr>
                        <a:t> menu </a:t>
                      </a:r>
                      <a:r>
                        <a:rPr lang="en-ID" sz="1200" dirty="0" err="1">
                          <a:effectLst/>
                        </a:rPr>
                        <a:t>dari</a:t>
                      </a:r>
                      <a:r>
                        <a:rPr lang="en-ID" sz="1200" dirty="0">
                          <a:effectLst/>
                        </a:rPr>
                        <a:t> </a:t>
                      </a:r>
                      <a:r>
                        <a:rPr lang="en-ID" sz="1200" dirty="0" err="1">
                          <a:effectLst/>
                        </a:rPr>
                        <a:t>tiap</a:t>
                      </a:r>
                      <a:r>
                        <a:rPr lang="en-ID" sz="1200" dirty="0">
                          <a:effectLst/>
                        </a:rPr>
                        <a:t> </a:t>
                      </a:r>
                      <a:r>
                        <a:rPr lang="en-ID" sz="1200" dirty="0" err="1">
                          <a:effectLst/>
                        </a:rPr>
                        <a:t>dimensi</a:t>
                      </a:r>
                      <a:r>
                        <a:rPr lang="en-ID" sz="1200" dirty="0">
                          <a:effectLst/>
                        </a:rPr>
                        <a:t> </a:t>
                      </a:r>
                      <a:r>
                        <a:rPr lang="en-ID" sz="1200" dirty="0" err="1">
                          <a:effectLst/>
                        </a:rPr>
                        <a:t>ketika</a:t>
                      </a:r>
                      <a:r>
                        <a:rPr lang="en-ID" sz="1200" dirty="0">
                          <a:effectLst/>
                        </a:rPr>
                        <a:t> </a:t>
                      </a:r>
                      <a:r>
                        <a:rPr lang="en-ID" sz="1200" dirty="0" err="1">
                          <a:effectLst/>
                        </a:rPr>
                        <a:t>menampilkan</a:t>
                      </a:r>
                      <a:r>
                        <a:rPr lang="en-ID" sz="1200" dirty="0">
                          <a:effectLst/>
                        </a:rPr>
                        <a:t> data </a:t>
                      </a:r>
                      <a:r>
                        <a:rPr lang="en-ID" sz="1200" dirty="0" err="1">
                          <a:effectLst/>
                        </a:rPr>
                        <a:t>tabel</a:t>
                      </a:r>
                      <a:r>
                        <a:rPr lang="en-ID" sz="1200" dirty="0">
                          <a:effectLst/>
                        </a:rPr>
                        <a:t> dan </a:t>
                      </a:r>
                      <a:r>
                        <a:rPr lang="en-ID" sz="1200" dirty="0" err="1">
                          <a:effectLst/>
                        </a:rPr>
                        <a:t>grafik</a:t>
                      </a:r>
                      <a:r>
                        <a:rPr lang="en-ID" sz="1200" dirty="0">
                          <a:effectLst/>
                        </a:rPr>
                        <a:t> </a:t>
                      </a:r>
                      <a:r>
                        <a:rPr lang="en-ID" sz="1200" dirty="0" err="1">
                          <a:effectLst/>
                        </a:rPr>
                        <a:t>berdasarkan</a:t>
                      </a:r>
                      <a:r>
                        <a:rPr lang="en-ID" sz="1200" dirty="0">
                          <a:effectLst/>
                        </a:rPr>
                        <a:t> </a:t>
                      </a:r>
                      <a:r>
                        <a:rPr lang="en-ID" sz="1200" dirty="0" err="1">
                          <a:effectLst/>
                        </a:rPr>
                        <a:t>warnanya</a:t>
                      </a:r>
                      <a:r>
                        <a:rPr lang="en-ID" sz="1200" dirty="0">
                          <a:effectLst/>
                        </a:rPr>
                        <a:t>. </a:t>
                      </a:r>
                      <a:r>
                        <a:rPr lang="en-ID" sz="1200" dirty="0" err="1">
                          <a:effectLst/>
                        </a:rPr>
                        <a:t>Warnanya</a:t>
                      </a:r>
                      <a:r>
                        <a:rPr lang="en-ID" sz="1200" dirty="0">
                          <a:effectLst/>
                        </a:rPr>
                        <a:t> </a:t>
                      </a:r>
                      <a:r>
                        <a:rPr lang="en-ID" sz="1200" dirty="0" err="1">
                          <a:effectLst/>
                        </a:rPr>
                        <a:t>disini</a:t>
                      </a:r>
                      <a:r>
                        <a:rPr lang="en-ID" sz="1200" dirty="0">
                          <a:effectLst/>
                        </a:rPr>
                        <a:t> </a:t>
                      </a:r>
                      <a:r>
                        <a:rPr lang="en-ID" sz="1200" dirty="0" err="1">
                          <a:effectLst/>
                        </a:rPr>
                        <a:t>diaplikasikan</a:t>
                      </a:r>
                      <a:r>
                        <a:rPr lang="en-ID" sz="1200" dirty="0">
                          <a:effectLst/>
                        </a:rPr>
                        <a:t> pada header </a:t>
                      </a:r>
                      <a:r>
                        <a:rPr lang="en-ID" sz="1200" dirty="0" err="1">
                          <a:effectLst/>
                        </a:rPr>
                        <a:t>dari</a:t>
                      </a:r>
                      <a:r>
                        <a:rPr lang="en-ID" sz="1200" dirty="0">
                          <a:effectLst/>
                        </a:rPr>
                        <a:t> card </a:t>
                      </a:r>
                      <a:r>
                        <a:rPr lang="en-ID" sz="1200" dirty="0" err="1">
                          <a:effectLst/>
                        </a:rPr>
                        <a:t>baik</a:t>
                      </a:r>
                      <a:r>
                        <a:rPr lang="en-ID" sz="1200" dirty="0">
                          <a:effectLst/>
                        </a:rPr>
                        <a:t> </a:t>
                      </a:r>
                      <a:r>
                        <a:rPr lang="en-ID" sz="1200" dirty="0" err="1">
                          <a:effectLst/>
                        </a:rPr>
                        <a:t>tabel</a:t>
                      </a:r>
                      <a:r>
                        <a:rPr lang="en-ID" sz="1200" dirty="0">
                          <a:effectLst/>
                        </a:rPr>
                        <a:t> </a:t>
                      </a:r>
                      <a:r>
                        <a:rPr lang="en-ID" sz="1200" dirty="0" err="1">
                          <a:effectLst/>
                        </a:rPr>
                        <a:t>maupun</a:t>
                      </a:r>
                      <a:r>
                        <a:rPr lang="en-ID" sz="1200" dirty="0">
                          <a:effectLst/>
                        </a:rPr>
                        <a:t> </a:t>
                      </a:r>
                      <a:r>
                        <a:rPr lang="en-ID" sz="1200" dirty="0" err="1">
                          <a:effectLst/>
                        </a:rPr>
                        <a:t>grafik</a:t>
                      </a:r>
                      <a:r>
                        <a:rPr lang="en-ID" sz="1200" dirty="0">
                          <a:effectLst/>
                        </a:rPr>
                        <a:t>. Client juga </a:t>
                      </a:r>
                      <a:r>
                        <a:rPr lang="en-ID" sz="1200" dirty="0" err="1">
                          <a:effectLst/>
                        </a:rPr>
                        <a:t>menemukan</a:t>
                      </a:r>
                      <a:r>
                        <a:rPr lang="en-ID" sz="1200" dirty="0">
                          <a:effectLst/>
                        </a:rPr>
                        <a:t> bug pada status user </a:t>
                      </a:r>
                      <a:r>
                        <a:rPr lang="en-ID" sz="1200" dirty="0" err="1">
                          <a:effectLst/>
                        </a:rPr>
                        <a:t>ketika</a:t>
                      </a:r>
                      <a:r>
                        <a:rPr lang="en-ID" sz="1200" dirty="0">
                          <a:effectLst/>
                        </a:rPr>
                        <a:t> </a:t>
                      </a:r>
                      <a:r>
                        <a:rPr lang="en-ID" sz="1200" dirty="0" err="1">
                          <a:effectLst/>
                        </a:rPr>
                        <a:t>dilakukan</a:t>
                      </a:r>
                      <a:r>
                        <a:rPr lang="en-ID" sz="1200" dirty="0">
                          <a:effectLst/>
                        </a:rPr>
                        <a:t> </a:t>
                      </a:r>
                      <a:r>
                        <a:rPr lang="en-ID" sz="1200" dirty="0" err="1">
                          <a:effectLst/>
                        </a:rPr>
                        <a:t>penambahan</a:t>
                      </a:r>
                      <a:r>
                        <a:rPr lang="en-ID" sz="1200" dirty="0">
                          <a:effectLst/>
                        </a:rPr>
                        <a:t> user, </a:t>
                      </a:r>
                      <a:r>
                        <a:rPr lang="en-ID" sz="1200" dirty="0" err="1">
                          <a:effectLst/>
                        </a:rPr>
                        <a:t>dimana</a:t>
                      </a:r>
                      <a:r>
                        <a:rPr lang="en-ID" sz="1200" dirty="0">
                          <a:effectLst/>
                        </a:rPr>
                        <a:t> list status yang </a:t>
                      </a:r>
                      <a:r>
                        <a:rPr lang="en-ID" sz="1200" dirty="0" err="1">
                          <a:effectLst/>
                        </a:rPr>
                        <a:t>muncul</a:t>
                      </a:r>
                      <a:r>
                        <a:rPr lang="en-ID" sz="1200" dirty="0">
                          <a:effectLst/>
                        </a:rPr>
                        <a:t> </a:t>
                      </a:r>
                      <a:r>
                        <a:rPr lang="en-ID" sz="1200" dirty="0" err="1">
                          <a:effectLst/>
                        </a:rPr>
                        <a:t>berulang</a:t>
                      </a:r>
                      <a:r>
                        <a:rPr lang="en-ID" sz="1200" dirty="0">
                          <a:effectLst/>
                        </a:rPr>
                        <a:t> </a:t>
                      </a:r>
                      <a:r>
                        <a:rPr lang="en-ID" sz="1200" dirty="0" err="1">
                          <a:effectLst/>
                        </a:rPr>
                        <a:t>atau</a:t>
                      </a:r>
                      <a:r>
                        <a:rPr lang="en-ID" sz="1200" dirty="0">
                          <a:effectLst/>
                        </a:rPr>
                        <a:t> </a:t>
                      </a:r>
                      <a:r>
                        <a:rPr lang="en-ID" sz="1200" dirty="0" err="1">
                          <a:effectLst/>
                        </a:rPr>
                        <a:t>redudan</a:t>
                      </a:r>
                      <a:r>
                        <a:rPr lang="en-ID" sz="1200" dirty="0">
                          <a:effectLst/>
                        </a:rPr>
                        <a:t> </a:t>
                      </a:r>
                      <a:r>
                        <a:rPr lang="en-ID" sz="1200" dirty="0" err="1">
                          <a:effectLst/>
                        </a:rPr>
                        <a:t>sehingga</a:t>
                      </a:r>
                      <a:r>
                        <a:rPr lang="en-ID" sz="1200" dirty="0">
                          <a:effectLst/>
                        </a:rPr>
                        <a:t> </a:t>
                      </a:r>
                      <a:r>
                        <a:rPr lang="en-ID" sz="1200" dirty="0" err="1">
                          <a:effectLst/>
                        </a:rPr>
                        <a:t>perlu</a:t>
                      </a:r>
                      <a:r>
                        <a:rPr lang="en-ID" sz="1200" dirty="0">
                          <a:effectLst/>
                        </a:rPr>
                        <a:t> </a:t>
                      </a:r>
                      <a:r>
                        <a:rPr lang="en-ID" sz="1200" dirty="0" err="1">
                          <a:effectLst/>
                        </a:rPr>
                        <a:t>diadakannya</a:t>
                      </a:r>
                      <a:r>
                        <a:rPr lang="en-ID" sz="1200" dirty="0">
                          <a:effectLst/>
                        </a:rPr>
                        <a:t> </a:t>
                      </a:r>
                      <a:r>
                        <a:rPr lang="en-ID" sz="1200" dirty="0" err="1">
                          <a:effectLst/>
                        </a:rPr>
                        <a:t>perbaikan</a:t>
                      </a:r>
                      <a:r>
                        <a:rPr lang="en-ID" sz="1200" dirty="0">
                          <a:effectLst/>
                        </a:rPr>
                        <a:t>. Client juga </a:t>
                      </a:r>
                      <a:r>
                        <a:rPr lang="en-ID" sz="1200" dirty="0" err="1">
                          <a:effectLst/>
                        </a:rPr>
                        <a:t>menginginkan</a:t>
                      </a:r>
                      <a:r>
                        <a:rPr lang="en-ID" sz="1200" dirty="0">
                          <a:effectLst/>
                        </a:rPr>
                        <a:t> </a:t>
                      </a:r>
                      <a:r>
                        <a:rPr lang="en-ID" sz="1200" dirty="0" err="1">
                          <a:effectLst/>
                        </a:rPr>
                        <a:t>adanya</a:t>
                      </a:r>
                      <a:r>
                        <a:rPr lang="en-ID" sz="1200" dirty="0">
                          <a:effectLst/>
                        </a:rPr>
                        <a:t> </a:t>
                      </a:r>
                      <a:r>
                        <a:rPr lang="en-ID" sz="1200" dirty="0" err="1">
                          <a:effectLst/>
                        </a:rPr>
                        <a:t>perubahan</a:t>
                      </a:r>
                      <a:r>
                        <a:rPr lang="en-ID" sz="1200" dirty="0">
                          <a:effectLst/>
                        </a:rPr>
                        <a:t> font </a:t>
                      </a:r>
                      <a:r>
                        <a:rPr lang="en-ID" sz="1200" dirty="0" err="1">
                          <a:effectLst/>
                        </a:rPr>
                        <a:t>dari</a:t>
                      </a:r>
                      <a:r>
                        <a:rPr lang="en-ID" sz="1200" dirty="0">
                          <a:effectLst/>
                        </a:rPr>
                        <a:t> </a:t>
                      </a:r>
                      <a:r>
                        <a:rPr lang="en-ID" sz="1200" dirty="0" err="1">
                          <a:effectLst/>
                        </a:rPr>
                        <a:t>aplikasi</a:t>
                      </a:r>
                      <a:r>
                        <a:rPr lang="en-ID" sz="1200" dirty="0">
                          <a:effectLst/>
                        </a:rPr>
                        <a:t>.</a:t>
                      </a:r>
                      <a:endParaRPr lang="en-ID" sz="1200" dirty="0">
                        <a:effectLst/>
                        <a:latin typeface="Arial" panose="020B0604020202020204" pitchFamily="34" charset="0"/>
                        <a:ea typeface="Arial" panose="020B0604020202020204" pitchFamily="34" charset="0"/>
                      </a:endParaRPr>
                    </a:p>
                  </a:txBody>
                  <a:tcPr marL="24231" marR="24231" marT="24231" marB="24231"/>
                </a:tc>
                <a:tc hMerge="1">
                  <a:tcPr/>
                </a:tc>
              </a:tr>
              <a:tr h="557178">
                <a:tc>
                  <a:txBody>
                    <a:bodyPr/>
                    <a:lstStyle/>
                    <a:p>
                      <a:pPr algn="just">
                        <a:lnSpc>
                          <a:spcPct val="115000"/>
                        </a:lnSpc>
                        <a:spcAft>
                          <a:spcPts val="800"/>
                        </a:spcAft>
                      </a:pPr>
                      <a:r>
                        <a:rPr lang="en-ID" sz="1200">
                          <a:effectLst/>
                        </a:rPr>
                        <a:t>Dampak dari Permintaan</a:t>
                      </a:r>
                      <a:endParaRPr lang="en-ID" sz="1200">
                        <a:effectLst/>
                        <a:latin typeface="Arial" panose="020B0604020202020204" pitchFamily="34" charset="0"/>
                        <a:ea typeface="Arial" panose="020B0604020202020204" pitchFamily="34" charset="0"/>
                      </a:endParaRPr>
                    </a:p>
                  </a:txBody>
                  <a:tcPr marL="24231" marR="24231" marT="24231" marB="24231"/>
                </a:tc>
                <a:tc gridSpan="2">
                  <a:txBody>
                    <a:bodyPr/>
                    <a:lstStyle/>
                    <a:p>
                      <a:pPr algn="just">
                        <a:lnSpc>
                          <a:spcPct val="115000"/>
                        </a:lnSpc>
                        <a:spcAft>
                          <a:spcPts val="800"/>
                        </a:spcAft>
                      </a:pPr>
                      <a:r>
                        <a:rPr lang="en-ID" sz="1200">
                          <a:effectLst/>
                        </a:rPr>
                        <a:t>Tim pengembang perlu mencarikan waktu sekitar 3 hari untuk memproses permintaan perubahan dan penambahan. Timeline pengembangan akan molor selama 3 hari dari waktu final yang sudah ditentukan. Estimasi biaya yang harus dikerluarkan ditambah Rp.500.000 dari biaya awal.</a:t>
                      </a:r>
                      <a:endParaRPr lang="en-ID" sz="1200">
                        <a:effectLst/>
                        <a:latin typeface="Arial" panose="020B0604020202020204" pitchFamily="34" charset="0"/>
                        <a:ea typeface="Arial" panose="020B0604020202020204" pitchFamily="34" charset="0"/>
                      </a:endParaRPr>
                    </a:p>
                  </a:txBody>
                  <a:tcPr marL="24231" marR="24231" marT="24231" marB="24231"/>
                </a:tc>
                <a:tc hMerge="1">
                  <a:tcPr/>
                </a:tc>
              </a:tr>
              <a:tr h="410045">
                <a:tc>
                  <a:txBody>
                    <a:bodyPr/>
                    <a:lstStyle/>
                    <a:p>
                      <a:pPr algn="just">
                        <a:lnSpc>
                          <a:spcPct val="115000"/>
                        </a:lnSpc>
                        <a:spcAft>
                          <a:spcPts val="0"/>
                        </a:spcAft>
                      </a:pPr>
                      <a:r>
                        <a:rPr lang="en-ID" sz="1200">
                          <a:effectLst/>
                        </a:rPr>
                        <a:t>Kondisi yang diinginkan</a:t>
                      </a:r>
                      <a:endParaRPr lang="en-ID" sz="1200">
                        <a:effectLst/>
                        <a:latin typeface="Arial" panose="020B0604020202020204" pitchFamily="34" charset="0"/>
                        <a:ea typeface="Arial" panose="020B0604020202020204" pitchFamily="34" charset="0"/>
                      </a:endParaRPr>
                    </a:p>
                  </a:txBody>
                  <a:tcPr marL="24231" marR="24231" marT="24231" marB="24231"/>
                </a:tc>
                <a:tc gridSpan="2">
                  <a:txBody>
                    <a:bodyPr/>
                    <a:lstStyle/>
                    <a:p>
                      <a:pPr algn="just">
                        <a:lnSpc>
                          <a:spcPct val="115000"/>
                        </a:lnSpc>
                        <a:spcAft>
                          <a:spcPts val="0"/>
                        </a:spcAft>
                      </a:pPr>
                      <a:r>
                        <a:rPr lang="en-ID" sz="1200">
                          <a:effectLst/>
                        </a:rPr>
                        <a:t>Warna pada judul tabel data dan grafik disesuaikan dengan dimensi, dan subdimensinya. Pada status user di tambah user hanya terdapat Administrator (1 kali saja). font yang digunakan Arial.</a:t>
                      </a:r>
                      <a:endParaRPr lang="en-ID" sz="1200">
                        <a:effectLst/>
                        <a:latin typeface="Arial" panose="020B0604020202020204" pitchFamily="34" charset="0"/>
                        <a:ea typeface="Arial" panose="020B0604020202020204" pitchFamily="34" charset="0"/>
                      </a:endParaRPr>
                    </a:p>
                  </a:txBody>
                  <a:tcPr marL="24231" marR="24231" marT="24231" marB="24231"/>
                </a:tc>
                <a:tc hMerge="1">
                  <a:tcPr/>
                </a:tc>
              </a:tr>
              <a:tr h="340452">
                <a:tc>
                  <a:txBody>
                    <a:bodyPr/>
                    <a:lstStyle/>
                    <a:p>
                      <a:pPr algn="ctr">
                        <a:lnSpc>
                          <a:spcPct val="115000"/>
                        </a:lnSpc>
                        <a:spcAft>
                          <a:spcPts val="800"/>
                        </a:spcAft>
                      </a:pPr>
                      <a:r>
                        <a:rPr lang="en-ID" sz="1200">
                          <a:effectLst/>
                        </a:rPr>
                        <a:t> </a:t>
                      </a:r>
                      <a:endParaRPr lang="en-ID" sz="1200">
                        <a:effectLst/>
                      </a:endParaRPr>
                    </a:p>
                    <a:p>
                      <a:pPr algn="ctr">
                        <a:lnSpc>
                          <a:spcPct val="115000"/>
                        </a:lnSpc>
                        <a:spcAft>
                          <a:spcPts val="800"/>
                        </a:spcAft>
                      </a:pPr>
                      <a:r>
                        <a:rPr lang="en-ID" sz="1200">
                          <a:effectLst/>
                        </a:rPr>
                        <a:t> </a:t>
                      </a:r>
                      <a:endParaRPr lang="en-ID" sz="1200">
                        <a:effectLst/>
                      </a:endParaRPr>
                    </a:p>
                    <a:p>
                      <a:pPr>
                        <a:lnSpc>
                          <a:spcPct val="115000"/>
                        </a:lnSpc>
                        <a:spcAft>
                          <a:spcPts val="800"/>
                        </a:spcAft>
                      </a:pPr>
                      <a:r>
                        <a:rPr lang="en-ID" sz="1200">
                          <a:effectLst/>
                        </a:rPr>
                        <a:t>Status </a:t>
                      </a:r>
                      <a:endParaRPr lang="en-ID" sz="1200">
                        <a:effectLst/>
                        <a:latin typeface="Arial" panose="020B0604020202020204" pitchFamily="34" charset="0"/>
                        <a:ea typeface="Arial" panose="020B0604020202020204" pitchFamily="34" charset="0"/>
                      </a:endParaRPr>
                    </a:p>
                  </a:txBody>
                  <a:tcPr marL="24231" marR="24231" marT="24231" marB="24231"/>
                </a:tc>
                <a:tc gridSpan="2">
                  <a:txBody>
                    <a:bodyPr/>
                    <a:lstStyle/>
                    <a:p>
                      <a:endParaRPr lang="en-ID" sz="1200" dirty="0"/>
                    </a:p>
                  </a:txBody>
                  <a:tcPr marL="24231" marR="24231" marT="24231" marB="24231"/>
                </a:tc>
                <a:tc hMerge="1">
                  <a:tcPr/>
                </a:tc>
              </a:tr>
              <a:tr h="189345">
                <a:tc>
                  <a:txBody>
                    <a:bodyPr/>
                    <a:lstStyle/>
                    <a:p>
                      <a:pPr>
                        <a:lnSpc>
                          <a:spcPct val="115000"/>
                        </a:lnSpc>
                        <a:spcAft>
                          <a:spcPts val="800"/>
                        </a:spcAft>
                      </a:pPr>
                      <a:r>
                        <a:rPr lang="en-ID" sz="1200" dirty="0" err="1">
                          <a:effectLst/>
                        </a:rPr>
                        <a:t>Tanggal</a:t>
                      </a:r>
                      <a:r>
                        <a:rPr lang="en-ID" sz="1200" dirty="0">
                          <a:effectLst/>
                        </a:rPr>
                        <a:t> </a:t>
                      </a:r>
                      <a:r>
                        <a:rPr lang="en-ID" sz="1200" dirty="0" err="1">
                          <a:effectLst/>
                        </a:rPr>
                        <a:t>Disetujui</a:t>
                      </a:r>
                      <a:endParaRPr lang="en-ID" sz="1200" dirty="0">
                        <a:effectLst/>
                        <a:latin typeface="Arial" panose="020B0604020202020204" pitchFamily="34" charset="0"/>
                        <a:ea typeface="Arial" panose="020B0604020202020204" pitchFamily="34" charset="0"/>
                      </a:endParaRPr>
                    </a:p>
                  </a:txBody>
                  <a:tcPr marL="24231" marR="24231" marT="24231" marB="24231"/>
                </a:tc>
                <a:tc gridSpan="2">
                  <a:txBody>
                    <a:bodyPr/>
                    <a:lstStyle/>
                    <a:p>
                      <a:pPr>
                        <a:lnSpc>
                          <a:spcPct val="115000"/>
                        </a:lnSpc>
                        <a:spcAft>
                          <a:spcPts val="800"/>
                        </a:spcAft>
                      </a:pPr>
                      <a:r>
                        <a:rPr lang="en-ID" sz="1200" dirty="0">
                          <a:effectLst/>
                        </a:rPr>
                        <a:t>25 November 2019</a:t>
                      </a:r>
                      <a:endParaRPr lang="en-ID" sz="1200" dirty="0">
                        <a:effectLst/>
                        <a:latin typeface="Arial" panose="020B0604020202020204" pitchFamily="34" charset="0"/>
                        <a:ea typeface="Arial" panose="020B0604020202020204" pitchFamily="34" charset="0"/>
                      </a:endParaRPr>
                    </a:p>
                  </a:txBody>
                  <a:tcPr marL="24231" marR="24231" marT="24231" marB="24231"/>
                </a:tc>
                <a:tc hMerge="1">
                  <a:tcPr/>
                </a:tc>
              </a:tr>
              <a:tr h="0">
                <a:tc>
                  <a:txBody>
                    <a:bodyPr/>
                    <a:lstStyle/>
                    <a:p>
                      <a:pPr>
                        <a:lnSpc>
                          <a:spcPct val="115000"/>
                        </a:lnSpc>
                        <a:spcAft>
                          <a:spcPts val="800"/>
                        </a:spcAft>
                      </a:pPr>
                      <a:r>
                        <a:rPr lang="en-ID" sz="1200">
                          <a:effectLst/>
                        </a:rPr>
                        <a:t>Disetujui Oleh</a:t>
                      </a:r>
                      <a:endParaRPr lang="en-ID" sz="1200">
                        <a:effectLst/>
                        <a:latin typeface="Arial" panose="020B0604020202020204" pitchFamily="34" charset="0"/>
                        <a:ea typeface="Arial" panose="020B0604020202020204" pitchFamily="34" charset="0"/>
                      </a:endParaRPr>
                    </a:p>
                  </a:txBody>
                  <a:tcPr marL="24231" marR="24231" marT="24231" marB="24231"/>
                </a:tc>
                <a:tc gridSpan="2">
                  <a:txBody>
                    <a:bodyPr/>
                    <a:lstStyle/>
                    <a:p>
                      <a:pPr>
                        <a:lnSpc>
                          <a:spcPct val="115000"/>
                        </a:lnSpc>
                        <a:spcAft>
                          <a:spcPts val="800"/>
                        </a:spcAft>
                      </a:pPr>
                      <a:r>
                        <a:rPr lang="en-ID" sz="1200" dirty="0">
                          <a:effectLst/>
                        </a:rPr>
                        <a:t>CCB (Change Control Board)</a:t>
                      </a:r>
                      <a:endParaRPr lang="en-ID" sz="1200" dirty="0">
                        <a:effectLst/>
                        <a:latin typeface="Arial" panose="020B0604020202020204" pitchFamily="34" charset="0"/>
                        <a:ea typeface="Arial" panose="020B0604020202020204" pitchFamily="34" charset="0"/>
                      </a:endParaRPr>
                    </a:p>
                  </a:txBody>
                  <a:tcPr marL="24231" marR="24231" marT="24231" marB="24231"/>
                </a:tc>
                <a:tc hMerge="1">
                  <a:tcPr/>
                </a:tc>
              </a:tr>
            </a:tbl>
          </a:graphicData>
        </a:graphic>
      </p:graphicFrame>
      <p:pic>
        <p:nvPicPr>
          <p:cNvPr id="12" name="Picture 11"/>
          <p:cNvPicPr>
            <a:picLocks noChangeAspect="1"/>
          </p:cNvPicPr>
          <p:nvPr/>
        </p:nvPicPr>
        <p:blipFill>
          <a:blip r:embed="rId3"/>
          <a:stretch>
            <a:fillRect/>
          </a:stretch>
        </p:blipFill>
        <p:spPr>
          <a:xfrm>
            <a:off x="4431914" y="5454553"/>
            <a:ext cx="3658081" cy="61525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2912773" y="206910"/>
            <a:ext cx="6696364" cy="44229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200" dirty="0">
                <a:solidFill>
                  <a:srgbClr val="27ADAC"/>
                </a:solidFill>
                <a:latin typeface="Baloo Thambi" panose="03080902040302020200" pitchFamily="66" charset="0"/>
                <a:cs typeface="Baloo Thambi" panose="03080902040302020200" pitchFamily="66" charset="0"/>
              </a:rPr>
              <a:t>Change Analysis V2.1</a:t>
            </a:r>
            <a:endParaRPr lang="en-ID" sz="32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pic>
        <p:nvPicPr>
          <p:cNvPr id="2" name="Picture 1"/>
          <p:cNvPicPr>
            <a:picLocks noChangeAspect="1"/>
          </p:cNvPicPr>
          <p:nvPr/>
        </p:nvPicPr>
        <p:blipFill>
          <a:blip r:embed="rId3"/>
          <a:stretch>
            <a:fillRect/>
          </a:stretch>
        </p:blipFill>
        <p:spPr>
          <a:xfrm>
            <a:off x="705716" y="966787"/>
            <a:ext cx="5848350" cy="4924425"/>
          </a:xfrm>
          <a:prstGeom prst="rect">
            <a:avLst/>
          </a:prstGeom>
        </p:spPr>
      </p:pic>
      <p:pic>
        <p:nvPicPr>
          <p:cNvPr id="6" name="Picture 5"/>
          <p:cNvPicPr>
            <a:picLocks noChangeAspect="1"/>
          </p:cNvPicPr>
          <p:nvPr/>
        </p:nvPicPr>
        <p:blipFill>
          <a:blip r:embed="rId4"/>
          <a:stretch>
            <a:fillRect/>
          </a:stretch>
        </p:blipFill>
        <p:spPr>
          <a:xfrm>
            <a:off x="6613814" y="966787"/>
            <a:ext cx="5248275" cy="22383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2912773" y="206910"/>
            <a:ext cx="6696364" cy="44229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200" dirty="0">
                <a:solidFill>
                  <a:srgbClr val="27ADAC"/>
                </a:solidFill>
                <a:latin typeface="Baloo Thambi" panose="03080902040302020200" pitchFamily="66" charset="0"/>
                <a:cs typeface="Baloo Thambi" panose="03080902040302020200" pitchFamily="66" charset="0"/>
              </a:rPr>
              <a:t>Change Request V2.2</a:t>
            </a:r>
            <a:endParaRPr lang="en-ID" sz="32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graphicFrame>
        <p:nvGraphicFramePr>
          <p:cNvPr id="3" name="Table 2"/>
          <p:cNvGraphicFramePr>
            <a:graphicFrameLocks noGrp="1"/>
          </p:cNvGraphicFramePr>
          <p:nvPr/>
        </p:nvGraphicFramePr>
        <p:xfrm>
          <a:off x="737184" y="649202"/>
          <a:ext cx="11047542" cy="5901827"/>
        </p:xfrm>
        <a:graphic>
          <a:graphicData uri="http://schemas.openxmlformats.org/drawingml/2006/table">
            <a:tbl>
              <a:tblPr firstRow="1" firstCol="1" bandRow="1">
                <a:tableStyleId>{5C22544A-7EE6-4342-B048-85BDC9FD1C3A}</a:tableStyleId>
              </a:tblPr>
              <a:tblGrid>
                <a:gridCol w="1625016"/>
                <a:gridCol w="609600"/>
                <a:gridCol w="8812926"/>
              </a:tblGrid>
              <a:tr h="130272">
                <a:tc gridSpan="3">
                  <a:txBody>
                    <a:bodyPr/>
                    <a:lstStyle/>
                    <a:p>
                      <a:pPr algn="ctr">
                        <a:lnSpc>
                          <a:spcPct val="115000"/>
                        </a:lnSpc>
                        <a:spcAft>
                          <a:spcPts val="0"/>
                        </a:spcAft>
                      </a:pPr>
                      <a:r>
                        <a:rPr lang="en-ID" sz="1300">
                          <a:effectLst/>
                        </a:rPr>
                        <a:t>Permintaan Perubahan (Change Request)</a:t>
                      </a:r>
                      <a:endParaRPr lang="en-ID" sz="1300">
                        <a:effectLst/>
                        <a:latin typeface="Arial" panose="020B0604020202020204" pitchFamily="34" charset="0"/>
                        <a:ea typeface="Arial" panose="020B0604020202020204" pitchFamily="34" charset="0"/>
                      </a:endParaRPr>
                    </a:p>
                  </a:txBody>
                  <a:tcPr marL="27265" marR="27265" marT="27265" marB="27265"/>
                </a:tc>
                <a:tc hMerge="1">
                  <a:tcPr/>
                </a:tc>
                <a:tc hMerge="1">
                  <a:tcPr/>
                </a:tc>
              </a:tr>
              <a:tr h="213049">
                <a:tc gridSpan="2">
                  <a:txBody>
                    <a:bodyPr/>
                    <a:lstStyle/>
                    <a:p>
                      <a:pPr>
                        <a:lnSpc>
                          <a:spcPct val="115000"/>
                        </a:lnSpc>
                        <a:spcAft>
                          <a:spcPts val="0"/>
                        </a:spcAft>
                      </a:pPr>
                      <a:r>
                        <a:rPr lang="en-ID" sz="1300">
                          <a:effectLst/>
                        </a:rPr>
                        <a:t>Nama Project : IPI APPS</a:t>
                      </a:r>
                      <a:endParaRPr lang="en-ID" sz="1300">
                        <a:effectLst/>
                        <a:latin typeface="Arial" panose="020B0604020202020204" pitchFamily="34" charset="0"/>
                        <a:ea typeface="Arial" panose="020B0604020202020204" pitchFamily="34" charset="0"/>
                      </a:endParaRPr>
                    </a:p>
                  </a:txBody>
                  <a:tcPr marL="27265" marR="27265" marT="27265" marB="27265"/>
                </a:tc>
                <a:tc hMerge="1">
                  <a:tcPr/>
                </a:tc>
                <a:tc>
                  <a:txBody>
                    <a:bodyPr/>
                    <a:lstStyle/>
                    <a:p>
                      <a:pPr>
                        <a:lnSpc>
                          <a:spcPct val="115000"/>
                        </a:lnSpc>
                        <a:spcAft>
                          <a:spcPts val="0"/>
                        </a:spcAft>
                      </a:pPr>
                      <a:r>
                        <a:rPr lang="en-ID" sz="1300">
                          <a:effectLst/>
                        </a:rPr>
                        <a:t>Tanggal Permintaan : 25 November 2019</a:t>
                      </a:r>
                      <a:endParaRPr lang="en-ID" sz="1300">
                        <a:effectLst/>
                        <a:latin typeface="Arial" panose="020B0604020202020204" pitchFamily="34" charset="0"/>
                        <a:ea typeface="Arial" panose="020B0604020202020204" pitchFamily="34" charset="0"/>
                      </a:endParaRPr>
                    </a:p>
                  </a:txBody>
                  <a:tcPr marL="27265" marR="27265" marT="27265" marB="27265"/>
                </a:tc>
              </a:tr>
              <a:tr h="213049">
                <a:tc gridSpan="2">
                  <a:txBody>
                    <a:bodyPr/>
                    <a:lstStyle/>
                    <a:p>
                      <a:pPr>
                        <a:lnSpc>
                          <a:spcPct val="115000"/>
                        </a:lnSpc>
                        <a:spcAft>
                          <a:spcPts val="0"/>
                        </a:spcAft>
                      </a:pPr>
                      <a:r>
                        <a:rPr lang="en-ID" sz="1300">
                          <a:effectLst/>
                        </a:rPr>
                        <a:t>Permintaan Dari : Client</a:t>
                      </a:r>
                      <a:endParaRPr lang="en-ID" sz="1300">
                        <a:effectLst/>
                        <a:latin typeface="Arial" panose="020B0604020202020204" pitchFamily="34" charset="0"/>
                        <a:ea typeface="Arial" panose="020B0604020202020204" pitchFamily="34" charset="0"/>
                      </a:endParaRPr>
                    </a:p>
                  </a:txBody>
                  <a:tcPr marL="27265" marR="27265" marT="27265" marB="27265"/>
                </a:tc>
                <a:tc hMerge="1">
                  <a:tcPr/>
                </a:tc>
                <a:tc>
                  <a:txBody>
                    <a:bodyPr/>
                    <a:lstStyle/>
                    <a:p>
                      <a:pPr>
                        <a:lnSpc>
                          <a:spcPct val="115000"/>
                        </a:lnSpc>
                        <a:spcAft>
                          <a:spcPts val="0"/>
                        </a:spcAft>
                      </a:pPr>
                      <a:r>
                        <a:rPr lang="en-ID" sz="1300">
                          <a:effectLst/>
                        </a:rPr>
                        <a:t>Kode Permintaan : Minor - 2.2 (v2.2)</a:t>
                      </a:r>
                      <a:endParaRPr lang="en-ID" sz="1300">
                        <a:effectLst/>
                        <a:latin typeface="Arial" panose="020B0604020202020204" pitchFamily="34" charset="0"/>
                        <a:ea typeface="Arial" panose="020B0604020202020204" pitchFamily="34" charset="0"/>
                      </a:endParaRPr>
                    </a:p>
                  </a:txBody>
                  <a:tcPr marL="27265" marR="27265" marT="27265" marB="27265"/>
                </a:tc>
              </a:tr>
              <a:tr h="465851">
                <a:tc>
                  <a:txBody>
                    <a:bodyPr/>
                    <a:lstStyle/>
                    <a:p>
                      <a:pPr>
                        <a:lnSpc>
                          <a:spcPct val="115000"/>
                        </a:lnSpc>
                        <a:spcAft>
                          <a:spcPts val="800"/>
                        </a:spcAft>
                      </a:pPr>
                      <a:r>
                        <a:rPr lang="en-ID" sz="1300">
                          <a:effectLst/>
                        </a:rPr>
                        <a:t>Deskripsi Permintaan</a:t>
                      </a:r>
                      <a:endParaRPr lang="en-ID" sz="1300">
                        <a:effectLst/>
                        <a:latin typeface="Arial" panose="020B0604020202020204" pitchFamily="34" charset="0"/>
                        <a:ea typeface="Arial" panose="020B0604020202020204" pitchFamily="34" charset="0"/>
                      </a:endParaRPr>
                    </a:p>
                  </a:txBody>
                  <a:tcPr marL="27265" marR="27265" marT="27265" marB="27265"/>
                </a:tc>
                <a:tc gridSpan="2">
                  <a:txBody>
                    <a:bodyPr/>
                    <a:lstStyle/>
                    <a:p>
                      <a:pPr>
                        <a:lnSpc>
                          <a:spcPct val="115000"/>
                        </a:lnSpc>
                        <a:spcAft>
                          <a:spcPts val="800"/>
                        </a:spcAft>
                      </a:pPr>
                      <a:r>
                        <a:rPr lang="en-ID" sz="1300">
                          <a:effectLst/>
                        </a:rPr>
                        <a:t>Melakukan penambahan:</a:t>
                      </a:r>
                      <a:endParaRPr lang="en-ID" sz="1300">
                        <a:effectLst/>
                      </a:endParaRPr>
                    </a:p>
                    <a:p>
                      <a:pPr marL="342900" lvl="0" indent="-342900">
                        <a:lnSpc>
                          <a:spcPct val="115000"/>
                        </a:lnSpc>
                        <a:spcAft>
                          <a:spcPts val="800"/>
                        </a:spcAft>
                        <a:buFont typeface="Arial" panose="020B0604020202020204" pitchFamily="34" charset="0"/>
                        <a:buChar char="●"/>
                      </a:pPr>
                      <a:r>
                        <a:rPr lang="en-ID" sz="1300" u="none" strike="noStrike">
                          <a:effectLst/>
                        </a:rPr>
                        <a:t>Legenda pada tiap data grafik</a:t>
                      </a:r>
                      <a:endParaRPr lang="en-ID" sz="1300" u="none" strike="noStrike">
                        <a:effectLst/>
                      </a:endParaRPr>
                    </a:p>
                    <a:p>
                      <a:pPr marL="342900" lvl="0" indent="-342900">
                        <a:lnSpc>
                          <a:spcPct val="115000"/>
                        </a:lnSpc>
                        <a:spcAft>
                          <a:spcPts val="800"/>
                        </a:spcAft>
                        <a:buFont typeface="Arial" panose="020B0604020202020204" pitchFamily="34" charset="0"/>
                        <a:buChar char="●"/>
                      </a:pPr>
                      <a:r>
                        <a:rPr lang="en-ID" sz="1300" u="none" strike="noStrike">
                          <a:effectLst/>
                        </a:rPr>
                        <a:t>Keterangan data riil di tiap indikator grafik</a:t>
                      </a:r>
                      <a:endParaRPr lang="en-ID" sz="1300" u="none" strike="noStrike">
                        <a:effectLst/>
                        <a:latin typeface="Arial" panose="020B0604020202020204" pitchFamily="34" charset="0"/>
                        <a:ea typeface="Arial" panose="020B0604020202020204" pitchFamily="34" charset="0"/>
                      </a:endParaRPr>
                    </a:p>
                  </a:txBody>
                  <a:tcPr marL="27265" marR="27265" marT="27265" marB="27265"/>
                </a:tc>
                <a:tc hMerge="1">
                  <a:tcPr/>
                </a:tc>
              </a:tr>
              <a:tr h="295826">
                <a:tc>
                  <a:txBody>
                    <a:bodyPr/>
                    <a:lstStyle/>
                    <a:p>
                      <a:pPr algn="just">
                        <a:lnSpc>
                          <a:spcPct val="115000"/>
                        </a:lnSpc>
                        <a:spcAft>
                          <a:spcPts val="0"/>
                        </a:spcAft>
                      </a:pPr>
                      <a:r>
                        <a:rPr lang="en-ID" sz="1300">
                          <a:effectLst/>
                        </a:rPr>
                        <a:t>Kondisi Sekarang</a:t>
                      </a:r>
                      <a:endParaRPr lang="en-ID" sz="1300">
                        <a:effectLst/>
                        <a:latin typeface="Arial" panose="020B0604020202020204" pitchFamily="34" charset="0"/>
                        <a:ea typeface="Arial" panose="020B0604020202020204" pitchFamily="34" charset="0"/>
                      </a:endParaRPr>
                    </a:p>
                  </a:txBody>
                  <a:tcPr marL="27265" marR="27265" marT="27265" marB="27265"/>
                </a:tc>
                <a:tc gridSpan="2">
                  <a:txBody>
                    <a:bodyPr/>
                    <a:lstStyle/>
                    <a:p>
                      <a:pPr algn="just">
                        <a:lnSpc>
                          <a:spcPct val="115000"/>
                        </a:lnSpc>
                        <a:spcAft>
                          <a:spcPts val="0"/>
                        </a:spcAft>
                      </a:pPr>
                      <a:r>
                        <a:rPr lang="en-ID" sz="1300">
                          <a:effectLst/>
                        </a:rPr>
                        <a:t>Pada grafik tidak terdapat legenda, dan ketika di highlight pada grafik data riil indikator belum muncul.</a:t>
                      </a:r>
                      <a:endParaRPr lang="en-ID" sz="1300">
                        <a:effectLst/>
                        <a:latin typeface="Arial" panose="020B0604020202020204" pitchFamily="34" charset="0"/>
                        <a:ea typeface="Arial" panose="020B0604020202020204" pitchFamily="34" charset="0"/>
                      </a:endParaRPr>
                    </a:p>
                  </a:txBody>
                  <a:tcPr marL="27265" marR="27265" marT="27265" marB="27265"/>
                </a:tc>
                <a:tc hMerge="1">
                  <a:tcPr/>
                </a:tc>
              </a:tr>
              <a:tr h="1123593">
                <a:tc>
                  <a:txBody>
                    <a:bodyPr/>
                    <a:lstStyle/>
                    <a:p>
                      <a:pPr algn="just">
                        <a:lnSpc>
                          <a:spcPct val="115000"/>
                        </a:lnSpc>
                        <a:spcAft>
                          <a:spcPts val="800"/>
                        </a:spcAft>
                      </a:pPr>
                      <a:r>
                        <a:rPr lang="en-ID" sz="1300">
                          <a:effectLst/>
                        </a:rPr>
                        <a:t>Alasan Permintaan</a:t>
                      </a:r>
                      <a:endParaRPr lang="en-ID" sz="1300">
                        <a:effectLst/>
                        <a:latin typeface="Arial" panose="020B0604020202020204" pitchFamily="34" charset="0"/>
                        <a:ea typeface="Arial" panose="020B0604020202020204" pitchFamily="34" charset="0"/>
                      </a:endParaRPr>
                    </a:p>
                  </a:txBody>
                  <a:tcPr marL="27265" marR="27265" marT="27265" marB="27265"/>
                </a:tc>
                <a:tc gridSpan="2">
                  <a:txBody>
                    <a:bodyPr/>
                    <a:lstStyle/>
                    <a:p>
                      <a:pPr algn="just">
                        <a:lnSpc>
                          <a:spcPct val="115000"/>
                        </a:lnSpc>
                        <a:spcAft>
                          <a:spcPts val="800"/>
                        </a:spcAft>
                      </a:pPr>
                      <a:r>
                        <a:rPr lang="en-ID" sz="1300">
                          <a:effectLst/>
                        </a:rPr>
                        <a:t>Client menginginkan untuk disetiap grafik ditambahkan legenda untuk nantinya ketika user ingin mengakses langsung parameter subdimensi bisa dengan mengklik legenda tersebut tanpa harus mengklik menu lagi sehingga bisa lebih mempercepat user untuk mengakses data sesuai yang diinginkan. Client juga menginginkan untuk ditambahkan keterangan berwarna merah pada data grafik indikator yang bertujuan untuk melihat nilai data asli dari indikator tersebut, karena data yang ditampilkan pada grafik merupakan data Re-scale atau data yang sudah dikalkulasi.</a:t>
                      </a:r>
                      <a:endParaRPr lang="en-ID" sz="1300">
                        <a:effectLst/>
                        <a:latin typeface="Arial" panose="020B0604020202020204" pitchFamily="34" charset="0"/>
                        <a:ea typeface="Arial" panose="020B0604020202020204" pitchFamily="34" charset="0"/>
                      </a:endParaRPr>
                    </a:p>
                  </a:txBody>
                  <a:tcPr marL="27265" marR="27265" marT="27265" marB="27265"/>
                </a:tc>
                <a:tc hMerge="1">
                  <a:tcPr/>
                </a:tc>
              </a:tr>
              <a:tr h="626932">
                <a:tc>
                  <a:txBody>
                    <a:bodyPr/>
                    <a:lstStyle/>
                    <a:p>
                      <a:pPr algn="just">
                        <a:lnSpc>
                          <a:spcPct val="115000"/>
                        </a:lnSpc>
                        <a:spcAft>
                          <a:spcPts val="800"/>
                        </a:spcAft>
                      </a:pPr>
                      <a:r>
                        <a:rPr lang="en-ID" sz="1300">
                          <a:effectLst/>
                        </a:rPr>
                        <a:t>Dampak dari Permintaan</a:t>
                      </a:r>
                      <a:endParaRPr lang="en-ID" sz="1300">
                        <a:effectLst/>
                        <a:latin typeface="Arial" panose="020B0604020202020204" pitchFamily="34" charset="0"/>
                        <a:ea typeface="Arial" panose="020B0604020202020204" pitchFamily="34" charset="0"/>
                      </a:endParaRPr>
                    </a:p>
                  </a:txBody>
                  <a:tcPr marL="27265" marR="27265" marT="27265" marB="27265"/>
                </a:tc>
                <a:tc gridSpan="2">
                  <a:txBody>
                    <a:bodyPr/>
                    <a:lstStyle/>
                    <a:p>
                      <a:pPr algn="just">
                        <a:lnSpc>
                          <a:spcPct val="115000"/>
                        </a:lnSpc>
                        <a:spcAft>
                          <a:spcPts val="800"/>
                        </a:spcAft>
                      </a:pPr>
                      <a:r>
                        <a:rPr lang="en-ID" sz="1300" dirty="0">
                          <a:effectLst/>
                        </a:rPr>
                        <a:t>Tim </a:t>
                      </a:r>
                      <a:r>
                        <a:rPr lang="en-ID" sz="1300" dirty="0" err="1">
                          <a:effectLst/>
                        </a:rPr>
                        <a:t>pengembang</a:t>
                      </a:r>
                      <a:r>
                        <a:rPr lang="en-ID" sz="1300" dirty="0">
                          <a:effectLst/>
                        </a:rPr>
                        <a:t> </a:t>
                      </a:r>
                      <a:r>
                        <a:rPr lang="en-ID" sz="1300" dirty="0" err="1">
                          <a:effectLst/>
                        </a:rPr>
                        <a:t>perlu</a:t>
                      </a:r>
                      <a:r>
                        <a:rPr lang="en-ID" sz="1300" dirty="0">
                          <a:effectLst/>
                        </a:rPr>
                        <a:t> </a:t>
                      </a:r>
                      <a:r>
                        <a:rPr lang="en-ID" sz="1300" dirty="0" err="1">
                          <a:effectLst/>
                        </a:rPr>
                        <a:t>mencarikan</a:t>
                      </a:r>
                      <a:r>
                        <a:rPr lang="en-ID" sz="1300" dirty="0">
                          <a:effectLst/>
                        </a:rPr>
                        <a:t> </a:t>
                      </a:r>
                      <a:r>
                        <a:rPr lang="en-ID" sz="1300" dirty="0" err="1">
                          <a:effectLst/>
                        </a:rPr>
                        <a:t>waktu</a:t>
                      </a:r>
                      <a:r>
                        <a:rPr lang="en-ID" sz="1300" dirty="0">
                          <a:effectLst/>
                        </a:rPr>
                        <a:t> </a:t>
                      </a:r>
                      <a:r>
                        <a:rPr lang="en-ID" sz="1300" dirty="0" err="1">
                          <a:effectLst/>
                        </a:rPr>
                        <a:t>sekitar</a:t>
                      </a:r>
                      <a:r>
                        <a:rPr lang="en-ID" sz="1300" dirty="0">
                          <a:effectLst/>
                        </a:rPr>
                        <a:t> 2 </a:t>
                      </a:r>
                      <a:r>
                        <a:rPr lang="en-ID" sz="1300" dirty="0" err="1">
                          <a:effectLst/>
                        </a:rPr>
                        <a:t>hari</a:t>
                      </a:r>
                      <a:r>
                        <a:rPr lang="en-ID" sz="1300" dirty="0">
                          <a:effectLst/>
                        </a:rPr>
                        <a:t> </a:t>
                      </a:r>
                      <a:r>
                        <a:rPr lang="en-ID" sz="1300" dirty="0" err="1">
                          <a:effectLst/>
                        </a:rPr>
                        <a:t>untuk</a:t>
                      </a:r>
                      <a:r>
                        <a:rPr lang="en-ID" sz="1300" dirty="0">
                          <a:effectLst/>
                        </a:rPr>
                        <a:t> </a:t>
                      </a:r>
                      <a:r>
                        <a:rPr lang="en-ID" sz="1300" dirty="0" err="1">
                          <a:effectLst/>
                        </a:rPr>
                        <a:t>memproses</a:t>
                      </a:r>
                      <a:r>
                        <a:rPr lang="en-ID" sz="1300" dirty="0">
                          <a:effectLst/>
                        </a:rPr>
                        <a:t> </a:t>
                      </a:r>
                      <a:r>
                        <a:rPr lang="en-ID" sz="1300" dirty="0" err="1">
                          <a:effectLst/>
                        </a:rPr>
                        <a:t>permintaan</a:t>
                      </a:r>
                      <a:r>
                        <a:rPr lang="en-ID" sz="1300" dirty="0">
                          <a:effectLst/>
                        </a:rPr>
                        <a:t> </a:t>
                      </a:r>
                      <a:r>
                        <a:rPr lang="en-ID" sz="1300" dirty="0" err="1">
                          <a:effectLst/>
                        </a:rPr>
                        <a:t>perubahan</a:t>
                      </a:r>
                      <a:r>
                        <a:rPr lang="en-ID" sz="1300" dirty="0">
                          <a:effectLst/>
                        </a:rPr>
                        <a:t> dan </a:t>
                      </a:r>
                      <a:r>
                        <a:rPr lang="en-ID" sz="1300" dirty="0" err="1">
                          <a:effectLst/>
                        </a:rPr>
                        <a:t>penambahan</a:t>
                      </a:r>
                      <a:r>
                        <a:rPr lang="en-ID" sz="1300" dirty="0">
                          <a:effectLst/>
                        </a:rPr>
                        <a:t>. Timeline </a:t>
                      </a:r>
                      <a:r>
                        <a:rPr lang="en-ID" sz="1300" dirty="0" err="1">
                          <a:effectLst/>
                        </a:rPr>
                        <a:t>pengembangan</a:t>
                      </a:r>
                      <a:r>
                        <a:rPr lang="en-ID" sz="1300" dirty="0">
                          <a:effectLst/>
                        </a:rPr>
                        <a:t> </a:t>
                      </a:r>
                      <a:r>
                        <a:rPr lang="en-ID" sz="1300" dirty="0" err="1">
                          <a:effectLst/>
                        </a:rPr>
                        <a:t>akan</a:t>
                      </a:r>
                      <a:r>
                        <a:rPr lang="en-ID" sz="1300" dirty="0">
                          <a:effectLst/>
                        </a:rPr>
                        <a:t> </a:t>
                      </a:r>
                      <a:r>
                        <a:rPr lang="en-ID" sz="1300" dirty="0" err="1">
                          <a:effectLst/>
                        </a:rPr>
                        <a:t>molor</a:t>
                      </a:r>
                      <a:r>
                        <a:rPr lang="en-ID" sz="1300" dirty="0">
                          <a:effectLst/>
                        </a:rPr>
                        <a:t> </a:t>
                      </a:r>
                      <a:r>
                        <a:rPr lang="en-ID" sz="1300" dirty="0" err="1">
                          <a:effectLst/>
                        </a:rPr>
                        <a:t>selama</a:t>
                      </a:r>
                      <a:r>
                        <a:rPr lang="en-ID" sz="1300" dirty="0">
                          <a:effectLst/>
                        </a:rPr>
                        <a:t> 2 </a:t>
                      </a:r>
                      <a:r>
                        <a:rPr lang="en-ID" sz="1300" dirty="0" err="1">
                          <a:effectLst/>
                        </a:rPr>
                        <a:t>hari</a:t>
                      </a:r>
                      <a:r>
                        <a:rPr lang="en-ID" sz="1300" dirty="0">
                          <a:effectLst/>
                        </a:rPr>
                        <a:t> </a:t>
                      </a:r>
                      <a:r>
                        <a:rPr lang="en-ID" sz="1300" dirty="0" err="1">
                          <a:effectLst/>
                        </a:rPr>
                        <a:t>dari</a:t>
                      </a:r>
                      <a:r>
                        <a:rPr lang="en-ID" sz="1300" dirty="0">
                          <a:effectLst/>
                        </a:rPr>
                        <a:t> </a:t>
                      </a:r>
                      <a:r>
                        <a:rPr lang="en-ID" sz="1300" dirty="0" err="1">
                          <a:effectLst/>
                        </a:rPr>
                        <a:t>waktu</a:t>
                      </a:r>
                      <a:r>
                        <a:rPr lang="en-ID" sz="1300" dirty="0">
                          <a:effectLst/>
                        </a:rPr>
                        <a:t> final yang </a:t>
                      </a:r>
                      <a:r>
                        <a:rPr lang="en-ID" sz="1300" dirty="0" err="1">
                          <a:effectLst/>
                        </a:rPr>
                        <a:t>sudah</a:t>
                      </a:r>
                      <a:r>
                        <a:rPr lang="en-ID" sz="1300" dirty="0">
                          <a:effectLst/>
                        </a:rPr>
                        <a:t> </a:t>
                      </a:r>
                      <a:r>
                        <a:rPr lang="en-ID" sz="1300" dirty="0" err="1">
                          <a:effectLst/>
                        </a:rPr>
                        <a:t>ditentukan</a:t>
                      </a:r>
                      <a:r>
                        <a:rPr lang="en-ID" sz="1300" dirty="0">
                          <a:effectLst/>
                        </a:rPr>
                        <a:t>. </a:t>
                      </a:r>
                      <a:r>
                        <a:rPr lang="en-ID" sz="1300" dirty="0" err="1">
                          <a:effectLst/>
                        </a:rPr>
                        <a:t>Estimasi</a:t>
                      </a:r>
                      <a:r>
                        <a:rPr lang="en-ID" sz="1300" dirty="0">
                          <a:effectLst/>
                        </a:rPr>
                        <a:t> </a:t>
                      </a:r>
                      <a:r>
                        <a:rPr lang="en-ID" sz="1300" dirty="0" err="1">
                          <a:effectLst/>
                        </a:rPr>
                        <a:t>biaya</a:t>
                      </a:r>
                      <a:r>
                        <a:rPr lang="en-ID" sz="1300" dirty="0">
                          <a:effectLst/>
                        </a:rPr>
                        <a:t> yang </a:t>
                      </a:r>
                      <a:r>
                        <a:rPr lang="en-ID" sz="1300" dirty="0" err="1">
                          <a:effectLst/>
                        </a:rPr>
                        <a:t>harus</a:t>
                      </a:r>
                      <a:r>
                        <a:rPr lang="en-ID" sz="1300" dirty="0">
                          <a:effectLst/>
                        </a:rPr>
                        <a:t> </a:t>
                      </a:r>
                      <a:r>
                        <a:rPr lang="en-ID" sz="1300" dirty="0" err="1">
                          <a:effectLst/>
                        </a:rPr>
                        <a:t>dikerluarkan</a:t>
                      </a:r>
                      <a:r>
                        <a:rPr lang="en-ID" sz="1300" dirty="0">
                          <a:effectLst/>
                        </a:rPr>
                        <a:t> </a:t>
                      </a:r>
                      <a:r>
                        <a:rPr lang="en-ID" sz="1300" dirty="0" err="1">
                          <a:effectLst/>
                        </a:rPr>
                        <a:t>ditambah</a:t>
                      </a:r>
                      <a:r>
                        <a:rPr lang="en-ID" sz="1300" dirty="0">
                          <a:effectLst/>
                        </a:rPr>
                        <a:t> Rp.300.000 </a:t>
                      </a:r>
                      <a:r>
                        <a:rPr lang="en-ID" sz="1300" dirty="0" err="1">
                          <a:effectLst/>
                        </a:rPr>
                        <a:t>dari</a:t>
                      </a:r>
                      <a:r>
                        <a:rPr lang="en-ID" sz="1300" dirty="0">
                          <a:effectLst/>
                        </a:rPr>
                        <a:t> </a:t>
                      </a:r>
                      <a:r>
                        <a:rPr lang="en-ID" sz="1300" dirty="0" err="1">
                          <a:effectLst/>
                        </a:rPr>
                        <a:t>biaya</a:t>
                      </a:r>
                      <a:r>
                        <a:rPr lang="en-ID" sz="1300" dirty="0">
                          <a:effectLst/>
                        </a:rPr>
                        <a:t> </a:t>
                      </a:r>
                      <a:r>
                        <a:rPr lang="en-ID" sz="1300" dirty="0" err="1">
                          <a:effectLst/>
                        </a:rPr>
                        <a:t>awal</a:t>
                      </a:r>
                      <a:r>
                        <a:rPr lang="en-ID" sz="1300" dirty="0">
                          <a:effectLst/>
                        </a:rPr>
                        <a:t>.</a:t>
                      </a:r>
                      <a:endParaRPr lang="en-ID" sz="1300" dirty="0">
                        <a:effectLst/>
                        <a:latin typeface="Arial" panose="020B0604020202020204" pitchFamily="34" charset="0"/>
                        <a:ea typeface="Arial" panose="020B0604020202020204" pitchFamily="34" charset="0"/>
                      </a:endParaRPr>
                    </a:p>
                  </a:txBody>
                  <a:tcPr marL="27265" marR="27265" marT="27265" marB="27265"/>
                </a:tc>
                <a:tc hMerge="1">
                  <a:tcPr/>
                </a:tc>
              </a:tr>
              <a:tr h="295826">
                <a:tc>
                  <a:txBody>
                    <a:bodyPr/>
                    <a:lstStyle/>
                    <a:p>
                      <a:pPr algn="just">
                        <a:lnSpc>
                          <a:spcPct val="115000"/>
                        </a:lnSpc>
                        <a:spcAft>
                          <a:spcPts val="0"/>
                        </a:spcAft>
                      </a:pPr>
                      <a:r>
                        <a:rPr lang="en-ID" sz="1300">
                          <a:effectLst/>
                        </a:rPr>
                        <a:t>Kondisi yang diinginkan</a:t>
                      </a:r>
                      <a:endParaRPr lang="en-ID" sz="1300">
                        <a:effectLst/>
                        <a:latin typeface="Arial" panose="020B0604020202020204" pitchFamily="34" charset="0"/>
                        <a:ea typeface="Arial" panose="020B0604020202020204" pitchFamily="34" charset="0"/>
                      </a:endParaRPr>
                    </a:p>
                  </a:txBody>
                  <a:tcPr marL="27265" marR="27265" marT="27265" marB="27265"/>
                </a:tc>
                <a:tc gridSpan="2">
                  <a:txBody>
                    <a:bodyPr/>
                    <a:lstStyle/>
                    <a:p>
                      <a:pPr algn="just">
                        <a:lnSpc>
                          <a:spcPct val="115000"/>
                        </a:lnSpc>
                        <a:spcAft>
                          <a:spcPts val="0"/>
                        </a:spcAft>
                      </a:pPr>
                      <a:r>
                        <a:rPr lang="en-ID" sz="1300" dirty="0">
                          <a:effectLst/>
                        </a:rPr>
                        <a:t>Pada </a:t>
                      </a:r>
                      <a:r>
                        <a:rPr lang="en-ID" sz="1300" dirty="0" err="1">
                          <a:effectLst/>
                        </a:rPr>
                        <a:t>grafik</a:t>
                      </a:r>
                      <a:r>
                        <a:rPr lang="en-ID" sz="1300" dirty="0">
                          <a:effectLst/>
                        </a:rPr>
                        <a:t> </a:t>
                      </a:r>
                      <a:r>
                        <a:rPr lang="en-ID" sz="1300" dirty="0" err="1">
                          <a:effectLst/>
                        </a:rPr>
                        <a:t>terdapat</a:t>
                      </a:r>
                      <a:r>
                        <a:rPr lang="en-ID" sz="1300" dirty="0">
                          <a:effectLst/>
                        </a:rPr>
                        <a:t> </a:t>
                      </a:r>
                      <a:r>
                        <a:rPr lang="en-ID" sz="1300" dirty="0" err="1">
                          <a:effectLst/>
                        </a:rPr>
                        <a:t>legenda</a:t>
                      </a:r>
                      <a:r>
                        <a:rPr lang="en-ID" sz="1300" dirty="0">
                          <a:effectLst/>
                        </a:rPr>
                        <a:t> yang </a:t>
                      </a:r>
                      <a:r>
                        <a:rPr lang="en-ID" sz="1300" dirty="0" err="1">
                          <a:effectLst/>
                        </a:rPr>
                        <a:t>bisa</a:t>
                      </a:r>
                      <a:r>
                        <a:rPr lang="en-ID" sz="1300" dirty="0">
                          <a:effectLst/>
                        </a:rPr>
                        <a:t> di </a:t>
                      </a:r>
                      <a:r>
                        <a:rPr lang="en-ID" sz="1300" dirty="0" err="1">
                          <a:effectLst/>
                        </a:rPr>
                        <a:t>klik</a:t>
                      </a:r>
                      <a:r>
                        <a:rPr lang="en-ID" sz="1300" dirty="0">
                          <a:effectLst/>
                        </a:rPr>
                        <a:t> </a:t>
                      </a:r>
                      <a:r>
                        <a:rPr lang="en-ID" sz="1300" dirty="0" err="1">
                          <a:effectLst/>
                        </a:rPr>
                        <a:t>menuju</a:t>
                      </a:r>
                      <a:r>
                        <a:rPr lang="en-ID" sz="1300" dirty="0">
                          <a:effectLst/>
                        </a:rPr>
                        <a:t> </a:t>
                      </a:r>
                      <a:r>
                        <a:rPr lang="en-ID" sz="1300" dirty="0" err="1">
                          <a:effectLst/>
                        </a:rPr>
                        <a:t>ke</a:t>
                      </a:r>
                      <a:r>
                        <a:rPr lang="en-ID" sz="1300" dirty="0">
                          <a:effectLst/>
                        </a:rPr>
                        <a:t> </a:t>
                      </a:r>
                      <a:r>
                        <a:rPr lang="en-ID" sz="1300" dirty="0" err="1">
                          <a:effectLst/>
                        </a:rPr>
                        <a:t>menunya</a:t>
                      </a:r>
                      <a:r>
                        <a:rPr lang="en-ID" sz="1300" dirty="0">
                          <a:effectLst/>
                        </a:rPr>
                        <a:t>, dan </a:t>
                      </a:r>
                      <a:r>
                        <a:rPr lang="en-ID" sz="1300" dirty="0" err="1">
                          <a:effectLst/>
                        </a:rPr>
                        <a:t>ketika</a:t>
                      </a:r>
                      <a:r>
                        <a:rPr lang="en-ID" sz="1300" dirty="0">
                          <a:effectLst/>
                        </a:rPr>
                        <a:t> di highlight pada </a:t>
                      </a:r>
                      <a:r>
                        <a:rPr lang="en-ID" sz="1300" dirty="0" err="1">
                          <a:effectLst/>
                        </a:rPr>
                        <a:t>grafik</a:t>
                      </a:r>
                      <a:r>
                        <a:rPr lang="en-ID" sz="1300" dirty="0">
                          <a:effectLst/>
                        </a:rPr>
                        <a:t> data </a:t>
                      </a:r>
                      <a:r>
                        <a:rPr lang="en-ID" sz="1300" dirty="0" err="1">
                          <a:effectLst/>
                        </a:rPr>
                        <a:t>riil</a:t>
                      </a:r>
                      <a:r>
                        <a:rPr lang="en-ID" sz="1300" dirty="0">
                          <a:effectLst/>
                        </a:rPr>
                        <a:t> </a:t>
                      </a:r>
                      <a:r>
                        <a:rPr lang="en-ID" sz="1300" dirty="0" err="1">
                          <a:effectLst/>
                        </a:rPr>
                        <a:t>indikator</a:t>
                      </a:r>
                      <a:r>
                        <a:rPr lang="en-ID" sz="1300" dirty="0">
                          <a:effectLst/>
                        </a:rPr>
                        <a:t> </a:t>
                      </a:r>
                      <a:r>
                        <a:rPr lang="en-ID" sz="1300" dirty="0" err="1">
                          <a:effectLst/>
                        </a:rPr>
                        <a:t>akan</a:t>
                      </a:r>
                      <a:r>
                        <a:rPr lang="en-ID" sz="1300" dirty="0">
                          <a:effectLst/>
                        </a:rPr>
                        <a:t> </a:t>
                      </a:r>
                      <a:r>
                        <a:rPr lang="en-ID" sz="1300" dirty="0" err="1">
                          <a:effectLst/>
                        </a:rPr>
                        <a:t>muncul</a:t>
                      </a:r>
                      <a:r>
                        <a:rPr lang="en-ID" sz="1300" dirty="0">
                          <a:effectLst/>
                        </a:rPr>
                        <a:t>.</a:t>
                      </a:r>
                      <a:endParaRPr lang="en-ID" sz="1300" dirty="0">
                        <a:effectLst/>
                        <a:latin typeface="Arial" panose="020B0604020202020204" pitchFamily="34" charset="0"/>
                        <a:ea typeface="Arial" panose="020B0604020202020204" pitchFamily="34" charset="0"/>
                      </a:endParaRPr>
                    </a:p>
                  </a:txBody>
                  <a:tcPr marL="27265" marR="27265" marT="27265" marB="27265"/>
                </a:tc>
                <a:tc hMerge="1">
                  <a:tcPr/>
                </a:tc>
              </a:tr>
              <a:tr h="383074">
                <a:tc>
                  <a:txBody>
                    <a:bodyPr/>
                    <a:lstStyle/>
                    <a:p>
                      <a:pPr algn="ctr">
                        <a:lnSpc>
                          <a:spcPct val="115000"/>
                        </a:lnSpc>
                        <a:spcAft>
                          <a:spcPts val="800"/>
                        </a:spcAft>
                      </a:pPr>
                      <a:r>
                        <a:rPr lang="en-ID" sz="1300">
                          <a:effectLst/>
                        </a:rPr>
                        <a:t> </a:t>
                      </a:r>
                      <a:endParaRPr lang="en-ID" sz="1300">
                        <a:effectLst/>
                      </a:endParaRPr>
                    </a:p>
                    <a:p>
                      <a:pPr algn="ctr">
                        <a:lnSpc>
                          <a:spcPct val="115000"/>
                        </a:lnSpc>
                        <a:spcAft>
                          <a:spcPts val="800"/>
                        </a:spcAft>
                      </a:pPr>
                      <a:r>
                        <a:rPr lang="en-ID" sz="1300">
                          <a:effectLst/>
                        </a:rPr>
                        <a:t> </a:t>
                      </a:r>
                      <a:endParaRPr lang="en-ID" sz="1300">
                        <a:effectLst/>
                      </a:endParaRPr>
                    </a:p>
                    <a:p>
                      <a:pPr>
                        <a:lnSpc>
                          <a:spcPct val="115000"/>
                        </a:lnSpc>
                        <a:spcAft>
                          <a:spcPts val="800"/>
                        </a:spcAft>
                      </a:pPr>
                      <a:r>
                        <a:rPr lang="en-ID" sz="1300">
                          <a:effectLst/>
                        </a:rPr>
                        <a:t>Status </a:t>
                      </a:r>
                      <a:endParaRPr lang="en-ID" sz="1300">
                        <a:effectLst/>
                        <a:latin typeface="Arial" panose="020B0604020202020204" pitchFamily="34" charset="0"/>
                        <a:ea typeface="Arial" panose="020B0604020202020204" pitchFamily="34" charset="0"/>
                      </a:endParaRPr>
                    </a:p>
                  </a:txBody>
                  <a:tcPr marL="27265" marR="27265" marT="27265" marB="27265"/>
                </a:tc>
                <a:tc gridSpan="2">
                  <a:txBody>
                    <a:bodyPr/>
                    <a:lstStyle/>
                    <a:p>
                      <a:endParaRPr lang="en-ID" sz="1300" dirty="0"/>
                    </a:p>
                  </a:txBody>
                  <a:tcPr marL="27265" marR="27265" marT="27265" marB="27265"/>
                </a:tc>
                <a:tc hMerge="1">
                  <a:tcPr/>
                </a:tc>
              </a:tr>
              <a:tr h="213049">
                <a:tc>
                  <a:txBody>
                    <a:bodyPr/>
                    <a:lstStyle/>
                    <a:p>
                      <a:pPr>
                        <a:lnSpc>
                          <a:spcPct val="115000"/>
                        </a:lnSpc>
                        <a:spcAft>
                          <a:spcPts val="800"/>
                        </a:spcAft>
                      </a:pPr>
                      <a:r>
                        <a:rPr lang="en-ID" sz="1300" dirty="0" err="1">
                          <a:effectLst/>
                        </a:rPr>
                        <a:t>Tanggal</a:t>
                      </a:r>
                      <a:r>
                        <a:rPr lang="en-ID" sz="1300" dirty="0">
                          <a:effectLst/>
                        </a:rPr>
                        <a:t> </a:t>
                      </a:r>
                      <a:r>
                        <a:rPr lang="en-ID" sz="1300" dirty="0" err="1">
                          <a:effectLst/>
                        </a:rPr>
                        <a:t>Disetujui</a:t>
                      </a:r>
                      <a:endParaRPr lang="en-ID" sz="1300" dirty="0">
                        <a:effectLst/>
                        <a:latin typeface="Arial" panose="020B0604020202020204" pitchFamily="34" charset="0"/>
                        <a:ea typeface="Arial" panose="020B0604020202020204" pitchFamily="34" charset="0"/>
                      </a:endParaRPr>
                    </a:p>
                  </a:txBody>
                  <a:tcPr marL="27265" marR="27265" marT="27265" marB="27265"/>
                </a:tc>
                <a:tc gridSpan="2">
                  <a:txBody>
                    <a:bodyPr/>
                    <a:lstStyle/>
                    <a:p>
                      <a:pPr>
                        <a:lnSpc>
                          <a:spcPct val="115000"/>
                        </a:lnSpc>
                        <a:spcAft>
                          <a:spcPts val="800"/>
                        </a:spcAft>
                      </a:pPr>
                      <a:r>
                        <a:rPr lang="en-ID" sz="1300" dirty="0">
                          <a:effectLst/>
                        </a:rPr>
                        <a:t>25 November 2019</a:t>
                      </a:r>
                      <a:endParaRPr lang="en-ID" sz="1300" dirty="0">
                        <a:effectLst/>
                        <a:latin typeface="Arial" panose="020B0604020202020204" pitchFamily="34" charset="0"/>
                        <a:ea typeface="Arial" panose="020B0604020202020204" pitchFamily="34" charset="0"/>
                      </a:endParaRPr>
                    </a:p>
                  </a:txBody>
                  <a:tcPr marL="27265" marR="27265" marT="27265" marB="27265"/>
                </a:tc>
                <a:tc hMerge="1">
                  <a:tcPr/>
                </a:tc>
              </a:tr>
              <a:tr h="130272">
                <a:tc>
                  <a:txBody>
                    <a:bodyPr/>
                    <a:lstStyle/>
                    <a:p>
                      <a:pPr>
                        <a:lnSpc>
                          <a:spcPct val="115000"/>
                        </a:lnSpc>
                        <a:spcAft>
                          <a:spcPts val="800"/>
                        </a:spcAft>
                      </a:pPr>
                      <a:r>
                        <a:rPr lang="en-ID" sz="1300">
                          <a:effectLst/>
                        </a:rPr>
                        <a:t>Disetujui Oleh</a:t>
                      </a:r>
                      <a:endParaRPr lang="en-ID" sz="1300">
                        <a:effectLst/>
                        <a:latin typeface="Arial" panose="020B0604020202020204" pitchFamily="34" charset="0"/>
                        <a:ea typeface="Arial" panose="020B0604020202020204" pitchFamily="34" charset="0"/>
                      </a:endParaRPr>
                    </a:p>
                  </a:txBody>
                  <a:tcPr marL="27265" marR="27265" marT="27265" marB="27265"/>
                </a:tc>
                <a:tc gridSpan="2">
                  <a:txBody>
                    <a:bodyPr/>
                    <a:lstStyle/>
                    <a:p>
                      <a:pPr>
                        <a:lnSpc>
                          <a:spcPct val="115000"/>
                        </a:lnSpc>
                        <a:spcAft>
                          <a:spcPts val="800"/>
                        </a:spcAft>
                      </a:pPr>
                      <a:r>
                        <a:rPr lang="en-ID" sz="1400" dirty="0">
                          <a:effectLst/>
                        </a:rPr>
                        <a:t>CCB (Change Control Board)</a:t>
                      </a:r>
                      <a:endParaRPr lang="en-ID" sz="1300" dirty="0">
                        <a:effectLst/>
                        <a:latin typeface="Arial" panose="020B0604020202020204" pitchFamily="34" charset="0"/>
                        <a:ea typeface="Arial" panose="020B0604020202020204" pitchFamily="34" charset="0"/>
                      </a:endParaRPr>
                    </a:p>
                  </a:txBody>
                  <a:tcPr marL="27265" marR="27265" marT="27265" marB="27265"/>
                </a:tc>
                <a:tc hMerge="1">
                  <a:tcPr/>
                </a:tc>
              </a:tr>
            </a:tbl>
          </a:graphicData>
        </a:graphic>
      </p:graphicFrame>
      <p:pic>
        <p:nvPicPr>
          <p:cNvPr id="11" name="Picture 10"/>
          <p:cNvPicPr>
            <a:picLocks noChangeAspect="1"/>
          </p:cNvPicPr>
          <p:nvPr/>
        </p:nvPicPr>
        <p:blipFill>
          <a:blip r:embed="rId3"/>
          <a:stretch>
            <a:fillRect/>
          </a:stretch>
        </p:blipFill>
        <p:spPr>
          <a:xfrm>
            <a:off x="2437919" y="5136293"/>
            <a:ext cx="3658081" cy="61525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sp>
        <p:nvSpPr>
          <p:cNvPr id="11" name="Title 1"/>
          <p:cNvSpPr txBox="1"/>
          <p:nvPr/>
        </p:nvSpPr>
        <p:spPr>
          <a:xfrm>
            <a:off x="2912773" y="206910"/>
            <a:ext cx="6696364" cy="44229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200" dirty="0">
                <a:solidFill>
                  <a:srgbClr val="27ADAC"/>
                </a:solidFill>
                <a:latin typeface="Baloo Thambi" panose="03080902040302020200" pitchFamily="66" charset="0"/>
                <a:cs typeface="Baloo Thambi" panose="03080902040302020200" pitchFamily="66" charset="0"/>
              </a:rPr>
              <a:t>Change Analysis V2.2</a:t>
            </a:r>
            <a:endParaRPr lang="en-ID" sz="3200" dirty="0">
              <a:solidFill>
                <a:srgbClr val="27ADAC"/>
              </a:solidFill>
              <a:latin typeface="Baloo Thambi" panose="03080902040302020200" pitchFamily="66" charset="0"/>
              <a:cs typeface="Baloo Thambi" panose="03080902040302020200" pitchFamily="66" charset="0"/>
            </a:endParaRPr>
          </a:p>
        </p:txBody>
      </p:sp>
      <p:pic>
        <p:nvPicPr>
          <p:cNvPr id="4" name="Picture 3"/>
          <p:cNvPicPr>
            <a:picLocks noChangeAspect="1"/>
          </p:cNvPicPr>
          <p:nvPr/>
        </p:nvPicPr>
        <p:blipFill>
          <a:blip r:embed="rId3"/>
          <a:stretch>
            <a:fillRect/>
          </a:stretch>
        </p:blipFill>
        <p:spPr>
          <a:xfrm>
            <a:off x="6271492" y="786380"/>
            <a:ext cx="5286375" cy="2200275"/>
          </a:xfrm>
          <a:prstGeom prst="rect">
            <a:avLst/>
          </a:prstGeom>
        </p:spPr>
      </p:pic>
      <p:pic>
        <p:nvPicPr>
          <p:cNvPr id="2" name="Picture 1" descr="CAD 2.2"/>
          <p:cNvPicPr>
            <a:picLocks noChangeAspect="1"/>
          </p:cNvPicPr>
          <p:nvPr/>
        </p:nvPicPr>
        <p:blipFill>
          <a:blip r:embed="rId4"/>
          <a:stretch>
            <a:fillRect/>
          </a:stretch>
        </p:blipFill>
        <p:spPr>
          <a:xfrm>
            <a:off x="1855470" y="1059815"/>
            <a:ext cx="4105275" cy="3867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0"/>
            <a:ext cx="12192000" cy="6858000"/>
            <a:chOff x="0" y="0"/>
            <a:chExt cx="12192000" cy="685800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grpSp>
      <p:sp>
        <p:nvSpPr>
          <p:cNvPr id="14" name="Title 1"/>
          <p:cNvSpPr txBox="1"/>
          <p:nvPr/>
        </p:nvSpPr>
        <p:spPr>
          <a:xfrm>
            <a:off x="0" y="2808813"/>
            <a:ext cx="12192000" cy="10625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6600" dirty="0">
                <a:solidFill>
                  <a:srgbClr val="27ADAC"/>
                </a:solidFill>
                <a:latin typeface="Baloo Thambi" panose="03080902040302020200" pitchFamily="66" charset="0"/>
                <a:cs typeface="Baloo Thambi" panose="03080902040302020200" pitchFamily="66" charset="0"/>
              </a:rPr>
              <a:t>Baseline 03</a:t>
            </a:r>
            <a:endParaRPr lang="en-ID" sz="6600" dirty="0">
              <a:solidFill>
                <a:srgbClr val="27ADAC"/>
              </a:solidFill>
              <a:latin typeface="Baloo Thambi" panose="03080902040302020200" pitchFamily="66" charset="0"/>
              <a:cs typeface="Baloo Thambi" panose="03080902040302020200" pitchFamily="66"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22" name="Rectangle 21"/>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2912773" y="206910"/>
            <a:ext cx="6696364" cy="44229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200" dirty="0">
                <a:solidFill>
                  <a:srgbClr val="27ADAC"/>
                </a:solidFill>
                <a:latin typeface="Baloo Thambi" panose="03080902040302020200" pitchFamily="66" charset="0"/>
                <a:cs typeface="Baloo Thambi" panose="03080902040302020200" pitchFamily="66" charset="0"/>
              </a:rPr>
              <a:t>Change Request V3.0</a:t>
            </a:r>
            <a:endParaRPr lang="en-ID" sz="32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graphicFrame>
        <p:nvGraphicFramePr>
          <p:cNvPr id="8" name="Table 7"/>
          <p:cNvGraphicFramePr>
            <a:graphicFrameLocks noGrp="1"/>
          </p:cNvGraphicFramePr>
          <p:nvPr/>
        </p:nvGraphicFramePr>
        <p:xfrm>
          <a:off x="581956" y="818463"/>
          <a:ext cx="4758458" cy="2658620"/>
        </p:xfrm>
        <a:graphic>
          <a:graphicData uri="http://schemas.openxmlformats.org/drawingml/2006/table">
            <a:tbl>
              <a:tblPr firstRow="1" firstCol="1" bandRow="1">
                <a:tableStyleId>{5C22544A-7EE6-4342-B048-85BDC9FD1C3A}</a:tableStyleId>
              </a:tblPr>
              <a:tblGrid>
                <a:gridCol w="1691206"/>
                <a:gridCol w="88900"/>
                <a:gridCol w="2978352"/>
              </a:tblGrid>
              <a:tr h="0">
                <a:tc gridSpan="3">
                  <a:txBody>
                    <a:bodyPr/>
                    <a:lstStyle/>
                    <a:p>
                      <a:pPr algn="ctr">
                        <a:lnSpc>
                          <a:spcPct val="115000"/>
                        </a:lnSpc>
                        <a:spcAft>
                          <a:spcPts val="0"/>
                        </a:spcAft>
                      </a:pPr>
                      <a:r>
                        <a:rPr lang="en-ID" sz="1200" dirty="0" err="1">
                          <a:effectLst/>
                        </a:rPr>
                        <a:t>Permintaan</a:t>
                      </a:r>
                      <a:r>
                        <a:rPr lang="en-ID" sz="1200" dirty="0">
                          <a:effectLst/>
                        </a:rPr>
                        <a:t> </a:t>
                      </a:r>
                      <a:r>
                        <a:rPr lang="en-ID" sz="1200" dirty="0" err="1">
                          <a:effectLst/>
                        </a:rPr>
                        <a:t>Perubahan</a:t>
                      </a:r>
                      <a:r>
                        <a:rPr lang="en-ID" sz="1200" dirty="0">
                          <a:effectLst/>
                        </a:rPr>
                        <a:t> (Change Request)</a:t>
                      </a:r>
                      <a:endParaRPr lang="en-ID" sz="1200" dirty="0">
                        <a:effectLst/>
                        <a:latin typeface="Arial" panose="020B0604020202020204" pitchFamily="34" charset="0"/>
                        <a:ea typeface="Arial" panose="020B0604020202020204" pitchFamily="34" charset="0"/>
                      </a:endParaRPr>
                    </a:p>
                  </a:txBody>
                  <a:tcPr marL="63500" marR="63500" marT="63500" marB="63500"/>
                </a:tc>
                <a:tc hMerge="1">
                  <a:tcPr/>
                </a:tc>
                <a:tc hMerge="1">
                  <a:tcPr/>
                </a:tc>
              </a:tr>
              <a:tr h="0">
                <a:tc gridSpan="2">
                  <a:txBody>
                    <a:bodyPr/>
                    <a:lstStyle/>
                    <a:p>
                      <a:pPr>
                        <a:lnSpc>
                          <a:spcPct val="115000"/>
                        </a:lnSpc>
                        <a:spcAft>
                          <a:spcPts val="0"/>
                        </a:spcAft>
                      </a:pPr>
                      <a:r>
                        <a:rPr lang="en-ID" sz="1200">
                          <a:effectLst/>
                        </a:rPr>
                        <a:t>Nama Project : IPI APPS</a:t>
                      </a:r>
                      <a:endParaRPr lang="en-ID" sz="1200">
                        <a:effectLst/>
                        <a:latin typeface="Arial" panose="020B0604020202020204" pitchFamily="34" charset="0"/>
                        <a:ea typeface="Arial" panose="020B0604020202020204" pitchFamily="34" charset="0"/>
                      </a:endParaRPr>
                    </a:p>
                  </a:txBody>
                  <a:tcPr marL="63500" marR="63500" marT="63500" marB="63500"/>
                </a:tc>
                <a:tc hMerge="1">
                  <a:tcPr/>
                </a:tc>
                <a:tc>
                  <a:txBody>
                    <a:bodyPr/>
                    <a:lstStyle/>
                    <a:p>
                      <a:pPr>
                        <a:lnSpc>
                          <a:spcPct val="115000"/>
                        </a:lnSpc>
                        <a:spcAft>
                          <a:spcPts val="0"/>
                        </a:spcAft>
                      </a:pPr>
                      <a:r>
                        <a:rPr lang="en-ID" sz="1200">
                          <a:effectLst/>
                        </a:rPr>
                        <a:t>Tanggal Permintaan : 25 November 2019</a:t>
                      </a:r>
                      <a:endParaRPr lang="en-ID" sz="1200">
                        <a:effectLst/>
                        <a:latin typeface="Arial" panose="020B0604020202020204" pitchFamily="34" charset="0"/>
                        <a:ea typeface="Arial" panose="020B0604020202020204" pitchFamily="34" charset="0"/>
                      </a:endParaRPr>
                    </a:p>
                  </a:txBody>
                  <a:tcPr marL="63500" marR="63500" marT="63500" marB="63500"/>
                </a:tc>
              </a:tr>
              <a:tr h="0">
                <a:tc gridSpan="2">
                  <a:txBody>
                    <a:bodyPr/>
                    <a:lstStyle/>
                    <a:p>
                      <a:pPr>
                        <a:lnSpc>
                          <a:spcPct val="115000"/>
                        </a:lnSpc>
                        <a:spcAft>
                          <a:spcPts val="0"/>
                        </a:spcAft>
                      </a:pPr>
                      <a:r>
                        <a:rPr lang="en-ID" sz="1200">
                          <a:effectLst/>
                        </a:rPr>
                        <a:t>Permintaan Dari : Client</a:t>
                      </a:r>
                      <a:endParaRPr lang="en-ID" sz="1200">
                        <a:effectLst/>
                        <a:latin typeface="Arial" panose="020B0604020202020204" pitchFamily="34" charset="0"/>
                        <a:ea typeface="Arial" panose="020B0604020202020204" pitchFamily="34" charset="0"/>
                      </a:endParaRPr>
                    </a:p>
                  </a:txBody>
                  <a:tcPr marL="63500" marR="63500" marT="63500" marB="63500"/>
                </a:tc>
                <a:tc hMerge="1">
                  <a:tcPr/>
                </a:tc>
                <a:tc>
                  <a:txBody>
                    <a:bodyPr/>
                    <a:lstStyle/>
                    <a:p>
                      <a:pPr>
                        <a:lnSpc>
                          <a:spcPct val="115000"/>
                        </a:lnSpc>
                        <a:spcAft>
                          <a:spcPts val="0"/>
                        </a:spcAft>
                      </a:pPr>
                      <a:r>
                        <a:rPr lang="en-ID" sz="1200">
                          <a:effectLst/>
                        </a:rPr>
                        <a:t>Kode Permintaan : Mayor - 3.0 (v3.0)</a:t>
                      </a:r>
                      <a:endParaRPr lang="en-ID" sz="1200">
                        <a:effectLst/>
                        <a:latin typeface="Arial" panose="020B0604020202020204" pitchFamily="34" charset="0"/>
                        <a:ea typeface="Arial" panose="020B0604020202020204" pitchFamily="34" charset="0"/>
                      </a:endParaRPr>
                    </a:p>
                  </a:txBody>
                  <a:tcPr marL="63500" marR="63500" marT="63500" marB="63500"/>
                </a:tc>
              </a:tr>
              <a:tr h="0">
                <a:tc>
                  <a:txBody>
                    <a:bodyPr/>
                    <a:lstStyle/>
                    <a:p>
                      <a:pPr>
                        <a:lnSpc>
                          <a:spcPct val="115000"/>
                        </a:lnSpc>
                        <a:spcAft>
                          <a:spcPts val="800"/>
                        </a:spcAft>
                      </a:pPr>
                      <a:r>
                        <a:rPr lang="en-ID" sz="1200">
                          <a:effectLst/>
                        </a:rPr>
                        <a:t>Deskripsi Permintaan</a:t>
                      </a:r>
                      <a:endParaRPr lang="en-ID" sz="1200">
                        <a:effectLst/>
                        <a:latin typeface="Arial" panose="020B0604020202020204" pitchFamily="34" charset="0"/>
                        <a:ea typeface="Arial" panose="020B0604020202020204" pitchFamily="34" charset="0"/>
                      </a:endParaRPr>
                    </a:p>
                  </a:txBody>
                  <a:tcPr marL="63500" marR="63500" marT="63500" marB="63500"/>
                </a:tc>
                <a:tc gridSpan="2">
                  <a:txBody>
                    <a:bodyPr/>
                    <a:lstStyle/>
                    <a:p>
                      <a:pPr>
                        <a:lnSpc>
                          <a:spcPct val="115000"/>
                        </a:lnSpc>
                        <a:spcAft>
                          <a:spcPts val="800"/>
                        </a:spcAft>
                      </a:pPr>
                      <a:r>
                        <a:rPr lang="en-ID" sz="1200" dirty="0" err="1">
                          <a:effectLst/>
                        </a:rPr>
                        <a:t>Melakukan</a:t>
                      </a:r>
                      <a:r>
                        <a:rPr lang="en-ID" sz="1200" dirty="0">
                          <a:effectLst/>
                        </a:rPr>
                        <a:t> </a:t>
                      </a:r>
                      <a:r>
                        <a:rPr lang="en-ID" sz="1200" dirty="0" err="1">
                          <a:effectLst/>
                        </a:rPr>
                        <a:t>Penambahan</a:t>
                      </a:r>
                      <a:r>
                        <a:rPr lang="en-ID" sz="1200" dirty="0">
                          <a:effectLst/>
                        </a:rPr>
                        <a:t>:</a:t>
                      </a:r>
                      <a:endParaRPr lang="en-ID" sz="1200" dirty="0">
                        <a:effectLst/>
                      </a:endParaRPr>
                    </a:p>
                    <a:p>
                      <a:pPr marL="342900" lvl="0" indent="-342900">
                        <a:lnSpc>
                          <a:spcPct val="115000"/>
                        </a:lnSpc>
                        <a:spcAft>
                          <a:spcPts val="0"/>
                        </a:spcAft>
                        <a:buFont typeface="Arial" panose="020B0604020202020204" pitchFamily="34" charset="0"/>
                        <a:buChar char="●"/>
                      </a:pPr>
                      <a:r>
                        <a:rPr lang="en-ID" sz="1200" u="none" strike="noStrike" dirty="0" err="1">
                          <a:effectLst/>
                        </a:rPr>
                        <a:t>Tambah</a:t>
                      </a:r>
                      <a:r>
                        <a:rPr lang="en-ID" sz="1200" u="none" strike="noStrike" dirty="0">
                          <a:effectLst/>
                        </a:rPr>
                        <a:t> dan </a:t>
                      </a:r>
                      <a:r>
                        <a:rPr lang="en-ID" sz="1200" u="none" strike="noStrike" dirty="0" err="1">
                          <a:effectLst/>
                        </a:rPr>
                        <a:t>hapus</a:t>
                      </a:r>
                      <a:r>
                        <a:rPr lang="en-ID" sz="1200" u="none" strike="noStrike" dirty="0">
                          <a:effectLst/>
                        </a:rPr>
                        <a:t> </a:t>
                      </a:r>
                      <a:r>
                        <a:rPr lang="en-ID" sz="1200" u="none" strike="noStrike" dirty="0" err="1">
                          <a:effectLst/>
                        </a:rPr>
                        <a:t>indikator</a:t>
                      </a:r>
                      <a:endParaRPr lang="en-ID" sz="1200" u="none" strike="noStrike" dirty="0">
                        <a:effectLst/>
                      </a:endParaRPr>
                    </a:p>
                    <a:p>
                      <a:pPr marL="342900" lvl="0" indent="-342900">
                        <a:lnSpc>
                          <a:spcPct val="115000"/>
                        </a:lnSpc>
                        <a:spcAft>
                          <a:spcPts val="0"/>
                        </a:spcAft>
                        <a:buFont typeface="Arial" panose="020B0604020202020204" pitchFamily="34" charset="0"/>
                        <a:buChar char="●"/>
                      </a:pPr>
                      <a:r>
                        <a:rPr lang="en-ID" sz="1200" u="none" strike="noStrike" dirty="0" err="1">
                          <a:effectLst/>
                        </a:rPr>
                        <a:t>Seleksi</a:t>
                      </a:r>
                      <a:r>
                        <a:rPr lang="en-ID" sz="1200" u="none" strike="noStrike" dirty="0">
                          <a:effectLst/>
                        </a:rPr>
                        <a:t> data </a:t>
                      </a:r>
                      <a:r>
                        <a:rPr lang="en-ID" sz="1200" u="none" strike="noStrike" dirty="0" err="1">
                          <a:effectLst/>
                        </a:rPr>
                        <a:t>sesuai</a:t>
                      </a:r>
                      <a:r>
                        <a:rPr lang="en-ID" sz="1200" u="none" strike="noStrike" dirty="0">
                          <a:effectLst/>
                        </a:rPr>
                        <a:t> </a:t>
                      </a:r>
                      <a:r>
                        <a:rPr lang="en-ID" sz="1200" u="none" strike="noStrike" dirty="0" err="1">
                          <a:effectLst/>
                        </a:rPr>
                        <a:t>rentang</a:t>
                      </a:r>
                      <a:r>
                        <a:rPr lang="en-ID" sz="1200" u="none" strike="noStrike" dirty="0">
                          <a:effectLst/>
                        </a:rPr>
                        <a:t> </a:t>
                      </a:r>
                      <a:r>
                        <a:rPr lang="en-ID" sz="1200" u="none" strike="noStrike" dirty="0" err="1">
                          <a:effectLst/>
                        </a:rPr>
                        <a:t>tahun</a:t>
                      </a:r>
                      <a:endParaRPr lang="en-ID" sz="1200" u="none" strike="noStrike" dirty="0">
                        <a:effectLst/>
                      </a:endParaRPr>
                    </a:p>
                    <a:p>
                      <a:pPr marL="342900" lvl="0" indent="-342900">
                        <a:lnSpc>
                          <a:spcPct val="115000"/>
                        </a:lnSpc>
                        <a:spcAft>
                          <a:spcPts val="0"/>
                        </a:spcAft>
                        <a:buFont typeface="Arial" panose="020B0604020202020204" pitchFamily="34" charset="0"/>
                        <a:buChar char="●"/>
                      </a:pPr>
                      <a:r>
                        <a:rPr lang="en-ID" sz="1200" u="none" strike="noStrike" dirty="0" err="1">
                          <a:effectLst/>
                        </a:rPr>
                        <a:t>Tampilan</a:t>
                      </a:r>
                      <a:r>
                        <a:rPr lang="en-ID" sz="1200" u="none" strike="noStrike" dirty="0">
                          <a:effectLst/>
                        </a:rPr>
                        <a:t> Report Data Re-scale (yang </a:t>
                      </a:r>
                      <a:r>
                        <a:rPr lang="en-ID" sz="1200" u="none" strike="noStrike" dirty="0" err="1">
                          <a:effectLst/>
                        </a:rPr>
                        <a:t>sudah</a:t>
                      </a:r>
                      <a:r>
                        <a:rPr lang="en-ID" sz="1200" u="none" strike="noStrike" dirty="0">
                          <a:effectLst/>
                        </a:rPr>
                        <a:t> </a:t>
                      </a:r>
                      <a:r>
                        <a:rPr lang="en-ID" sz="1200" u="none" strike="noStrike" dirty="0" err="1">
                          <a:effectLst/>
                        </a:rPr>
                        <a:t>dikalkulasi</a:t>
                      </a:r>
                      <a:r>
                        <a:rPr lang="en-ID" sz="1200" u="none" strike="noStrike" dirty="0">
                          <a:effectLst/>
                        </a:rPr>
                        <a:t>)</a:t>
                      </a:r>
                      <a:endParaRPr lang="en-ID" sz="1200" u="none" strike="noStrike" dirty="0">
                        <a:effectLst/>
                      </a:endParaRPr>
                    </a:p>
                    <a:p>
                      <a:pPr marL="342900" lvl="0" indent="-342900">
                        <a:lnSpc>
                          <a:spcPct val="115000"/>
                        </a:lnSpc>
                        <a:spcAft>
                          <a:spcPts val="800"/>
                        </a:spcAft>
                        <a:buFont typeface="Arial" panose="020B0604020202020204" pitchFamily="34" charset="0"/>
                        <a:buChar char="●"/>
                      </a:pPr>
                      <a:r>
                        <a:rPr lang="en-ID" sz="1200" u="none" strike="noStrike" dirty="0">
                          <a:effectLst/>
                        </a:rPr>
                        <a:t>Privilege </a:t>
                      </a:r>
                      <a:r>
                        <a:rPr lang="en-ID" sz="1200" u="none" strike="noStrike" dirty="0" err="1">
                          <a:effectLst/>
                        </a:rPr>
                        <a:t>dari</a:t>
                      </a:r>
                      <a:r>
                        <a:rPr lang="en-ID" sz="1200" u="none" strike="noStrike" dirty="0">
                          <a:effectLst/>
                        </a:rPr>
                        <a:t> user </a:t>
                      </a:r>
                      <a:r>
                        <a:rPr lang="en-ID" sz="1200" u="none" strike="noStrike" dirty="0" err="1">
                          <a:effectLst/>
                        </a:rPr>
                        <a:t>ditambahkan</a:t>
                      </a:r>
                      <a:r>
                        <a:rPr lang="en-ID" sz="1200" u="none" strike="noStrike" dirty="0">
                          <a:effectLst/>
                        </a:rPr>
                        <a:t> Operator </a:t>
                      </a:r>
                      <a:r>
                        <a:rPr lang="en-ID" sz="1200" u="none" strike="noStrike" dirty="0" err="1">
                          <a:effectLst/>
                        </a:rPr>
                        <a:t>sesuai</a:t>
                      </a:r>
                      <a:r>
                        <a:rPr lang="en-ID" sz="1200" u="none" strike="noStrike" dirty="0">
                          <a:effectLst/>
                        </a:rPr>
                        <a:t> </a:t>
                      </a:r>
                      <a:r>
                        <a:rPr lang="en-ID" sz="1200" u="none" strike="noStrike" dirty="0" err="1">
                          <a:effectLst/>
                        </a:rPr>
                        <a:t>dengan</a:t>
                      </a:r>
                      <a:r>
                        <a:rPr lang="en-ID" sz="1200" u="none" strike="noStrike" dirty="0">
                          <a:effectLst/>
                        </a:rPr>
                        <a:t> </a:t>
                      </a:r>
                      <a:r>
                        <a:rPr lang="en-ID" sz="1200" u="none" strike="noStrike" dirty="0" err="1">
                          <a:effectLst/>
                        </a:rPr>
                        <a:t>dimensinya</a:t>
                      </a:r>
                      <a:r>
                        <a:rPr lang="en-ID" sz="1200" u="none" strike="noStrike" dirty="0">
                          <a:effectLst/>
                        </a:rPr>
                        <a:t>.</a:t>
                      </a:r>
                      <a:endParaRPr lang="en-ID" sz="1200" u="none" strike="noStrike" dirty="0">
                        <a:effectLst/>
                        <a:latin typeface="Arial" panose="020B0604020202020204" pitchFamily="34" charset="0"/>
                        <a:ea typeface="Arial" panose="020B0604020202020204" pitchFamily="34" charset="0"/>
                      </a:endParaRPr>
                    </a:p>
                  </a:txBody>
                  <a:tcPr marL="63500" marR="63500" marT="63500" marB="63500"/>
                </a:tc>
                <a:tc hMerge="1">
                  <a:tcPr/>
                </a:tc>
              </a:tr>
            </a:tbl>
          </a:graphicData>
        </a:graphic>
      </p:graphicFrame>
      <p:graphicFrame>
        <p:nvGraphicFramePr>
          <p:cNvPr id="12" name="Table 11"/>
          <p:cNvGraphicFramePr>
            <a:graphicFrameLocks noGrp="1"/>
          </p:cNvGraphicFramePr>
          <p:nvPr/>
        </p:nvGraphicFramePr>
        <p:xfrm>
          <a:off x="585534" y="3474884"/>
          <a:ext cx="4754880" cy="1165035"/>
        </p:xfrm>
        <a:graphic>
          <a:graphicData uri="http://schemas.openxmlformats.org/drawingml/2006/table">
            <a:tbl>
              <a:tblPr firstRow="1" firstCol="1" bandRow="1">
                <a:tableStyleId>{5C22544A-7EE6-4342-B048-85BDC9FD1C3A}</a:tableStyleId>
              </a:tblPr>
              <a:tblGrid>
                <a:gridCol w="1654746"/>
                <a:gridCol w="3100134"/>
              </a:tblGrid>
              <a:tr h="0">
                <a:tc>
                  <a:txBody>
                    <a:bodyPr/>
                    <a:lstStyle/>
                    <a:p>
                      <a:pPr algn="just">
                        <a:lnSpc>
                          <a:spcPct val="115000"/>
                        </a:lnSpc>
                        <a:spcAft>
                          <a:spcPts val="0"/>
                        </a:spcAft>
                      </a:pPr>
                      <a:r>
                        <a:rPr lang="en-ID" sz="1200" dirty="0" err="1">
                          <a:effectLst/>
                        </a:rPr>
                        <a:t>Kondisi</a:t>
                      </a:r>
                      <a:r>
                        <a:rPr lang="en-ID" sz="1200" dirty="0">
                          <a:effectLst/>
                        </a:rPr>
                        <a:t> </a:t>
                      </a:r>
                      <a:r>
                        <a:rPr lang="en-ID" sz="1200" dirty="0" err="1">
                          <a:effectLst/>
                        </a:rPr>
                        <a:t>Sekarang</a:t>
                      </a:r>
                      <a:endParaRPr lang="en-ID" sz="1200" dirty="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en-ID" sz="1200" dirty="0">
                          <a:effectLst/>
                        </a:rPr>
                        <a:t>Pada menu input data </a:t>
                      </a:r>
                      <a:r>
                        <a:rPr lang="en-ID" sz="1200" dirty="0" err="1">
                          <a:effectLst/>
                        </a:rPr>
                        <a:t>indikator</a:t>
                      </a:r>
                      <a:r>
                        <a:rPr lang="en-ID" sz="1200" dirty="0">
                          <a:effectLst/>
                        </a:rPr>
                        <a:t> </a:t>
                      </a:r>
                      <a:r>
                        <a:rPr lang="en-ID" sz="1200" dirty="0" err="1">
                          <a:effectLst/>
                        </a:rPr>
                        <a:t>tidak</a:t>
                      </a:r>
                      <a:r>
                        <a:rPr lang="en-ID" sz="1200" dirty="0">
                          <a:effectLst/>
                        </a:rPr>
                        <a:t> </a:t>
                      </a:r>
                      <a:r>
                        <a:rPr lang="en-ID" sz="1200" dirty="0" err="1">
                          <a:effectLst/>
                        </a:rPr>
                        <a:t>bisa</a:t>
                      </a:r>
                      <a:r>
                        <a:rPr lang="en-ID" sz="1200" dirty="0">
                          <a:effectLst/>
                        </a:rPr>
                        <a:t> </a:t>
                      </a:r>
                      <a:r>
                        <a:rPr lang="en-ID" sz="1200" dirty="0" err="1">
                          <a:effectLst/>
                        </a:rPr>
                        <a:t>ditambah</a:t>
                      </a:r>
                      <a:r>
                        <a:rPr lang="en-ID" sz="1200" dirty="0">
                          <a:effectLst/>
                        </a:rPr>
                        <a:t> </a:t>
                      </a:r>
                      <a:r>
                        <a:rPr lang="en-ID" sz="1200" dirty="0" err="1">
                          <a:effectLst/>
                        </a:rPr>
                        <a:t>ataupun</a:t>
                      </a:r>
                      <a:r>
                        <a:rPr lang="en-ID" sz="1200" dirty="0">
                          <a:effectLst/>
                        </a:rPr>
                        <a:t> </a:t>
                      </a:r>
                      <a:r>
                        <a:rPr lang="en-ID" sz="1200" dirty="0" err="1">
                          <a:effectLst/>
                        </a:rPr>
                        <a:t>dihapus</a:t>
                      </a:r>
                      <a:r>
                        <a:rPr lang="en-ID" sz="1200" dirty="0">
                          <a:effectLst/>
                        </a:rPr>
                        <a:t>. Data </a:t>
                      </a:r>
                      <a:r>
                        <a:rPr lang="en-ID" sz="1200" dirty="0" err="1">
                          <a:effectLst/>
                        </a:rPr>
                        <a:t>akan</a:t>
                      </a:r>
                      <a:r>
                        <a:rPr lang="en-ID" sz="1200" dirty="0">
                          <a:effectLst/>
                        </a:rPr>
                        <a:t> </a:t>
                      </a:r>
                      <a:r>
                        <a:rPr lang="en-ID" sz="1200" dirty="0" err="1">
                          <a:effectLst/>
                        </a:rPr>
                        <a:t>muncul</a:t>
                      </a:r>
                      <a:r>
                        <a:rPr lang="en-ID" sz="1200" dirty="0">
                          <a:effectLst/>
                        </a:rPr>
                        <a:t> </a:t>
                      </a:r>
                      <a:r>
                        <a:rPr lang="en-ID" sz="1200" dirty="0" err="1">
                          <a:effectLst/>
                        </a:rPr>
                        <a:t>semua</a:t>
                      </a:r>
                      <a:r>
                        <a:rPr lang="en-ID" sz="1200" dirty="0">
                          <a:effectLst/>
                        </a:rPr>
                        <a:t> </a:t>
                      </a:r>
                      <a:r>
                        <a:rPr lang="en-ID" sz="1200" dirty="0" err="1">
                          <a:effectLst/>
                        </a:rPr>
                        <a:t>tahun</a:t>
                      </a:r>
                      <a:r>
                        <a:rPr lang="en-ID" sz="1200" dirty="0">
                          <a:effectLst/>
                        </a:rPr>
                        <a:t> di </a:t>
                      </a:r>
                      <a:r>
                        <a:rPr lang="en-ID" sz="1200" dirty="0" err="1">
                          <a:effectLst/>
                        </a:rPr>
                        <a:t>setiap</a:t>
                      </a:r>
                      <a:r>
                        <a:rPr lang="en-ID" sz="1200" dirty="0">
                          <a:effectLst/>
                        </a:rPr>
                        <a:t> menu. Report data </a:t>
                      </a:r>
                      <a:r>
                        <a:rPr lang="en-ID" sz="1200" dirty="0" err="1">
                          <a:effectLst/>
                        </a:rPr>
                        <a:t>hanya</a:t>
                      </a:r>
                      <a:r>
                        <a:rPr lang="en-ID" sz="1200" dirty="0">
                          <a:effectLst/>
                        </a:rPr>
                        <a:t> </a:t>
                      </a:r>
                      <a:r>
                        <a:rPr lang="en-ID" sz="1200" dirty="0" err="1">
                          <a:effectLst/>
                        </a:rPr>
                        <a:t>ada</a:t>
                      </a:r>
                      <a:r>
                        <a:rPr lang="en-ID" sz="1200" dirty="0">
                          <a:effectLst/>
                        </a:rPr>
                        <a:t> data </a:t>
                      </a:r>
                      <a:r>
                        <a:rPr lang="en-ID" sz="1200" dirty="0" err="1">
                          <a:effectLst/>
                        </a:rPr>
                        <a:t>asli</a:t>
                      </a:r>
                      <a:r>
                        <a:rPr lang="en-ID" sz="1200" dirty="0">
                          <a:effectLst/>
                        </a:rPr>
                        <a:t> </a:t>
                      </a:r>
                      <a:r>
                        <a:rPr lang="en-ID" sz="1200" dirty="0" err="1">
                          <a:effectLst/>
                        </a:rPr>
                        <a:t>saja</a:t>
                      </a:r>
                      <a:r>
                        <a:rPr lang="en-ID" sz="1200" dirty="0">
                          <a:effectLst/>
                        </a:rPr>
                        <a:t>. Dan </a:t>
                      </a:r>
                      <a:r>
                        <a:rPr lang="en-ID" sz="1200" dirty="0" err="1">
                          <a:effectLst/>
                        </a:rPr>
                        <a:t>Privillege</a:t>
                      </a:r>
                      <a:r>
                        <a:rPr lang="en-ID" sz="1200" dirty="0">
                          <a:effectLst/>
                        </a:rPr>
                        <a:t> user </a:t>
                      </a:r>
                      <a:r>
                        <a:rPr lang="en-ID" sz="1200" dirty="0" err="1">
                          <a:effectLst/>
                        </a:rPr>
                        <a:t>hanya</a:t>
                      </a:r>
                      <a:r>
                        <a:rPr lang="en-ID" sz="1200" dirty="0">
                          <a:effectLst/>
                        </a:rPr>
                        <a:t> </a:t>
                      </a:r>
                      <a:r>
                        <a:rPr lang="en-ID" sz="1200" dirty="0" err="1">
                          <a:effectLst/>
                        </a:rPr>
                        <a:t>terdapat</a:t>
                      </a:r>
                      <a:r>
                        <a:rPr lang="en-ID" sz="1200" dirty="0">
                          <a:effectLst/>
                        </a:rPr>
                        <a:t> Administrator.</a:t>
                      </a:r>
                      <a:endParaRPr lang="en-ID" sz="1200" dirty="0">
                        <a:effectLst/>
                        <a:latin typeface="Arial" panose="020B0604020202020204" pitchFamily="34" charset="0"/>
                        <a:ea typeface="Arial" panose="020B0604020202020204" pitchFamily="34" charset="0"/>
                      </a:endParaRPr>
                    </a:p>
                  </a:txBody>
                  <a:tcPr marL="63500" marR="63500" marT="63500" marB="63500"/>
                </a:tc>
              </a:tr>
            </a:tbl>
          </a:graphicData>
        </a:graphic>
      </p:graphicFrame>
      <p:graphicFrame>
        <p:nvGraphicFramePr>
          <p:cNvPr id="14" name="Table 13"/>
          <p:cNvGraphicFramePr>
            <a:graphicFrameLocks noGrp="1"/>
          </p:cNvGraphicFramePr>
          <p:nvPr/>
        </p:nvGraphicFramePr>
        <p:xfrm>
          <a:off x="6096000" y="818463"/>
          <a:ext cx="5119904" cy="5762326"/>
        </p:xfrm>
        <a:graphic>
          <a:graphicData uri="http://schemas.openxmlformats.org/drawingml/2006/table">
            <a:tbl>
              <a:tblPr firstRow="1" firstCol="1" bandRow="1">
                <a:tableStyleId>{5C22544A-7EE6-4342-B048-85BDC9FD1C3A}</a:tableStyleId>
              </a:tblPr>
              <a:tblGrid>
                <a:gridCol w="1517919"/>
                <a:gridCol w="3601985"/>
              </a:tblGrid>
              <a:tr h="1410244">
                <a:tc>
                  <a:txBody>
                    <a:bodyPr/>
                    <a:lstStyle/>
                    <a:p>
                      <a:pPr algn="l">
                        <a:lnSpc>
                          <a:spcPct val="115000"/>
                        </a:lnSpc>
                        <a:spcAft>
                          <a:spcPts val="800"/>
                        </a:spcAft>
                      </a:pPr>
                      <a:r>
                        <a:rPr lang="en-ID" sz="1200" dirty="0" err="1">
                          <a:effectLst/>
                        </a:rPr>
                        <a:t>Alasan</a:t>
                      </a:r>
                      <a:r>
                        <a:rPr lang="en-ID" sz="1200" dirty="0">
                          <a:effectLst/>
                        </a:rPr>
                        <a:t> </a:t>
                      </a:r>
                      <a:r>
                        <a:rPr lang="en-ID" sz="1200" dirty="0" err="1">
                          <a:effectLst/>
                        </a:rPr>
                        <a:t>Permintaan</a:t>
                      </a:r>
                      <a:endParaRPr lang="en-ID" sz="1200" dirty="0">
                        <a:effectLst/>
                        <a:latin typeface="Arial" panose="020B0604020202020204" pitchFamily="34" charset="0"/>
                        <a:ea typeface="Arial" panose="020B0604020202020204" pitchFamily="34" charset="0"/>
                      </a:endParaRPr>
                    </a:p>
                  </a:txBody>
                  <a:tcPr marL="31873" marR="31873" marT="31873" marB="31873"/>
                </a:tc>
                <a:tc>
                  <a:txBody>
                    <a:bodyPr/>
                    <a:lstStyle/>
                    <a:p>
                      <a:pPr>
                        <a:lnSpc>
                          <a:spcPct val="115000"/>
                        </a:lnSpc>
                        <a:spcAft>
                          <a:spcPts val="800"/>
                        </a:spcAft>
                      </a:pPr>
                      <a:r>
                        <a:rPr lang="en-ID" sz="1200" dirty="0" err="1">
                          <a:effectLst/>
                        </a:rPr>
                        <a:t>Merupakan</a:t>
                      </a:r>
                      <a:r>
                        <a:rPr lang="en-ID" sz="1200" dirty="0">
                          <a:effectLst/>
                        </a:rPr>
                        <a:t> </a:t>
                      </a:r>
                      <a:r>
                        <a:rPr lang="en-ID" sz="1200" dirty="0" err="1">
                          <a:effectLst/>
                        </a:rPr>
                        <a:t>beberapa</a:t>
                      </a:r>
                      <a:r>
                        <a:rPr lang="en-ID" sz="1200" dirty="0">
                          <a:effectLst/>
                        </a:rPr>
                        <a:t> </a:t>
                      </a:r>
                      <a:r>
                        <a:rPr lang="en-ID" sz="1200" dirty="0" err="1">
                          <a:effectLst/>
                        </a:rPr>
                        <a:t>fungsionalitas</a:t>
                      </a:r>
                      <a:r>
                        <a:rPr lang="en-ID" sz="1200" dirty="0">
                          <a:effectLst/>
                        </a:rPr>
                        <a:t> </a:t>
                      </a:r>
                      <a:r>
                        <a:rPr lang="en-ID" sz="1200" dirty="0" err="1">
                          <a:effectLst/>
                        </a:rPr>
                        <a:t>baru</a:t>
                      </a:r>
                      <a:r>
                        <a:rPr lang="en-ID" sz="1200" dirty="0">
                          <a:effectLst/>
                        </a:rPr>
                        <a:t> yang </a:t>
                      </a:r>
                      <a:r>
                        <a:rPr lang="en-ID" sz="1200" dirty="0" err="1">
                          <a:effectLst/>
                        </a:rPr>
                        <a:t>diinginkan</a:t>
                      </a:r>
                      <a:r>
                        <a:rPr lang="en-ID" sz="1200" dirty="0">
                          <a:effectLst/>
                        </a:rPr>
                        <a:t> </a:t>
                      </a:r>
                      <a:r>
                        <a:rPr lang="en-ID" sz="1200" dirty="0" err="1">
                          <a:effectLst/>
                        </a:rPr>
                        <a:t>dari</a:t>
                      </a:r>
                      <a:r>
                        <a:rPr lang="en-ID" sz="1200" dirty="0">
                          <a:effectLst/>
                        </a:rPr>
                        <a:t> client. Client </a:t>
                      </a:r>
                      <a:r>
                        <a:rPr lang="en-ID" sz="1200" dirty="0" err="1">
                          <a:effectLst/>
                        </a:rPr>
                        <a:t>menginginkan</a:t>
                      </a:r>
                      <a:r>
                        <a:rPr lang="en-ID" sz="1200" dirty="0">
                          <a:effectLst/>
                        </a:rPr>
                        <a:t> </a:t>
                      </a:r>
                      <a:r>
                        <a:rPr lang="en-ID" sz="1200" dirty="0" err="1">
                          <a:effectLst/>
                        </a:rPr>
                        <a:t>untuk</a:t>
                      </a:r>
                      <a:r>
                        <a:rPr lang="en-ID" sz="1200" dirty="0">
                          <a:effectLst/>
                        </a:rPr>
                        <a:t> </a:t>
                      </a:r>
                      <a:r>
                        <a:rPr lang="en-ID" sz="1200" dirty="0" err="1">
                          <a:effectLst/>
                        </a:rPr>
                        <a:t>bisa</a:t>
                      </a:r>
                      <a:r>
                        <a:rPr lang="en-ID" sz="1200" dirty="0">
                          <a:effectLst/>
                        </a:rPr>
                        <a:t> </a:t>
                      </a:r>
                      <a:r>
                        <a:rPr lang="en-ID" sz="1200" dirty="0" err="1">
                          <a:effectLst/>
                        </a:rPr>
                        <a:t>melakukan</a:t>
                      </a:r>
                      <a:r>
                        <a:rPr lang="en-ID" sz="1200" dirty="0">
                          <a:effectLst/>
                        </a:rPr>
                        <a:t> </a:t>
                      </a:r>
                      <a:r>
                        <a:rPr lang="en-ID" sz="1200" dirty="0" err="1">
                          <a:effectLst/>
                        </a:rPr>
                        <a:t>penambahan</a:t>
                      </a:r>
                      <a:r>
                        <a:rPr lang="en-ID" sz="1200" dirty="0">
                          <a:effectLst/>
                        </a:rPr>
                        <a:t> dan </a:t>
                      </a:r>
                      <a:r>
                        <a:rPr lang="en-ID" sz="1200" dirty="0" err="1">
                          <a:effectLst/>
                        </a:rPr>
                        <a:t>penghapusan</a:t>
                      </a:r>
                      <a:r>
                        <a:rPr lang="en-ID" sz="1200" dirty="0">
                          <a:effectLst/>
                        </a:rPr>
                        <a:t> list </a:t>
                      </a:r>
                      <a:r>
                        <a:rPr lang="en-ID" sz="1200" dirty="0" err="1">
                          <a:effectLst/>
                        </a:rPr>
                        <a:t>indikator</a:t>
                      </a:r>
                      <a:r>
                        <a:rPr lang="en-ID" sz="1200" dirty="0">
                          <a:effectLst/>
                        </a:rPr>
                        <a:t> </a:t>
                      </a:r>
                      <a:r>
                        <a:rPr lang="en-ID" sz="1200" dirty="0" err="1">
                          <a:effectLst/>
                        </a:rPr>
                        <a:t>dari</a:t>
                      </a:r>
                      <a:r>
                        <a:rPr lang="en-ID" sz="1200" dirty="0">
                          <a:effectLst/>
                        </a:rPr>
                        <a:t> </a:t>
                      </a:r>
                      <a:r>
                        <a:rPr lang="en-ID" sz="1200" dirty="0" err="1">
                          <a:effectLst/>
                        </a:rPr>
                        <a:t>setiap</a:t>
                      </a:r>
                      <a:r>
                        <a:rPr lang="en-ID" sz="1200" dirty="0">
                          <a:effectLst/>
                        </a:rPr>
                        <a:t> sub-</a:t>
                      </a:r>
                      <a:r>
                        <a:rPr lang="en-ID" sz="1200" dirty="0" err="1">
                          <a:effectLst/>
                        </a:rPr>
                        <a:t>dimensi</a:t>
                      </a:r>
                      <a:r>
                        <a:rPr lang="en-ID" sz="1200" dirty="0">
                          <a:effectLst/>
                        </a:rPr>
                        <a:t>, </a:t>
                      </a:r>
                      <a:r>
                        <a:rPr lang="en-ID" sz="1200" dirty="0" err="1">
                          <a:effectLst/>
                        </a:rPr>
                        <a:t>Terdapat</a:t>
                      </a:r>
                      <a:r>
                        <a:rPr lang="en-ID" sz="1200" dirty="0">
                          <a:effectLst/>
                        </a:rPr>
                        <a:t> juga </a:t>
                      </a:r>
                      <a:r>
                        <a:rPr lang="en-ID" sz="1200" dirty="0" err="1">
                          <a:effectLst/>
                        </a:rPr>
                        <a:t>seleksi</a:t>
                      </a:r>
                      <a:r>
                        <a:rPr lang="en-ID" sz="1200" dirty="0">
                          <a:effectLst/>
                        </a:rPr>
                        <a:t> range </a:t>
                      </a:r>
                      <a:r>
                        <a:rPr lang="en-ID" sz="1200" dirty="0" err="1">
                          <a:effectLst/>
                        </a:rPr>
                        <a:t>tahun</a:t>
                      </a:r>
                      <a:r>
                        <a:rPr lang="en-ID" sz="1200" dirty="0">
                          <a:effectLst/>
                        </a:rPr>
                        <a:t> </a:t>
                      </a:r>
                      <a:r>
                        <a:rPr lang="en-ID" sz="1200" dirty="0" err="1">
                          <a:effectLst/>
                        </a:rPr>
                        <a:t>dari</a:t>
                      </a:r>
                      <a:r>
                        <a:rPr lang="en-ID" sz="1200" dirty="0">
                          <a:effectLst/>
                        </a:rPr>
                        <a:t> data yang </a:t>
                      </a:r>
                      <a:r>
                        <a:rPr lang="en-ID" sz="1200" dirty="0" err="1">
                          <a:effectLst/>
                        </a:rPr>
                        <a:t>ditampilkan</a:t>
                      </a:r>
                      <a:r>
                        <a:rPr lang="en-ID" sz="1200" dirty="0">
                          <a:effectLst/>
                        </a:rPr>
                        <a:t>, </a:t>
                      </a:r>
                      <a:r>
                        <a:rPr lang="en-ID" sz="1200" dirty="0" err="1">
                          <a:effectLst/>
                        </a:rPr>
                        <a:t>Tampilan</a:t>
                      </a:r>
                      <a:r>
                        <a:rPr lang="en-ID" sz="1200" dirty="0">
                          <a:effectLst/>
                        </a:rPr>
                        <a:t> </a:t>
                      </a:r>
                      <a:r>
                        <a:rPr lang="en-ID" sz="1200" dirty="0" err="1">
                          <a:effectLst/>
                        </a:rPr>
                        <a:t>dari</a:t>
                      </a:r>
                      <a:r>
                        <a:rPr lang="en-ID" sz="1200" dirty="0">
                          <a:effectLst/>
                        </a:rPr>
                        <a:t> data Re-scale </a:t>
                      </a:r>
                      <a:r>
                        <a:rPr lang="en-ID" sz="1200" dirty="0" err="1">
                          <a:effectLst/>
                        </a:rPr>
                        <a:t>atau</a:t>
                      </a:r>
                      <a:r>
                        <a:rPr lang="en-ID" sz="1200" dirty="0">
                          <a:effectLst/>
                        </a:rPr>
                        <a:t> data yang </a:t>
                      </a:r>
                      <a:r>
                        <a:rPr lang="en-ID" sz="1200" dirty="0" err="1">
                          <a:effectLst/>
                        </a:rPr>
                        <a:t>sudah</a:t>
                      </a:r>
                      <a:r>
                        <a:rPr lang="en-ID" sz="1200" dirty="0">
                          <a:effectLst/>
                        </a:rPr>
                        <a:t> </a:t>
                      </a:r>
                      <a:r>
                        <a:rPr lang="en-ID" sz="1200" dirty="0" err="1">
                          <a:effectLst/>
                        </a:rPr>
                        <a:t>dikalkulasi</a:t>
                      </a:r>
                      <a:r>
                        <a:rPr lang="en-ID" sz="1200" dirty="0">
                          <a:effectLst/>
                        </a:rPr>
                        <a:t>, dan </a:t>
                      </a:r>
                      <a:r>
                        <a:rPr lang="en-ID" sz="1200" dirty="0" err="1">
                          <a:effectLst/>
                        </a:rPr>
                        <a:t>terakhir</a:t>
                      </a:r>
                      <a:r>
                        <a:rPr lang="en-ID" sz="1200" dirty="0">
                          <a:effectLst/>
                        </a:rPr>
                        <a:t> </a:t>
                      </a:r>
                      <a:r>
                        <a:rPr lang="en-ID" sz="1200" dirty="0" err="1">
                          <a:effectLst/>
                        </a:rPr>
                        <a:t>adalah</a:t>
                      </a:r>
                      <a:r>
                        <a:rPr lang="en-ID" sz="1200" dirty="0">
                          <a:effectLst/>
                        </a:rPr>
                        <a:t> </a:t>
                      </a:r>
                      <a:r>
                        <a:rPr lang="en-ID" sz="1200" dirty="0" err="1">
                          <a:effectLst/>
                        </a:rPr>
                        <a:t>penambahan</a:t>
                      </a:r>
                      <a:r>
                        <a:rPr lang="en-ID" sz="1200" dirty="0">
                          <a:effectLst/>
                        </a:rPr>
                        <a:t> </a:t>
                      </a:r>
                      <a:r>
                        <a:rPr lang="en-ID" sz="1200" dirty="0" err="1">
                          <a:effectLst/>
                        </a:rPr>
                        <a:t>hak</a:t>
                      </a:r>
                      <a:r>
                        <a:rPr lang="en-ID" sz="1200" dirty="0">
                          <a:effectLst/>
                        </a:rPr>
                        <a:t> </a:t>
                      </a:r>
                      <a:r>
                        <a:rPr lang="en-ID" sz="1200" dirty="0" err="1">
                          <a:effectLst/>
                        </a:rPr>
                        <a:t>akses</a:t>
                      </a:r>
                      <a:r>
                        <a:rPr lang="en-ID" sz="1200" dirty="0">
                          <a:effectLst/>
                        </a:rPr>
                        <a:t> </a:t>
                      </a:r>
                      <a:r>
                        <a:rPr lang="en-ID" sz="1200" dirty="0" err="1">
                          <a:effectLst/>
                        </a:rPr>
                        <a:t>yaitu</a:t>
                      </a:r>
                      <a:r>
                        <a:rPr lang="en-ID" sz="1200" dirty="0">
                          <a:effectLst/>
                        </a:rPr>
                        <a:t> Operator </a:t>
                      </a:r>
                      <a:r>
                        <a:rPr lang="en-ID" sz="1200" dirty="0" err="1">
                          <a:effectLst/>
                        </a:rPr>
                        <a:t>dimana</a:t>
                      </a:r>
                      <a:r>
                        <a:rPr lang="en-ID" sz="1200" dirty="0">
                          <a:effectLst/>
                        </a:rPr>
                        <a:t> </a:t>
                      </a:r>
                      <a:r>
                        <a:rPr lang="en-ID" sz="1200" dirty="0" err="1">
                          <a:effectLst/>
                        </a:rPr>
                        <a:t>tugasnya</a:t>
                      </a:r>
                      <a:r>
                        <a:rPr lang="en-ID" sz="1200" dirty="0">
                          <a:effectLst/>
                        </a:rPr>
                        <a:t> </a:t>
                      </a:r>
                      <a:r>
                        <a:rPr lang="en-ID" sz="1200" dirty="0" err="1">
                          <a:effectLst/>
                        </a:rPr>
                        <a:t>adalah</a:t>
                      </a:r>
                      <a:r>
                        <a:rPr lang="en-ID" sz="1200" dirty="0">
                          <a:effectLst/>
                        </a:rPr>
                        <a:t> </a:t>
                      </a:r>
                      <a:r>
                        <a:rPr lang="en-ID" sz="1200" dirty="0" err="1">
                          <a:effectLst/>
                        </a:rPr>
                        <a:t>melakukan</a:t>
                      </a:r>
                      <a:r>
                        <a:rPr lang="en-ID" sz="1200" dirty="0">
                          <a:effectLst/>
                        </a:rPr>
                        <a:t> </a:t>
                      </a:r>
                      <a:r>
                        <a:rPr lang="en-ID" sz="1200" dirty="0" err="1">
                          <a:effectLst/>
                        </a:rPr>
                        <a:t>pengelolaan</a:t>
                      </a:r>
                      <a:r>
                        <a:rPr lang="en-ID" sz="1200" dirty="0">
                          <a:effectLst/>
                        </a:rPr>
                        <a:t> data </a:t>
                      </a:r>
                      <a:r>
                        <a:rPr lang="en-ID" sz="1200" dirty="0" err="1">
                          <a:effectLst/>
                        </a:rPr>
                        <a:t>sesuai</a:t>
                      </a:r>
                      <a:r>
                        <a:rPr lang="en-ID" sz="1200" dirty="0">
                          <a:effectLst/>
                        </a:rPr>
                        <a:t> </a:t>
                      </a:r>
                      <a:r>
                        <a:rPr lang="en-ID" sz="1200" dirty="0" err="1">
                          <a:effectLst/>
                        </a:rPr>
                        <a:t>dengan</a:t>
                      </a:r>
                      <a:r>
                        <a:rPr lang="en-ID" sz="1200" dirty="0">
                          <a:effectLst/>
                        </a:rPr>
                        <a:t> </a:t>
                      </a:r>
                      <a:r>
                        <a:rPr lang="en-ID" sz="1200" dirty="0" err="1">
                          <a:effectLst/>
                        </a:rPr>
                        <a:t>dimensinya</a:t>
                      </a:r>
                      <a:r>
                        <a:rPr lang="en-ID" sz="1200" dirty="0">
                          <a:effectLst/>
                        </a:rPr>
                        <a:t>.</a:t>
                      </a:r>
                      <a:endParaRPr lang="en-ID" sz="1200" dirty="0">
                        <a:effectLst/>
                        <a:latin typeface="Arial" panose="020B0604020202020204" pitchFamily="34" charset="0"/>
                        <a:ea typeface="Arial" panose="020B0604020202020204" pitchFamily="34" charset="0"/>
                      </a:endParaRPr>
                    </a:p>
                  </a:txBody>
                  <a:tcPr marL="31873" marR="31873" marT="31873" marB="31873"/>
                </a:tc>
              </a:tr>
              <a:tr h="926415">
                <a:tc>
                  <a:txBody>
                    <a:bodyPr/>
                    <a:lstStyle/>
                    <a:p>
                      <a:pPr algn="l">
                        <a:lnSpc>
                          <a:spcPct val="115000"/>
                        </a:lnSpc>
                        <a:spcAft>
                          <a:spcPts val="800"/>
                        </a:spcAft>
                      </a:pPr>
                      <a:r>
                        <a:rPr lang="en-ID" sz="1200">
                          <a:effectLst/>
                        </a:rPr>
                        <a:t>Dampak dari Permintaan</a:t>
                      </a:r>
                      <a:endParaRPr lang="en-ID" sz="1200">
                        <a:effectLst/>
                        <a:latin typeface="Arial" panose="020B0604020202020204" pitchFamily="34" charset="0"/>
                        <a:ea typeface="Arial" panose="020B0604020202020204" pitchFamily="34" charset="0"/>
                      </a:endParaRPr>
                    </a:p>
                  </a:txBody>
                  <a:tcPr marL="31873" marR="31873" marT="31873" marB="31873"/>
                </a:tc>
                <a:tc>
                  <a:txBody>
                    <a:bodyPr/>
                    <a:lstStyle/>
                    <a:p>
                      <a:pPr algn="just">
                        <a:lnSpc>
                          <a:spcPct val="115000"/>
                        </a:lnSpc>
                        <a:spcAft>
                          <a:spcPts val="800"/>
                        </a:spcAft>
                      </a:pPr>
                      <a:r>
                        <a:rPr lang="en-ID" sz="1200">
                          <a:effectLst/>
                        </a:rPr>
                        <a:t>Tim pengembang perlu mencarikan waktu sekitar 7 hari untuk memproses permintaan perubahan dan penambahan. Timeline pengembangan akan molor selama 7 hari dari waktu final yang sudah ditentukan. Estimasi biaya yang harus dikerluarkan ditambah Rp.1.200.000 dari biaya awal.</a:t>
                      </a:r>
                      <a:endParaRPr lang="en-ID" sz="1200">
                        <a:effectLst/>
                        <a:latin typeface="Arial" panose="020B0604020202020204" pitchFamily="34" charset="0"/>
                        <a:ea typeface="Arial" panose="020B0604020202020204" pitchFamily="34" charset="0"/>
                      </a:endParaRPr>
                    </a:p>
                  </a:txBody>
                  <a:tcPr marL="31873" marR="31873" marT="31873" marB="31873"/>
                </a:tc>
              </a:tr>
              <a:tr h="732883">
                <a:tc>
                  <a:txBody>
                    <a:bodyPr/>
                    <a:lstStyle/>
                    <a:p>
                      <a:pPr algn="l">
                        <a:lnSpc>
                          <a:spcPct val="115000"/>
                        </a:lnSpc>
                        <a:spcAft>
                          <a:spcPts val="0"/>
                        </a:spcAft>
                      </a:pPr>
                      <a:r>
                        <a:rPr lang="en-ID" sz="1200">
                          <a:effectLst/>
                        </a:rPr>
                        <a:t>Kondisi yang diinginkan</a:t>
                      </a:r>
                      <a:endParaRPr lang="en-ID" sz="1200">
                        <a:effectLst/>
                        <a:latin typeface="Arial" panose="020B0604020202020204" pitchFamily="34" charset="0"/>
                        <a:ea typeface="Arial" panose="020B0604020202020204" pitchFamily="34" charset="0"/>
                      </a:endParaRPr>
                    </a:p>
                  </a:txBody>
                  <a:tcPr marL="31873" marR="31873" marT="31873" marB="31873"/>
                </a:tc>
                <a:tc>
                  <a:txBody>
                    <a:bodyPr/>
                    <a:lstStyle/>
                    <a:p>
                      <a:pPr algn="just">
                        <a:lnSpc>
                          <a:spcPct val="115000"/>
                        </a:lnSpc>
                        <a:spcAft>
                          <a:spcPts val="0"/>
                        </a:spcAft>
                      </a:pPr>
                      <a:r>
                        <a:rPr lang="en-ID" sz="1200" dirty="0">
                          <a:effectLst/>
                        </a:rPr>
                        <a:t>Pada menu input data </a:t>
                      </a:r>
                      <a:r>
                        <a:rPr lang="en-ID" sz="1200" dirty="0" err="1">
                          <a:effectLst/>
                        </a:rPr>
                        <a:t>indikator</a:t>
                      </a:r>
                      <a:r>
                        <a:rPr lang="en-ID" sz="1200" dirty="0">
                          <a:effectLst/>
                        </a:rPr>
                        <a:t> </a:t>
                      </a:r>
                      <a:r>
                        <a:rPr lang="en-ID" sz="1200" dirty="0" err="1">
                          <a:effectLst/>
                        </a:rPr>
                        <a:t>akan</a:t>
                      </a:r>
                      <a:r>
                        <a:rPr lang="en-ID" sz="1200" dirty="0">
                          <a:effectLst/>
                        </a:rPr>
                        <a:t> </a:t>
                      </a:r>
                      <a:r>
                        <a:rPr lang="en-ID" sz="1200" dirty="0" err="1">
                          <a:effectLst/>
                        </a:rPr>
                        <a:t>bisa</a:t>
                      </a:r>
                      <a:r>
                        <a:rPr lang="en-ID" sz="1200" dirty="0">
                          <a:effectLst/>
                        </a:rPr>
                        <a:t> </a:t>
                      </a:r>
                      <a:r>
                        <a:rPr lang="en-ID" sz="1200" dirty="0" err="1">
                          <a:effectLst/>
                        </a:rPr>
                        <a:t>ditambah</a:t>
                      </a:r>
                      <a:r>
                        <a:rPr lang="en-ID" sz="1200" dirty="0">
                          <a:effectLst/>
                        </a:rPr>
                        <a:t> </a:t>
                      </a:r>
                      <a:r>
                        <a:rPr lang="en-ID" sz="1200" dirty="0" err="1">
                          <a:effectLst/>
                        </a:rPr>
                        <a:t>ataupun</a:t>
                      </a:r>
                      <a:r>
                        <a:rPr lang="en-ID" sz="1200" dirty="0">
                          <a:effectLst/>
                        </a:rPr>
                        <a:t> </a:t>
                      </a:r>
                      <a:r>
                        <a:rPr lang="en-ID" sz="1200" dirty="0" err="1">
                          <a:effectLst/>
                        </a:rPr>
                        <a:t>dihapus</a:t>
                      </a:r>
                      <a:r>
                        <a:rPr lang="en-ID" sz="1200" dirty="0">
                          <a:effectLst/>
                        </a:rPr>
                        <a:t>. Akan </a:t>
                      </a:r>
                      <a:r>
                        <a:rPr lang="en-ID" sz="1200" dirty="0" err="1">
                          <a:effectLst/>
                        </a:rPr>
                        <a:t>terdapat</a:t>
                      </a:r>
                      <a:r>
                        <a:rPr lang="en-ID" sz="1200" dirty="0">
                          <a:effectLst/>
                        </a:rPr>
                        <a:t> </a:t>
                      </a:r>
                      <a:r>
                        <a:rPr lang="en-ID" sz="1200" dirty="0" err="1">
                          <a:effectLst/>
                        </a:rPr>
                        <a:t>seleksi</a:t>
                      </a:r>
                      <a:r>
                        <a:rPr lang="en-ID" sz="1200" dirty="0">
                          <a:effectLst/>
                        </a:rPr>
                        <a:t> data </a:t>
                      </a:r>
                      <a:r>
                        <a:rPr lang="en-ID" sz="1200" dirty="0" err="1">
                          <a:effectLst/>
                        </a:rPr>
                        <a:t>berdasarkan</a:t>
                      </a:r>
                      <a:r>
                        <a:rPr lang="en-ID" sz="1200" dirty="0">
                          <a:effectLst/>
                        </a:rPr>
                        <a:t> range </a:t>
                      </a:r>
                      <a:r>
                        <a:rPr lang="en-ID" sz="1200" dirty="0" err="1">
                          <a:effectLst/>
                        </a:rPr>
                        <a:t>tahun</a:t>
                      </a:r>
                      <a:r>
                        <a:rPr lang="en-ID" sz="1200" dirty="0">
                          <a:effectLst/>
                        </a:rPr>
                        <a:t>  di </a:t>
                      </a:r>
                      <a:r>
                        <a:rPr lang="en-ID" sz="1200" dirty="0" err="1">
                          <a:effectLst/>
                        </a:rPr>
                        <a:t>setiap</a:t>
                      </a:r>
                      <a:r>
                        <a:rPr lang="en-ID" sz="1200" dirty="0">
                          <a:effectLst/>
                        </a:rPr>
                        <a:t> menu. Report data </a:t>
                      </a:r>
                      <a:r>
                        <a:rPr lang="en-ID" sz="1200" dirty="0" err="1">
                          <a:effectLst/>
                        </a:rPr>
                        <a:t>akan</a:t>
                      </a:r>
                      <a:r>
                        <a:rPr lang="en-ID" sz="1200" dirty="0">
                          <a:effectLst/>
                        </a:rPr>
                        <a:t> </a:t>
                      </a:r>
                      <a:r>
                        <a:rPr lang="en-ID" sz="1200" dirty="0" err="1">
                          <a:effectLst/>
                        </a:rPr>
                        <a:t>ada</a:t>
                      </a:r>
                      <a:r>
                        <a:rPr lang="en-ID" sz="1200" dirty="0">
                          <a:effectLst/>
                        </a:rPr>
                        <a:t> data rescale. Dan </a:t>
                      </a:r>
                      <a:r>
                        <a:rPr lang="en-ID" sz="1200" dirty="0" err="1">
                          <a:effectLst/>
                        </a:rPr>
                        <a:t>Privillege</a:t>
                      </a:r>
                      <a:r>
                        <a:rPr lang="en-ID" sz="1200" dirty="0">
                          <a:effectLst/>
                        </a:rPr>
                        <a:t> user </a:t>
                      </a:r>
                      <a:r>
                        <a:rPr lang="en-ID" sz="1200" dirty="0" err="1">
                          <a:effectLst/>
                        </a:rPr>
                        <a:t>hanya</a:t>
                      </a:r>
                      <a:r>
                        <a:rPr lang="en-ID" sz="1200" dirty="0">
                          <a:effectLst/>
                        </a:rPr>
                        <a:t> </a:t>
                      </a:r>
                      <a:r>
                        <a:rPr lang="en-ID" sz="1200" dirty="0" err="1">
                          <a:effectLst/>
                        </a:rPr>
                        <a:t>akan</a:t>
                      </a:r>
                      <a:r>
                        <a:rPr lang="en-ID" sz="1200" dirty="0">
                          <a:effectLst/>
                        </a:rPr>
                        <a:t> </a:t>
                      </a:r>
                      <a:r>
                        <a:rPr lang="en-ID" sz="1200" dirty="0" err="1">
                          <a:effectLst/>
                        </a:rPr>
                        <a:t>ditambahkan</a:t>
                      </a:r>
                      <a:r>
                        <a:rPr lang="en-ID" sz="1200" dirty="0">
                          <a:effectLst/>
                        </a:rPr>
                        <a:t> Operator.</a:t>
                      </a:r>
                      <a:endParaRPr lang="en-ID" sz="1200" dirty="0">
                        <a:effectLst/>
                        <a:latin typeface="Arial" panose="020B0604020202020204" pitchFamily="34" charset="0"/>
                        <a:ea typeface="Arial" panose="020B0604020202020204" pitchFamily="34" charset="0"/>
                      </a:endParaRPr>
                    </a:p>
                  </a:txBody>
                  <a:tcPr marL="31873" marR="31873" marT="31873" marB="31873"/>
                </a:tc>
              </a:tr>
              <a:tr h="447813">
                <a:tc>
                  <a:txBody>
                    <a:bodyPr/>
                    <a:lstStyle/>
                    <a:p>
                      <a:pPr algn="l">
                        <a:lnSpc>
                          <a:spcPct val="115000"/>
                        </a:lnSpc>
                        <a:spcAft>
                          <a:spcPts val="800"/>
                        </a:spcAft>
                      </a:pPr>
                      <a:r>
                        <a:rPr lang="en-ID" sz="1200">
                          <a:effectLst/>
                        </a:rPr>
                        <a:t> </a:t>
                      </a:r>
                      <a:endParaRPr lang="en-ID" sz="1200">
                        <a:effectLst/>
                      </a:endParaRPr>
                    </a:p>
                    <a:p>
                      <a:pPr algn="l">
                        <a:lnSpc>
                          <a:spcPct val="115000"/>
                        </a:lnSpc>
                        <a:spcAft>
                          <a:spcPts val="800"/>
                        </a:spcAft>
                      </a:pPr>
                      <a:r>
                        <a:rPr lang="en-ID" sz="1200">
                          <a:effectLst/>
                        </a:rPr>
                        <a:t> </a:t>
                      </a:r>
                      <a:endParaRPr lang="en-ID" sz="1200">
                        <a:effectLst/>
                      </a:endParaRPr>
                    </a:p>
                    <a:p>
                      <a:pPr algn="l">
                        <a:lnSpc>
                          <a:spcPct val="115000"/>
                        </a:lnSpc>
                        <a:spcAft>
                          <a:spcPts val="800"/>
                        </a:spcAft>
                      </a:pPr>
                      <a:r>
                        <a:rPr lang="en-ID" sz="1200">
                          <a:effectLst/>
                        </a:rPr>
                        <a:t>Status </a:t>
                      </a:r>
                      <a:endParaRPr lang="en-ID" sz="1200">
                        <a:effectLst/>
                        <a:latin typeface="Arial" panose="020B0604020202020204" pitchFamily="34" charset="0"/>
                        <a:ea typeface="Arial" panose="020B0604020202020204" pitchFamily="34" charset="0"/>
                      </a:endParaRPr>
                    </a:p>
                  </a:txBody>
                  <a:tcPr marL="31873" marR="31873" marT="31873" marB="31873"/>
                </a:tc>
                <a:tc>
                  <a:txBody>
                    <a:bodyPr/>
                    <a:lstStyle/>
                    <a:p>
                      <a:endParaRPr lang="en-ID" sz="1200" dirty="0"/>
                    </a:p>
                  </a:txBody>
                  <a:tcPr marL="31873" marR="31873" marT="31873" marB="31873"/>
                </a:tc>
              </a:tr>
              <a:tr h="249054">
                <a:tc>
                  <a:txBody>
                    <a:bodyPr/>
                    <a:lstStyle/>
                    <a:p>
                      <a:pPr algn="l">
                        <a:lnSpc>
                          <a:spcPct val="115000"/>
                        </a:lnSpc>
                        <a:spcAft>
                          <a:spcPts val="800"/>
                        </a:spcAft>
                      </a:pPr>
                      <a:r>
                        <a:rPr lang="en-ID" sz="1200" dirty="0" err="1">
                          <a:effectLst/>
                        </a:rPr>
                        <a:t>Tanggal</a:t>
                      </a:r>
                      <a:r>
                        <a:rPr lang="en-ID" sz="1200" dirty="0">
                          <a:effectLst/>
                        </a:rPr>
                        <a:t> </a:t>
                      </a:r>
                      <a:r>
                        <a:rPr lang="en-ID" sz="1200" dirty="0" err="1">
                          <a:effectLst/>
                        </a:rPr>
                        <a:t>Disetujui</a:t>
                      </a:r>
                      <a:endParaRPr lang="en-ID" sz="1200" dirty="0">
                        <a:effectLst/>
                        <a:latin typeface="Arial" panose="020B0604020202020204" pitchFamily="34" charset="0"/>
                        <a:ea typeface="Arial" panose="020B0604020202020204" pitchFamily="34" charset="0"/>
                      </a:endParaRPr>
                    </a:p>
                  </a:txBody>
                  <a:tcPr marL="31873" marR="31873" marT="31873" marB="31873"/>
                </a:tc>
                <a:tc>
                  <a:txBody>
                    <a:bodyPr/>
                    <a:lstStyle/>
                    <a:p>
                      <a:pPr>
                        <a:lnSpc>
                          <a:spcPct val="115000"/>
                        </a:lnSpc>
                        <a:spcAft>
                          <a:spcPts val="800"/>
                        </a:spcAft>
                      </a:pPr>
                      <a:r>
                        <a:rPr lang="en-ID" sz="1200" dirty="0">
                          <a:effectLst/>
                        </a:rPr>
                        <a:t>25 November 2019</a:t>
                      </a:r>
                      <a:endParaRPr lang="en-ID" sz="1200" dirty="0">
                        <a:effectLst/>
                        <a:latin typeface="Arial" panose="020B0604020202020204" pitchFamily="34" charset="0"/>
                        <a:ea typeface="Arial" panose="020B0604020202020204" pitchFamily="34" charset="0"/>
                      </a:endParaRPr>
                    </a:p>
                  </a:txBody>
                  <a:tcPr marL="31873" marR="31873" marT="31873" marB="31873"/>
                </a:tc>
              </a:tr>
              <a:tr h="183587">
                <a:tc>
                  <a:txBody>
                    <a:bodyPr/>
                    <a:lstStyle/>
                    <a:p>
                      <a:pPr algn="l">
                        <a:lnSpc>
                          <a:spcPct val="115000"/>
                        </a:lnSpc>
                        <a:spcAft>
                          <a:spcPts val="800"/>
                        </a:spcAft>
                      </a:pPr>
                      <a:r>
                        <a:rPr lang="en-ID" sz="1200" dirty="0" err="1">
                          <a:effectLst/>
                        </a:rPr>
                        <a:t>Disetujui</a:t>
                      </a:r>
                      <a:r>
                        <a:rPr lang="en-ID" sz="1200" dirty="0">
                          <a:effectLst/>
                        </a:rPr>
                        <a:t> Oleh</a:t>
                      </a:r>
                      <a:endParaRPr lang="en-ID" sz="1200" dirty="0">
                        <a:effectLst/>
                        <a:latin typeface="Arial" panose="020B0604020202020204" pitchFamily="34" charset="0"/>
                        <a:ea typeface="Arial" panose="020B0604020202020204" pitchFamily="34" charset="0"/>
                      </a:endParaRPr>
                    </a:p>
                  </a:txBody>
                  <a:tcPr marL="31873" marR="31873" marT="31873" marB="31873"/>
                </a:tc>
                <a:tc>
                  <a:txBody>
                    <a:bodyPr/>
                    <a:lstStyle/>
                    <a:p>
                      <a:pPr>
                        <a:lnSpc>
                          <a:spcPct val="115000"/>
                        </a:lnSpc>
                        <a:spcAft>
                          <a:spcPts val="800"/>
                        </a:spcAft>
                      </a:pPr>
                      <a:r>
                        <a:rPr lang="en-ID" sz="1200" dirty="0">
                          <a:effectLst/>
                        </a:rPr>
                        <a:t>CCB (Change Control Board)</a:t>
                      </a:r>
                      <a:endParaRPr lang="en-ID" sz="1200" dirty="0">
                        <a:effectLst/>
                        <a:latin typeface="Arial" panose="020B0604020202020204" pitchFamily="34" charset="0"/>
                        <a:ea typeface="Arial" panose="020B0604020202020204" pitchFamily="34" charset="0"/>
                      </a:endParaRPr>
                    </a:p>
                  </a:txBody>
                  <a:tcPr marL="31873" marR="31873" marT="31873" marB="31873"/>
                </a:tc>
              </a:tr>
            </a:tbl>
          </a:graphicData>
        </a:graphic>
      </p:graphicFrame>
      <p:pic>
        <p:nvPicPr>
          <p:cNvPr id="18" name="Picture 17"/>
          <p:cNvPicPr>
            <a:picLocks noChangeAspect="1"/>
          </p:cNvPicPr>
          <p:nvPr/>
        </p:nvPicPr>
        <p:blipFill>
          <a:blip r:embed="rId3"/>
          <a:stretch>
            <a:fillRect/>
          </a:stretch>
        </p:blipFill>
        <p:spPr>
          <a:xfrm>
            <a:off x="7673417" y="5281612"/>
            <a:ext cx="3162224" cy="5318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2821638" y="389029"/>
            <a:ext cx="7315200" cy="30267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600" dirty="0">
                <a:solidFill>
                  <a:srgbClr val="27ADAC"/>
                </a:solidFill>
                <a:latin typeface="Baloo Thambi" panose="03080902040302020200" pitchFamily="66" charset="0"/>
                <a:cs typeface="Baloo Thambi" panose="03080902040302020200" pitchFamily="66" charset="0"/>
              </a:rPr>
              <a:t>Change Analysis v3.0</a:t>
            </a:r>
            <a:endParaRPr lang="en-ID" sz="36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pic>
        <p:nvPicPr>
          <p:cNvPr id="3" name="Picture 2"/>
          <p:cNvPicPr>
            <a:picLocks noChangeAspect="1"/>
          </p:cNvPicPr>
          <p:nvPr/>
        </p:nvPicPr>
        <p:blipFill>
          <a:blip r:embed="rId3"/>
          <a:stretch>
            <a:fillRect/>
          </a:stretch>
        </p:blipFill>
        <p:spPr>
          <a:xfrm>
            <a:off x="6340730" y="918711"/>
            <a:ext cx="5057664" cy="2280661"/>
          </a:xfrm>
          <a:prstGeom prst="rect">
            <a:avLst/>
          </a:prstGeom>
        </p:spPr>
      </p:pic>
      <p:pic>
        <p:nvPicPr>
          <p:cNvPr id="4" name="Picture 3" descr="CAD 3.0"/>
          <p:cNvPicPr>
            <a:picLocks noChangeAspect="1"/>
          </p:cNvPicPr>
          <p:nvPr/>
        </p:nvPicPr>
        <p:blipFill>
          <a:blip r:embed="rId4"/>
          <a:stretch>
            <a:fillRect/>
          </a:stretch>
        </p:blipFill>
        <p:spPr>
          <a:xfrm>
            <a:off x="1842770" y="944245"/>
            <a:ext cx="4113530" cy="49701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0" y="555235"/>
            <a:ext cx="12192000" cy="10625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4800" dirty="0">
                <a:solidFill>
                  <a:srgbClr val="27ADAC"/>
                </a:solidFill>
                <a:latin typeface="Baloo Thambi" panose="03080902040302020200" pitchFamily="66" charset="0"/>
                <a:cs typeface="Baloo Thambi" panose="03080902040302020200" pitchFamily="66" charset="0"/>
              </a:rPr>
              <a:t>IPI APPS V3.0</a:t>
            </a:r>
            <a:endParaRPr lang="en-ID" sz="4800" dirty="0">
              <a:solidFill>
                <a:srgbClr val="27ADAC"/>
              </a:solidFill>
              <a:latin typeface="Baloo Thambi" panose="03080902040302020200" pitchFamily="66" charset="0"/>
              <a:cs typeface="Baloo Thambi" panose="03080902040302020200" pitchFamily="66" charset="0"/>
            </a:endParaRPr>
          </a:p>
        </p:txBody>
      </p:sp>
      <p:sp>
        <p:nvSpPr>
          <p:cNvPr id="3" name="TextBox 2"/>
          <p:cNvSpPr txBox="1"/>
          <p:nvPr/>
        </p:nvSpPr>
        <p:spPr>
          <a:xfrm>
            <a:off x="751273" y="1328067"/>
            <a:ext cx="4113413" cy="461665"/>
          </a:xfrm>
          <a:prstGeom prst="rect">
            <a:avLst/>
          </a:prstGeom>
          <a:noFill/>
        </p:spPr>
        <p:txBody>
          <a:bodyPr wrap="square" rtlCol="0">
            <a:spAutoFit/>
          </a:bodyPr>
          <a:lstStyle/>
          <a:p>
            <a:pPr lvl="0"/>
            <a:r>
              <a:rPr lang="en-ID" sz="2400" dirty="0" err="1"/>
              <a:t>Kebutuhan</a:t>
            </a:r>
            <a:r>
              <a:rPr lang="en-ID" sz="2400" dirty="0"/>
              <a:t> </a:t>
            </a:r>
            <a:r>
              <a:rPr lang="en-ID" sz="2400" dirty="0" err="1"/>
              <a:t>Fungsional</a:t>
            </a:r>
            <a:r>
              <a:rPr lang="en-ID" sz="2400" dirty="0"/>
              <a:t> Admin </a:t>
            </a:r>
            <a:endParaRPr lang="en-ID" sz="2400"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1" name="Rectangle 10"/>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sp>
        <p:nvSpPr>
          <p:cNvPr id="8" name="TextBox 7"/>
          <p:cNvSpPr txBox="1"/>
          <p:nvPr/>
        </p:nvSpPr>
        <p:spPr>
          <a:xfrm>
            <a:off x="751273" y="1799480"/>
            <a:ext cx="4616333" cy="4524315"/>
          </a:xfrm>
          <a:prstGeom prst="rect">
            <a:avLst/>
          </a:prstGeom>
          <a:noFill/>
        </p:spPr>
        <p:txBody>
          <a:bodyPr wrap="square" rtlCol="0">
            <a:spAutoFit/>
          </a:bodyPr>
          <a:lstStyle/>
          <a:p>
            <a:pPr marL="342900" lvl="0" indent="-342900">
              <a:buFont typeface="Arial" panose="020B0604020202020204" pitchFamily="34" charset="0"/>
              <a:buChar char="•"/>
            </a:pPr>
            <a:r>
              <a:rPr lang="en-ID" sz="2400" dirty="0" err="1"/>
              <a:t>Melakukan</a:t>
            </a:r>
            <a:r>
              <a:rPr lang="en-ID" sz="2400" dirty="0"/>
              <a:t> Login</a:t>
            </a:r>
            <a:endParaRPr lang="en-ID" sz="2400" dirty="0"/>
          </a:p>
          <a:p>
            <a:pPr marL="342900" lvl="0" indent="-342900">
              <a:buFont typeface="Arial" panose="020B0604020202020204" pitchFamily="34" charset="0"/>
              <a:buChar char="•"/>
            </a:pPr>
            <a:r>
              <a:rPr lang="en-ID" sz="2400" dirty="0" err="1"/>
              <a:t>Melakukan</a:t>
            </a:r>
            <a:r>
              <a:rPr lang="en-ID" sz="2400" dirty="0"/>
              <a:t> Logout</a:t>
            </a:r>
            <a:endParaRPr lang="en-ID" sz="2400" dirty="0"/>
          </a:p>
          <a:p>
            <a:pPr marL="342900" lvl="0" indent="-342900">
              <a:buFont typeface="Arial" panose="020B0604020202020204" pitchFamily="34" charset="0"/>
              <a:buChar char="•"/>
            </a:pPr>
            <a:r>
              <a:rPr lang="en-ID" sz="2400" dirty="0"/>
              <a:t>Update Data</a:t>
            </a:r>
            <a:endParaRPr lang="en-ID" sz="2400" dirty="0"/>
          </a:p>
          <a:p>
            <a:pPr marL="342900" lvl="0" indent="-342900">
              <a:buFont typeface="Arial" panose="020B0604020202020204" pitchFamily="34" charset="0"/>
              <a:buChar char="•"/>
            </a:pPr>
            <a:r>
              <a:rPr lang="en-ID" sz="2400" dirty="0"/>
              <a:t>Input </a:t>
            </a:r>
            <a:r>
              <a:rPr lang="en-ID" sz="2400" dirty="0" err="1"/>
              <a:t>Tahun</a:t>
            </a:r>
            <a:endParaRPr lang="en-ID" sz="2400" dirty="0"/>
          </a:p>
          <a:p>
            <a:pPr marL="342900" lvl="0" indent="-342900">
              <a:buFont typeface="Arial" panose="020B0604020202020204" pitchFamily="34" charset="0"/>
              <a:buChar char="•"/>
            </a:pPr>
            <a:r>
              <a:rPr lang="en-ID" sz="2400" dirty="0" err="1"/>
              <a:t>Hapus</a:t>
            </a:r>
            <a:r>
              <a:rPr lang="en-ID" sz="2400" dirty="0"/>
              <a:t> </a:t>
            </a:r>
            <a:r>
              <a:rPr lang="en-ID" sz="2400" dirty="0" err="1"/>
              <a:t>Tahun</a:t>
            </a:r>
            <a:endParaRPr lang="en-ID" sz="2400" dirty="0"/>
          </a:p>
          <a:p>
            <a:pPr marL="342900" lvl="0" indent="-342900">
              <a:buFont typeface="Arial" panose="020B0604020202020204" pitchFamily="34" charset="0"/>
              <a:buChar char="•"/>
            </a:pPr>
            <a:r>
              <a:rPr lang="en-ID" sz="2400" dirty="0" err="1"/>
              <a:t>Lihat</a:t>
            </a:r>
            <a:r>
              <a:rPr lang="en-ID" sz="2400" dirty="0"/>
              <a:t> Report Data </a:t>
            </a:r>
            <a:r>
              <a:rPr lang="en-ID" sz="2400" dirty="0" err="1"/>
              <a:t>Asli</a:t>
            </a:r>
            <a:endParaRPr lang="en-ID" sz="2400" dirty="0"/>
          </a:p>
          <a:p>
            <a:pPr marL="342900" lvl="0" indent="-342900">
              <a:buFont typeface="Arial" panose="020B0604020202020204" pitchFamily="34" charset="0"/>
              <a:buChar char="•"/>
            </a:pPr>
            <a:r>
              <a:rPr lang="en-ID" sz="2400" dirty="0" err="1"/>
              <a:t>Lihat</a:t>
            </a:r>
            <a:r>
              <a:rPr lang="en-ID" sz="2400" dirty="0"/>
              <a:t> Data </a:t>
            </a:r>
            <a:r>
              <a:rPr lang="en-ID" sz="2400" dirty="0" err="1"/>
              <a:t>Tabel</a:t>
            </a:r>
            <a:endParaRPr lang="en-ID" sz="2400" dirty="0"/>
          </a:p>
          <a:p>
            <a:pPr marL="342900" lvl="0" indent="-342900">
              <a:buFont typeface="Arial" panose="020B0604020202020204" pitchFamily="34" charset="0"/>
              <a:buChar char="•"/>
            </a:pPr>
            <a:r>
              <a:rPr lang="en-ID" sz="2400" b="1" dirty="0" err="1">
                <a:solidFill>
                  <a:srgbClr val="D55463"/>
                </a:solidFill>
              </a:rPr>
              <a:t>Mencari</a:t>
            </a:r>
            <a:r>
              <a:rPr lang="en-ID" sz="2400" b="1" dirty="0">
                <a:solidFill>
                  <a:srgbClr val="D55463"/>
                </a:solidFill>
              </a:rPr>
              <a:t> Data </a:t>
            </a:r>
            <a:r>
              <a:rPr lang="en-ID" sz="2400" b="1" dirty="0" err="1">
                <a:solidFill>
                  <a:srgbClr val="D55463"/>
                </a:solidFill>
              </a:rPr>
              <a:t>Sesuai</a:t>
            </a:r>
            <a:r>
              <a:rPr lang="en-ID" sz="2400" b="1" dirty="0">
                <a:solidFill>
                  <a:srgbClr val="D55463"/>
                </a:solidFill>
              </a:rPr>
              <a:t> </a:t>
            </a:r>
            <a:r>
              <a:rPr lang="en-ID" sz="2400" b="1" dirty="0" err="1">
                <a:solidFill>
                  <a:srgbClr val="D55463"/>
                </a:solidFill>
              </a:rPr>
              <a:t>Tahun</a:t>
            </a:r>
            <a:endParaRPr lang="en-ID" sz="2400" b="1" dirty="0">
              <a:solidFill>
                <a:srgbClr val="D55463"/>
              </a:solidFill>
            </a:endParaRPr>
          </a:p>
          <a:p>
            <a:pPr marL="342900" lvl="0" indent="-342900">
              <a:buFont typeface="Arial" panose="020B0604020202020204" pitchFamily="34" charset="0"/>
              <a:buChar char="•"/>
            </a:pPr>
            <a:r>
              <a:rPr lang="en-ID" sz="2400" b="1" dirty="0" err="1">
                <a:solidFill>
                  <a:srgbClr val="D55463"/>
                </a:solidFill>
              </a:rPr>
              <a:t>Lihat</a:t>
            </a:r>
            <a:r>
              <a:rPr lang="en-ID" sz="2400" b="1" dirty="0">
                <a:solidFill>
                  <a:srgbClr val="D55463"/>
                </a:solidFill>
              </a:rPr>
              <a:t> Report Data Re-scale</a:t>
            </a:r>
            <a:endParaRPr lang="en-ID" sz="2400" b="1" dirty="0">
              <a:solidFill>
                <a:srgbClr val="D55463"/>
              </a:solidFill>
            </a:endParaRPr>
          </a:p>
          <a:p>
            <a:pPr marL="342900" lvl="0" indent="-342900">
              <a:buFont typeface="Arial" panose="020B0604020202020204" pitchFamily="34" charset="0"/>
              <a:buChar char="•"/>
            </a:pPr>
            <a:r>
              <a:rPr lang="en-ID" sz="2400" b="1" dirty="0" err="1">
                <a:solidFill>
                  <a:srgbClr val="D55463"/>
                </a:solidFill>
              </a:rPr>
              <a:t>Tambah</a:t>
            </a:r>
            <a:r>
              <a:rPr lang="en-ID" sz="2400" b="1" dirty="0">
                <a:solidFill>
                  <a:srgbClr val="D55463"/>
                </a:solidFill>
              </a:rPr>
              <a:t> </a:t>
            </a:r>
            <a:r>
              <a:rPr lang="en-ID" sz="2400" b="1" dirty="0" err="1">
                <a:solidFill>
                  <a:srgbClr val="D55463"/>
                </a:solidFill>
              </a:rPr>
              <a:t>Indikator</a:t>
            </a:r>
            <a:endParaRPr lang="en-ID" sz="2400" b="1" dirty="0">
              <a:solidFill>
                <a:srgbClr val="D55463"/>
              </a:solidFill>
            </a:endParaRPr>
          </a:p>
          <a:p>
            <a:pPr marL="342900" lvl="0" indent="-342900">
              <a:buFont typeface="Arial" panose="020B0604020202020204" pitchFamily="34" charset="0"/>
              <a:buChar char="•"/>
            </a:pPr>
            <a:r>
              <a:rPr lang="en-ID" sz="2400" b="1" dirty="0" err="1">
                <a:solidFill>
                  <a:srgbClr val="D55463"/>
                </a:solidFill>
              </a:rPr>
              <a:t>Hapus</a:t>
            </a:r>
            <a:r>
              <a:rPr lang="en-ID" sz="2400" b="1" dirty="0">
                <a:solidFill>
                  <a:srgbClr val="D55463"/>
                </a:solidFill>
              </a:rPr>
              <a:t> </a:t>
            </a:r>
            <a:r>
              <a:rPr lang="en-ID" sz="2400" b="1" dirty="0" err="1">
                <a:solidFill>
                  <a:srgbClr val="D55463"/>
                </a:solidFill>
              </a:rPr>
              <a:t>Indikator</a:t>
            </a:r>
            <a:endParaRPr lang="en-ID" sz="2400" b="1" dirty="0">
              <a:solidFill>
                <a:srgbClr val="D55463"/>
              </a:solidFill>
            </a:endParaRPr>
          </a:p>
          <a:p>
            <a:pPr lvl="0"/>
            <a:endParaRPr lang="en-ID" sz="2400" dirty="0"/>
          </a:p>
        </p:txBody>
      </p:sp>
      <p:sp>
        <p:nvSpPr>
          <p:cNvPr id="2" name="Oval 1"/>
          <p:cNvSpPr/>
          <p:nvPr/>
        </p:nvSpPr>
        <p:spPr>
          <a:xfrm>
            <a:off x="6864248" y="2010984"/>
            <a:ext cx="3272590" cy="3272590"/>
          </a:xfrm>
          <a:prstGeom prst="ellipse">
            <a:avLst/>
          </a:prstGeom>
          <a:solidFill>
            <a:srgbClr val="F3C615">
              <a:alpha val="66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7200" dirty="0"/>
              <a:t>16</a:t>
            </a:r>
            <a:r>
              <a:rPr lang="en-ID" sz="3200" dirty="0"/>
              <a:t> </a:t>
            </a:r>
            <a:r>
              <a:rPr lang="en-ID" sz="3200" dirty="0" err="1"/>
              <a:t>Fungsional</a:t>
            </a:r>
            <a:endParaRPr lang="en-ID" sz="3200" dirty="0"/>
          </a:p>
        </p:txBody>
      </p:sp>
      <p:sp>
        <p:nvSpPr>
          <p:cNvPr id="12" name="TextBox 11"/>
          <p:cNvSpPr txBox="1"/>
          <p:nvPr/>
        </p:nvSpPr>
        <p:spPr>
          <a:xfrm>
            <a:off x="4084356" y="1910492"/>
            <a:ext cx="3348038" cy="1938992"/>
          </a:xfrm>
          <a:prstGeom prst="rect">
            <a:avLst/>
          </a:prstGeom>
          <a:noFill/>
        </p:spPr>
        <p:txBody>
          <a:bodyPr wrap="square" rtlCol="0">
            <a:spAutoFit/>
          </a:bodyPr>
          <a:lstStyle/>
          <a:p>
            <a:pPr marL="342900" lvl="0" indent="-342900">
              <a:buFont typeface="Arial" panose="020B0604020202020204" pitchFamily="34" charset="0"/>
              <a:buChar char="•"/>
            </a:pPr>
            <a:r>
              <a:rPr lang="en-ID" sz="2400" dirty="0" err="1"/>
              <a:t>Lihat</a:t>
            </a:r>
            <a:r>
              <a:rPr lang="en-ID" sz="2400" dirty="0"/>
              <a:t> Data </a:t>
            </a:r>
            <a:r>
              <a:rPr lang="en-ID" sz="2400" dirty="0" err="1"/>
              <a:t>Grafik</a:t>
            </a:r>
            <a:endParaRPr lang="en-ID" sz="2400" dirty="0"/>
          </a:p>
          <a:p>
            <a:pPr marL="342900" lvl="0" indent="-342900">
              <a:buFont typeface="Arial" panose="020B0604020202020204" pitchFamily="34" charset="0"/>
              <a:buChar char="•"/>
            </a:pPr>
            <a:r>
              <a:rPr lang="en-ID" sz="2400" dirty="0" err="1"/>
              <a:t>Tambah</a:t>
            </a:r>
            <a:r>
              <a:rPr lang="en-ID" sz="2400" dirty="0"/>
              <a:t> User</a:t>
            </a:r>
            <a:endParaRPr lang="en-ID" sz="2400" dirty="0"/>
          </a:p>
          <a:p>
            <a:pPr marL="342900" lvl="0" indent="-342900">
              <a:buFont typeface="Arial" panose="020B0604020202020204" pitchFamily="34" charset="0"/>
              <a:buChar char="•"/>
            </a:pPr>
            <a:r>
              <a:rPr lang="en-ID" sz="2400" dirty="0"/>
              <a:t>Edit User</a:t>
            </a:r>
            <a:endParaRPr lang="en-ID" sz="2400" dirty="0"/>
          </a:p>
          <a:p>
            <a:pPr marL="342900" lvl="0" indent="-342900">
              <a:buFont typeface="Arial" panose="020B0604020202020204" pitchFamily="34" charset="0"/>
              <a:buChar char="•"/>
            </a:pPr>
            <a:r>
              <a:rPr lang="en-ID" sz="2400" dirty="0" err="1"/>
              <a:t>Hapus</a:t>
            </a:r>
            <a:r>
              <a:rPr lang="en-ID" sz="2400" dirty="0"/>
              <a:t> User</a:t>
            </a:r>
            <a:endParaRPr lang="en-ID" sz="2400" dirty="0"/>
          </a:p>
          <a:p>
            <a:pPr marL="342900" lvl="0" indent="-342900">
              <a:buFont typeface="Arial" panose="020B0604020202020204" pitchFamily="34" charset="0"/>
              <a:buChar char="•"/>
            </a:pPr>
            <a:r>
              <a:rPr lang="en-ID" sz="2400" dirty="0" err="1"/>
              <a:t>Lihat</a:t>
            </a:r>
            <a:r>
              <a:rPr lang="en-ID" sz="2400" dirty="0"/>
              <a:t> User</a:t>
            </a:r>
            <a:endParaRPr lang="en-ID" sz="2400"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flipH="1" flipV="1">
            <a:off x="-1" y="0"/>
            <a:ext cx="12192001" cy="2634274"/>
            <a:chOff x="-1" y="4223724"/>
            <a:chExt cx="12192001" cy="2634274"/>
          </a:xfrm>
        </p:grpSpPr>
        <p:pic>
          <p:nvPicPr>
            <p:cNvPr id="11" name="Picture 10"/>
            <p:cNvPicPr>
              <a:picLocks noChangeAspect="1"/>
            </p:cNvPicPr>
            <p:nvPr/>
          </p:nvPicPr>
          <p:blipFill rotWithShape="1">
            <a:blip r:embed="rId1" cstate="print">
              <a:extLst>
                <a:ext uri="{28A0092B-C50C-407E-A947-70E740481C1C}">
                  <a14:useLocalDpi xmlns:a14="http://schemas.microsoft.com/office/drawing/2010/main" val="0"/>
                </a:ext>
              </a:extLst>
            </a:blip>
            <a:srcRect t="21498" r="27587"/>
            <a:stretch>
              <a:fillRect/>
            </a:stretch>
          </p:blipFill>
          <p:spPr>
            <a:xfrm rot="10800000">
              <a:off x="-1" y="4223724"/>
              <a:ext cx="3790950" cy="2634274"/>
            </a:xfrm>
            <a:prstGeom prst="rect">
              <a:avLst/>
            </a:prstGeom>
          </p:spPr>
        </p:pic>
        <p:pic>
          <p:nvPicPr>
            <p:cNvPr id="12" name="Picture 11"/>
            <p:cNvPicPr>
              <a:picLocks noChangeAspect="1"/>
            </p:cNvPicPr>
            <p:nvPr/>
          </p:nvPicPr>
          <p:blipFill rotWithShape="1">
            <a:blip r:embed="rId1" cstate="print">
              <a:extLst>
                <a:ext uri="{28A0092B-C50C-407E-A947-70E740481C1C}">
                  <a14:useLocalDpi xmlns:a14="http://schemas.microsoft.com/office/drawing/2010/main" val="0"/>
                </a:ext>
              </a:extLst>
            </a:blip>
            <a:srcRect t="21498" r="27587"/>
            <a:stretch>
              <a:fillRect/>
            </a:stretch>
          </p:blipFill>
          <p:spPr>
            <a:xfrm rot="10800000" flipH="1">
              <a:off x="8401050" y="4223724"/>
              <a:ext cx="3790950" cy="2634274"/>
            </a:xfrm>
            <a:prstGeom prst="rect">
              <a:avLst/>
            </a:prstGeom>
          </p:spPr>
        </p:pic>
      </p:grpSp>
      <p:grpSp>
        <p:nvGrpSpPr>
          <p:cNvPr id="5" name="Group 4"/>
          <p:cNvGrpSpPr/>
          <p:nvPr/>
        </p:nvGrpSpPr>
        <p:grpSpPr>
          <a:xfrm>
            <a:off x="0" y="5281612"/>
            <a:ext cx="12192000" cy="1576388"/>
            <a:chOff x="0" y="5281612"/>
            <a:chExt cx="12192000" cy="1576388"/>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865" t="3172" r="28147" b="21831"/>
            <a:stretch>
              <a:fillRect/>
            </a:stretch>
          </p:blipFill>
          <p:spPr>
            <a:xfrm flipH="1">
              <a:off x="0" y="5281612"/>
              <a:ext cx="2385072" cy="1576388"/>
            </a:xfrm>
            <a:prstGeom prst="rect">
              <a:avLst/>
            </a:prstGeom>
          </p:spPr>
        </p:pic>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grpSp>
      <p:sp>
        <p:nvSpPr>
          <p:cNvPr id="14" name="Content Placeholder 2"/>
          <p:cNvSpPr>
            <a:spLocks noGrp="1"/>
          </p:cNvSpPr>
          <p:nvPr>
            <p:ph idx="1"/>
          </p:nvPr>
        </p:nvSpPr>
        <p:spPr>
          <a:xfrm>
            <a:off x="847725" y="5218700"/>
            <a:ext cx="10515600" cy="505360"/>
          </a:xfrm>
        </p:spPr>
        <p:txBody>
          <a:bodyPr/>
          <a:lstStyle/>
          <a:p>
            <a:pPr algn="ctr"/>
            <a:r>
              <a:rPr lang="en-ID" dirty="0" err="1"/>
              <a:t>Achmad</a:t>
            </a:r>
            <a:r>
              <a:rPr lang="en-ID" dirty="0"/>
              <a:t> </a:t>
            </a:r>
            <a:r>
              <a:rPr lang="en-ID" dirty="0" err="1"/>
              <a:t>Arwan</a:t>
            </a:r>
            <a:r>
              <a:rPr lang="en-ID" dirty="0"/>
              <a:t>, </a:t>
            </a:r>
            <a:r>
              <a:rPr lang="en-ID" dirty="0" err="1"/>
              <a:t>S.Kom</a:t>
            </a:r>
            <a:r>
              <a:rPr lang="en-ID" dirty="0"/>
              <a:t>., </a:t>
            </a:r>
            <a:r>
              <a:rPr lang="en-ID" dirty="0" err="1"/>
              <a:t>M.Kom</a:t>
            </a:r>
            <a:r>
              <a:rPr lang="en-ID" dirty="0"/>
              <a:t>.</a:t>
            </a:r>
            <a:endParaRPr lang="en-ID" dirty="0"/>
          </a:p>
          <a:p>
            <a:pPr marL="0" indent="0" algn="ctr">
              <a:buNone/>
            </a:pPr>
            <a:endParaRPr lang="en-US" dirty="0">
              <a:latin typeface="Futura Md BT" panose="020B0602020204020303" pitchFamily="34" charset="0"/>
            </a:endParaRPr>
          </a:p>
        </p:txBody>
      </p:sp>
      <p:sp>
        <p:nvSpPr>
          <p:cNvPr id="17" name="Content Placeholder 2"/>
          <p:cNvSpPr txBox="1"/>
          <p:nvPr/>
        </p:nvSpPr>
        <p:spPr>
          <a:xfrm>
            <a:off x="4083369" y="1268256"/>
            <a:ext cx="4025263" cy="1003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err="1">
                <a:latin typeface="Futura Md BT" panose="020B0602020204020303" pitchFamily="34" charset="0"/>
              </a:rPr>
              <a:t>Dosen</a:t>
            </a:r>
            <a:r>
              <a:rPr lang="en-US" dirty="0">
                <a:latin typeface="Futura Md BT" panose="020B0602020204020303" pitchFamily="34" charset="0"/>
              </a:rPr>
              <a:t> </a:t>
            </a:r>
            <a:r>
              <a:rPr lang="en-US" dirty="0" err="1">
                <a:latin typeface="Futura Md BT" panose="020B0602020204020303" pitchFamily="34" charset="0"/>
              </a:rPr>
              <a:t>Pengampu</a:t>
            </a:r>
            <a:endParaRPr lang="en-US" dirty="0">
              <a:latin typeface="Futura Md BT" panose="020B0602020204020303" pitchFamily="34" charset="0"/>
            </a:endParaRPr>
          </a:p>
        </p:txBody>
      </p:sp>
      <p:sp>
        <p:nvSpPr>
          <p:cNvPr id="18" name="Rectangle: Rounded Corners 17"/>
          <p:cNvSpPr/>
          <p:nvPr/>
        </p:nvSpPr>
        <p:spPr>
          <a:xfrm>
            <a:off x="4897116" y="193476"/>
            <a:ext cx="2416819" cy="68239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5841" y="269832"/>
            <a:ext cx="1725251" cy="529682"/>
          </a:xfrm>
          <a:prstGeom prst="rect">
            <a:avLst/>
          </a:prstGeom>
        </p:spPr>
      </p:pic>
      <p:pic>
        <p:nvPicPr>
          <p:cNvPr id="1028" name="Picture 4" descr="Hasil gambar untuk achmad arwan filk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2311" y="1979767"/>
            <a:ext cx="1932310" cy="28984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0" y="341408"/>
            <a:ext cx="12192000" cy="10625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4800" dirty="0">
                <a:solidFill>
                  <a:srgbClr val="27ADAC"/>
                </a:solidFill>
                <a:latin typeface="Baloo Thambi" panose="03080902040302020200" pitchFamily="66" charset="0"/>
                <a:cs typeface="Baloo Thambi" panose="03080902040302020200" pitchFamily="66" charset="0"/>
              </a:rPr>
              <a:t>IPI APPS V3.0, V3.1 V3.2</a:t>
            </a:r>
            <a:endParaRPr lang="en-ID" sz="4800" dirty="0">
              <a:solidFill>
                <a:srgbClr val="27ADAC"/>
              </a:solidFill>
              <a:latin typeface="Baloo Thambi" panose="03080902040302020200" pitchFamily="66" charset="0"/>
              <a:cs typeface="Baloo Thambi" panose="03080902040302020200" pitchFamily="66" charset="0"/>
            </a:endParaRPr>
          </a:p>
        </p:txBody>
      </p:sp>
      <p:sp>
        <p:nvSpPr>
          <p:cNvPr id="3" name="TextBox 2"/>
          <p:cNvSpPr txBox="1"/>
          <p:nvPr/>
        </p:nvSpPr>
        <p:spPr>
          <a:xfrm>
            <a:off x="751273" y="1328067"/>
            <a:ext cx="4966882" cy="461665"/>
          </a:xfrm>
          <a:prstGeom prst="rect">
            <a:avLst/>
          </a:prstGeom>
          <a:noFill/>
        </p:spPr>
        <p:txBody>
          <a:bodyPr wrap="square" rtlCol="0">
            <a:spAutoFit/>
          </a:bodyPr>
          <a:lstStyle/>
          <a:p>
            <a:pPr lvl="0"/>
            <a:r>
              <a:rPr lang="en-ID" sz="2400" dirty="0" err="1"/>
              <a:t>Kebutuhan</a:t>
            </a:r>
            <a:r>
              <a:rPr lang="en-ID" sz="2400" dirty="0"/>
              <a:t> </a:t>
            </a:r>
            <a:r>
              <a:rPr lang="en-ID" sz="2400" dirty="0" err="1"/>
              <a:t>Fungsional</a:t>
            </a:r>
            <a:r>
              <a:rPr lang="en-ID" sz="2400" dirty="0"/>
              <a:t> Operator </a:t>
            </a:r>
            <a:endParaRPr lang="en-ID" sz="2400"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1" name="Rectangle 10"/>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sp>
        <p:nvSpPr>
          <p:cNvPr id="8" name="TextBox 7"/>
          <p:cNvSpPr txBox="1"/>
          <p:nvPr/>
        </p:nvSpPr>
        <p:spPr>
          <a:xfrm>
            <a:off x="751273" y="1799480"/>
            <a:ext cx="4616333" cy="3416320"/>
          </a:xfrm>
          <a:prstGeom prst="rect">
            <a:avLst/>
          </a:prstGeom>
          <a:noFill/>
        </p:spPr>
        <p:txBody>
          <a:bodyPr wrap="square" rtlCol="0">
            <a:spAutoFit/>
          </a:bodyPr>
          <a:lstStyle/>
          <a:p>
            <a:pPr marL="342900" lvl="0" indent="-342900">
              <a:buFont typeface="Arial" panose="020B0604020202020204" pitchFamily="34" charset="0"/>
              <a:buChar char="•"/>
            </a:pPr>
            <a:r>
              <a:rPr lang="en-ID" sz="2400" b="1" dirty="0" err="1">
                <a:solidFill>
                  <a:srgbClr val="D55463"/>
                </a:solidFill>
              </a:rPr>
              <a:t>Melakukan</a:t>
            </a:r>
            <a:r>
              <a:rPr lang="en-ID" sz="2400" b="1" dirty="0">
                <a:solidFill>
                  <a:srgbClr val="D55463"/>
                </a:solidFill>
              </a:rPr>
              <a:t> Login</a:t>
            </a:r>
            <a:endParaRPr lang="en-ID" sz="2400" b="1" dirty="0">
              <a:solidFill>
                <a:srgbClr val="D55463"/>
              </a:solidFill>
            </a:endParaRPr>
          </a:p>
          <a:p>
            <a:pPr marL="342900" lvl="0" indent="-342900">
              <a:buFont typeface="Arial" panose="020B0604020202020204" pitchFamily="34" charset="0"/>
              <a:buChar char="•"/>
            </a:pPr>
            <a:r>
              <a:rPr lang="en-ID" sz="2400" b="1" dirty="0" err="1">
                <a:solidFill>
                  <a:srgbClr val="D55463"/>
                </a:solidFill>
              </a:rPr>
              <a:t>Melakukan</a:t>
            </a:r>
            <a:r>
              <a:rPr lang="en-ID" sz="2400" b="1" dirty="0">
                <a:solidFill>
                  <a:srgbClr val="D55463"/>
                </a:solidFill>
              </a:rPr>
              <a:t> Logout</a:t>
            </a:r>
            <a:endParaRPr lang="en-ID" sz="2400" b="1" dirty="0">
              <a:solidFill>
                <a:srgbClr val="D55463"/>
              </a:solidFill>
            </a:endParaRPr>
          </a:p>
          <a:p>
            <a:pPr marL="342900" lvl="0" indent="-342900">
              <a:buFont typeface="Arial" panose="020B0604020202020204" pitchFamily="34" charset="0"/>
              <a:buChar char="•"/>
            </a:pPr>
            <a:r>
              <a:rPr lang="en-ID" sz="2400" b="1" dirty="0">
                <a:solidFill>
                  <a:srgbClr val="D55463"/>
                </a:solidFill>
              </a:rPr>
              <a:t>Update Data</a:t>
            </a:r>
            <a:endParaRPr lang="en-ID" sz="2400" b="1" dirty="0">
              <a:solidFill>
                <a:srgbClr val="D55463"/>
              </a:solidFill>
            </a:endParaRPr>
          </a:p>
          <a:p>
            <a:pPr marL="342900" lvl="0" indent="-342900">
              <a:buFont typeface="Arial" panose="020B0604020202020204" pitchFamily="34" charset="0"/>
              <a:buChar char="•"/>
            </a:pPr>
            <a:r>
              <a:rPr lang="en-ID" sz="2400" b="1" dirty="0">
                <a:solidFill>
                  <a:srgbClr val="D55463"/>
                </a:solidFill>
              </a:rPr>
              <a:t>Input </a:t>
            </a:r>
            <a:r>
              <a:rPr lang="en-ID" sz="2400" b="1" dirty="0" err="1">
                <a:solidFill>
                  <a:srgbClr val="D55463"/>
                </a:solidFill>
              </a:rPr>
              <a:t>Tahun</a:t>
            </a:r>
            <a:endParaRPr lang="en-ID" sz="2400" b="1" dirty="0">
              <a:solidFill>
                <a:srgbClr val="D55463"/>
              </a:solidFill>
            </a:endParaRPr>
          </a:p>
          <a:p>
            <a:pPr marL="342900" lvl="0" indent="-342900">
              <a:buFont typeface="Arial" panose="020B0604020202020204" pitchFamily="34" charset="0"/>
              <a:buChar char="•"/>
            </a:pPr>
            <a:r>
              <a:rPr lang="en-ID" sz="2400" b="1" dirty="0" err="1">
                <a:solidFill>
                  <a:srgbClr val="D55463"/>
                </a:solidFill>
              </a:rPr>
              <a:t>Hapus</a:t>
            </a:r>
            <a:r>
              <a:rPr lang="en-ID" sz="2400" b="1" dirty="0">
                <a:solidFill>
                  <a:srgbClr val="D55463"/>
                </a:solidFill>
              </a:rPr>
              <a:t> </a:t>
            </a:r>
            <a:r>
              <a:rPr lang="en-ID" sz="2400" b="1" dirty="0" err="1">
                <a:solidFill>
                  <a:srgbClr val="D55463"/>
                </a:solidFill>
              </a:rPr>
              <a:t>Tahun</a:t>
            </a:r>
            <a:endParaRPr lang="en-ID" sz="2400" b="1" dirty="0">
              <a:solidFill>
                <a:srgbClr val="D55463"/>
              </a:solidFill>
            </a:endParaRPr>
          </a:p>
          <a:p>
            <a:pPr marL="342900" lvl="0" indent="-342900">
              <a:buFont typeface="Arial" panose="020B0604020202020204" pitchFamily="34" charset="0"/>
              <a:buChar char="•"/>
            </a:pPr>
            <a:r>
              <a:rPr lang="en-ID" sz="2400" b="1" dirty="0" err="1">
                <a:solidFill>
                  <a:srgbClr val="D55463"/>
                </a:solidFill>
              </a:rPr>
              <a:t>Lihat</a:t>
            </a:r>
            <a:r>
              <a:rPr lang="en-ID" sz="2400" b="1" dirty="0">
                <a:solidFill>
                  <a:srgbClr val="D55463"/>
                </a:solidFill>
              </a:rPr>
              <a:t> Report Data </a:t>
            </a:r>
            <a:r>
              <a:rPr lang="en-ID" sz="2400" b="1" dirty="0" err="1">
                <a:solidFill>
                  <a:srgbClr val="D55463"/>
                </a:solidFill>
              </a:rPr>
              <a:t>Asli</a:t>
            </a:r>
            <a:endParaRPr lang="en-ID" sz="2400" dirty="0"/>
          </a:p>
          <a:p>
            <a:pPr marL="342900" lvl="0" indent="-342900">
              <a:buFont typeface="Arial" panose="020B0604020202020204" pitchFamily="34" charset="0"/>
              <a:buChar char="•"/>
            </a:pPr>
            <a:r>
              <a:rPr lang="en-ID" sz="2400" b="1" dirty="0" err="1">
                <a:solidFill>
                  <a:srgbClr val="D55463"/>
                </a:solidFill>
              </a:rPr>
              <a:t>Mencari</a:t>
            </a:r>
            <a:r>
              <a:rPr lang="en-ID" sz="2400" b="1" dirty="0">
                <a:solidFill>
                  <a:srgbClr val="D55463"/>
                </a:solidFill>
              </a:rPr>
              <a:t> Data </a:t>
            </a:r>
            <a:r>
              <a:rPr lang="en-ID" sz="2400" b="1" dirty="0" err="1">
                <a:solidFill>
                  <a:srgbClr val="D55463"/>
                </a:solidFill>
              </a:rPr>
              <a:t>Sesuai</a:t>
            </a:r>
            <a:r>
              <a:rPr lang="en-ID" sz="2400" b="1" dirty="0">
                <a:solidFill>
                  <a:srgbClr val="D55463"/>
                </a:solidFill>
              </a:rPr>
              <a:t> </a:t>
            </a:r>
            <a:r>
              <a:rPr lang="en-ID" sz="2400" b="1" dirty="0" err="1">
                <a:solidFill>
                  <a:srgbClr val="D55463"/>
                </a:solidFill>
              </a:rPr>
              <a:t>Tahun</a:t>
            </a:r>
            <a:endParaRPr lang="en-ID" sz="2400" b="1" dirty="0">
              <a:solidFill>
                <a:srgbClr val="D55463"/>
              </a:solidFill>
            </a:endParaRPr>
          </a:p>
          <a:p>
            <a:pPr marL="342900" lvl="0" indent="-342900">
              <a:buFont typeface="Arial" panose="020B0604020202020204" pitchFamily="34" charset="0"/>
              <a:buChar char="•"/>
            </a:pPr>
            <a:r>
              <a:rPr lang="en-ID" sz="2400" b="1" dirty="0" err="1">
                <a:solidFill>
                  <a:srgbClr val="D55463"/>
                </a:solidFill>
              </a:rPr>
              <a:t>Lihat</a:t>
            </a:r>
            <a:r>
              <a:rPr lang="en-ID" sz="2400" b="1" dirty="0">
                <a:solidFill>
                  <a:srgbClr val="D55463"/>
                </a:solidFill>
              </a:rPr>
              <a:t> Report Data Re-scale</a:t>
            </a:r>
            <a:endParaRPr lang="en-ID" sz="2400" b="1" dirty="0">
              <a:solidFill>
                <a:srgbClr val="D55463"/>
              </a:solidFill>
            </a:endParaRPr>
          </a:p>
          <a:p>
            <a:pPr marL="342900" lvl="0" indent="-342900">
              <a:buFont typeface="Arial" panose="020B0604020202020204" pitchFamily="34" charset="0"/>
              <a:buChar char="•"/>
            </a:pPr>
            <a:r>
              <a:rPr lang="en-ID" sz="2400" b="1" dirty="0" err="1">
                <a:solidFill>
                  <a:srgbClr val="D55463"/>
                </a:solidFill>
              </a:rPr>
              <a:t>Lihat</a:t>
            </a:r>
            <a:r>
              <a:rPr lang="en-ID" sz="2400" b="1" dirty="0">
                <a:solidFill>
                  <a:srgbClr val="D55463"/>
                </a:solidFill>
              </a:rPr>
              <a:t> Data </a:t>
            </a:r>
            <a:r>
              <a:rPr lang="en-ID" sz="2400" b="1" dirty="0" err="1">
                <a:solidFill>
                  <a:srgbClr val="D55463"/>
                </a:solidFill>
              </a:rPr>
              <a:t>Tabel</a:t>
            </a:r>
            <a:endParaRPr lang="en-ID" sz="2400"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4513177" y="-104408"/>
            <a:ext cx="3819646" cy="10625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200" dirty="0">
                <a:solidFill>
                  <a:srgbClr val="27ADAC"/>
                </a:solidFill>
                <a:latin typeface="Baloo Thambi" panose="03080902040302020200" pitchFamily="66" charset="0"/>
                <a:cs typeface="Baloo Thambi" panose="03080902040302020200" pitchFamily="66" charset="0"/>
              </a:rPr>
              <a:t>Use Case Diagram</a:t>
            </a:r>
            <a:endParaRPr lang="en-ID" sz="32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8720" y="691699"/>
            <a:ext cx="6446200" cy="558976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2821638" y="162017"/>
            <a:ext cx="7315200" cy="30267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600" dirty="0">
                <a:solidFill>
                  <a:srgbClr val="27ADAC"/>
                </a:solidFill>
                <a:latin typeface="Baloo Thambi" panose="03080902040302020200" pitchFamily="66" charset="0"/>
                <a:cs typeface="Baloo Thambi" panose="03080902040302020200" pitchFamily="66" charset="0"/>
              </a:rPr>
              <a:t>Class Diagram</a:t>
            </a:r>
            <a:endParaRPr lang="en-ID" sz="36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bwMode="auto">
          <a:xfrm>
            <a:off x="2802604" y="464687"/>
            <a:ext cx="6579870" cy="6078855"/>
          </a:xfrm>
          <a:prstGeom prst="rect">
            <a:avLst/>
          </a:prstGeom>
          <a:noFill/>
          <a:ln>
            <a:noFill/>
          </a:ln>
        </p:spPr>
      </p:pic>
      <p:sp>
        <p:nvSpPr>
          <p:cNvPr id="12" name="TextBox 11"/>
          <p:cNvSpPr txBox="1"/>
          <p:nvPr/>
        </p:nvSpPr>
        <p:spPr>
          <a:xfrm>
            <a:off x="343194" y="5459371"/>
            <a:ext cx="5312779" cy="646331"/>
          </a:xfrm>
          <a:prstGeom prst="rect">
            <a:avLst/>
          </a:prstGeom>
          <a:noFill/>
        </p:spPr>
        <p:txBody>
          <a:bodyPr wrap="square" rtlCol="0">
            <a:spAutoFit/>
          </a:bodyPr>
          <a:lstStyle/>
          <a:p>
            <a:r>
              <a:rPr lang="en-ID" dirty="0"/>
              <a:t>*</a:t>
            </a:r>
            <a:r>
              <a:rPr lang="en-ID" dirty="0" err="1"/>
              <a:t>Penambahan</a:t>
            </a:r>
            <a:r>
              <a:rPr lang="en-ID" dirty="0"/>
              <a:t> class controller </a:t>
            </a:r>
            <a:r>
              <a:rPr lang="en-ID" dirty="0" err="1"/>
              <a:t>yaitu</a:t>
            </a:r>
            <a:r>
              <a:rPr lang="en-ID" dirty="0"/>
              <a:t> Report, Data, Operator, p404</a:t>
            </a:r>
            <a:endParaRPr lang="en-ID"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2438399" y="402430"/>
            <a:ext cx="7315200" cy="30267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600" dirty="0">
                <a:solidFill>
                  <a:srgbClr val="27ADAC"/>
                </a:solidFill>
                <a:latin typeface="Baloo Thambi" panose="03080902040302020200" pitchFamily="66" charset="0"/>
                <a:cs typeface="Baloo Thambi" panose="03080902040302020200" pitchFamily="66" charset="0"/>
              </a:rPr>
              <a:t>Problem Report v3.0</a:t>
            </a:r>
            <a:endParaRPr lang="en-ID" sz="36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pic>
        <p:nvPicPr>
          <p:cNvPr id="2" name="Picture 1"/>
          <p:cNvPicPr>
            <a:picLocks noChangeAspect="1"/>
          </p:cNvPicPr>
          <p:nvPr/>
        </p:nvPicPr>
        <p:blipFill>
          <a:blip r:embed="rId3"/>
          <a:stretch>
            <a:fillRect/>
          </a:stretch>
        </p:blipFill>
        <p:spPr>
          <a:xfrm>
            <a:off x="3733538" y="742156"/>
            <a:ext cx="4724923" cy="53029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2912773" y="206910"/>
            <a:ext cx="6696364" cy="44229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200" dirty="0">
                <a:solidFill>
                  <a:srgbClr val="27ADAC"/>
                </a:solidFill>
                <a:latin typeface="Baloo Thambi" panose="03080902040302020200" pitchFamily="66" charset="0"/>
                <a:cs typeface="Baloo Thambi" panose="03080902040302020200" pitchFamily="66" charset="0"/>
              </a:rPr>
              <a:t>Change Request V3.1</a:t>
            </a:r>
            <a:endParaRPr lang="en-ID" sz="32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graphicFrame>
        <p:nvGraphicFramePr>
          <p:cNvPr id="3" name="Table 2"/>
          <p:cNvGraphicFramePr>
            <a:graphicFrameLocks noGrp="1"/>
          </p:cNvGraphicFramePr>
          <p:nvPr/>
        </p:nvGraphicFramePr>
        <p:xfrm>
          <a:off x="1620375" y="688182"/>
          <a:ext cx="9281160" cy="5799802"/>
        </p:xfrm>
        <a:graphic>
          <a:graphicData uri="http://schemas.openxmlformats.org/drawingml/2006/table">
            <a:tbl>
              <a:tblPr firstRow="1" firstCol="1" bandRow="1">
                <a:tableStyleId>{5C22544A-7EE6-4342-B048-85BDC9FD1C3A}</a:tableStyleId>
              </a:tblPr>
              <a:tblGrid>
                <a:gridCol w="1945785"/>
                <a:gridCol w="2702380"/>
                <a:gridCol w="4632995"/>
              </a:tblGrid>
              <a:tr h="138007">
                <a:tc gridSpan="3">
                  <a:txBody>
                    <a:bodyPr/>
                    <a:lstStyle/>
                    <a:p>
                      <a:pPr algn="ctr">
                        <a:lnSpc>
                          <a:spcPct val="115000"/>
                        </a:lnSpc>
                        <a:spcAft>
                          <a:spcPts val="0"/>
                        </a:spcAft>
                      </a:pPr>
                      <a:r>
                        <a:rPr lang="en-ID" sz="1200">
                          <a:effectLst/>
                        </a:rPr>
                        <a:t>Permintaan Perubahan (Change Request)</a:t>
                      </a:r>
                      <a:endParaRPr lang="en-ID" sz="1200">
                        <a:effectLst/>
                        <a:latin typeface="Arial" panose="020B0604020202020204" pitchFamily="34" charset="0"/>
                        <a:ea typeface="Arial" panose="020B0604020202020204" pitchFamily="34" charset="0"/>
                      </a:endParaRPr>
                    </a:p>
                  </a:txBody>
                  <a:tcPr marL="28884" marR="28884" marT="28884" marB="28884"/>
                </a:tc>
                <a:tc hMerge="1">
                  <a:tcPr/>
                </a:tc>
                <a:tc hMerge="1">
                  <a:tcPr/>
                </a:tc>
              </a:tr>
              <a:tr h="225698">
                <a:tc gridSpan="2">
                  <a:txBody>
                    <a:bodyPr/>
                    <a:lstStyle/>
                    <a:p>
                      <a:pPr>
                        <a:lnSpc>
                          <a:spcPct val="115000"/>
                        </a:lnSpc>
                        <a:spcAft>
                          <a:spcPts val="0"/>
                        </a:spcAft>
                      </a:pPr>
                      <a:r>
                        <a:rPr lang="en-ID" sz="1200">
                          <a:effectLst/>
                        </a:rPr>
                        <a:t>Nama Project : IPI APPS</a:t>
                      </a:r>
                      <a:endParaRPr lang="en-ID" sz="1200">
                        <a:effectLst/>
                        <a:latin typeface="Arial" panose="020B0604020202020204" pitchFamily="34" charset="0"/>
                        <a:ea typeface="Arial" panose="020B0604020202020204" pitchFamily="34" charset="0"/>
                      </a:endParaRPr>
                    </a:p>
                  </a:txBody>
                  <a:tcPr marL="28884" marR="28884" marT="28884" marB="28884"/>
                </a:tc>
                <a:tc hMerge="1">
                  <a:tcPr/>
                </a:tc>
                <a:tc>
                  <a:txBody>
                    <a:bodyPr/>
                    <a:lstStyle/>
                    <a:p>
                      <a:pPr>
                        <a:lnSpc>
                          <a:spcPct val="115000"/>
                        </a:lnSpc>
                        <a:spcAft>
                          <a:spcPts val="0"/>
                        </a:spcAft>
                      </a:pPr>
                      <a:r>
                        <a:rPr lang="en-ID" sz="1200">
                          <a:effectLst/>
                        </a:rPr>
                        <a:t>Tanggal Permintaan : 25 November 2019</a:t>
                      </a:r>
                      <a:endParaRPr lang="en-ID" sz="1200">
                        <a:effectLst/>
                        <a:latin typeface="Arial" panose="020B0604020202020204" pitchFamily="34" charset="0"/>
                        <a:ea typeface="Arial" panose="020B0604020202020204" pitchFamily="34" charset="0"/>
                      </a:endParaRPr>
                    </a:p>
                  </a:txBody>
                  <a:tcPr marL="28884" marR="28884" marT="28884" marB="28884"/>
                </a:tc>
              </a:tr>
              <a:tr h="225698">
                <a:tc gridSpan="2">
                  <a:txBody>
                    <a:bodyPr/>
                    <a:lstStyle/>
                    <a:p>
                      <a:pPr>
                        <a:lnSpc>
                          <a:spcPct val="115000"/>
                        </a:lnSpc>
                        <a:spcAft>
                          <a:spcPts val="0"/>
                        </a:spcAft>
                      </a:pPr>
                      <a:r>
                        <a:rPr lang="en-ID" sz="1200">
                          <a:effectLst/>
                        </a:rPr>
                        <a:t>Permintaan Dari : Client</a:t>
                      </a:r>
                      <a:endParaRPr lang="en-ID" sz="1200">
                        <a:effectLst/>
                        <a:latin typeface="Arial" panose="020B0604020202020204" pitchFamily="34" charset="0"/>
                        <a:ea typeface="Arial" panose="020B0604020202020204" pitchFamily="34" charset="0"/>
                      </a:endParaRPr>
                    </a:p>
                  </a:txBody>
                  <a:tcPr marL="28884" marR="28884" marT="28884" marB="28884"/>
                </a:tc>
                <a:tc hMerge="1">
                  <a:tcPr/>
                </a:tc>
                <a:tc>
                  <a:txBody>
                    <a:bodyPr/>
                    <a:lstStyle/>
                    <a:p>
                      <a:pPr>
                        <a:lnSpc>
                          <a:spcPct val="115000"/>
                        </a:lnSpc>
                        <a:spcAft>
                          <a:spcPts val="0"/>
                        </a:spcAft>
                      </a:pPr>
                      <a:r>
                        <a:rPr lang="en-ID" sz="1200">
                          <a:effectLst/>
                        </a:rPr>
                        <a:t>Kode Permintaan : Minor - 3.1 (v3.1)</a:t>
                      </a:r>
                      <a:endParaRPr lang="en-ID" sz="1200">
                        <a:effectLst/>
                        <a:latin typeface="Arial" panose="020B0604020202020204" pitchFamily="34" charset="0"/>
                        <a:ea typeface="Arial" panose="020B0604020202020204" pitchFamily="34" charset="0"/>
                      </a:endParaRPr>
                    </a:p>
                  </a:txBody>
                  <a:tcPr marL="28884" marR="28884" marT="28884" marB="28884"/>
                </a:tc>
              </a:tr>
              <a:tr h="761318">
                <a:tc>
                  <a:txBody>
                    <a:bodyPr/>
                    <a:lstStyle/>
                    <a:p>
                      <a:pPr>
                        <a:lnSpc>
                          <a:spcPct val="115000"/>
                        </a:lnSpc>
                        <a:spcAft>
                          <a:spcPts val="800"/>
                        </a:spcAft>
                      </a:pPr>
                      <a:r>
                        <a:rPr lang="en-ID" sz="1200">
                          <a:effectLst/>
                        </a:rPr>
                        <a:t>Deskripsi Permintaan</a:t>
                      </a:r>
                      <a:endParaRPr lang="en-ID" sz="1200">
                        <a:effectLst/>
                        <a:latin typeface="Arial" panose="020B0604020202020204" pitchFamily="34" charset="0"/>
                        <a:ea typeface="Arial" panose="020B0604020202020204" pitchFamily="34" charset="0"/>
                      </a:endParaRPr>
                    </a:p>
                  </a:txBody>
                  <a:tcPr marL="28884" marR="28884" marT="28884" marB="28884"/>
                </a:tc>
                <a:tc gridSpan="2">
                  <a:txBody>
                    <a:bodyPr/>
                    <a:lstStyle/>
                    <a:p>
                      <a:pPr>
                        <a:lnSpc>
                          <a:spcPct val="115000"/>
                        </a:lnSpc>
                        <a:spcAft>
                          <a:spcPts val="800"/>
                        </a:spcAft>
                      </a:pPr>
                      <a:r>
                        <a:rPr lang="en-ID" sz="1200">
                          <a:effectLst/>
                        </a:rPr>
                        <a:t>Melakukan penambahan:</a:t>
                      </a:r>
                      <a:endParaRPr lang="en-ID" sz="1200">
                        <a:effectLst/>
                      </a:endParaRPr>
                    </a:p>
                    <a:p>
                      <a:pPr marL="342900" lvl="0" indent="-342900">
                        <a:lnSpc>
                          <a:spcPct val="115000"/>
                        </a:lnSpc>
                        <a:spcAft>
                          <a:spcPts val="800"/>
                        </a:spcAft>
                        <a:buFont typeface="Arial" panose="020B0604020202020204" pitchFamily="34" charset="0"/>
                        <a:buChar char="●"/>
                      </a:pPr>
                      <a:r>
                        <a:rPr lang="en-ID" sz="1200" u="none" strike="noStrike">
                          <a:effectLst/>
                        </a:rPr>
                        <a:t>Menu untuk Download panduan penggunaan sistem IPI APPS</a:t>
                      </a:r>
                      <a:endParaRPr lang="en-ID" sz="1200" u="none" strike="noStrike">
                        <a:effectLst/>
                      </a:endParaRPr>
                    </a:p>
                    <a:p>
                      <a:pPr>
                        <a:lnSpc>
                          <a:spcPct val="115000"/>
                        </a:lnSpc>
                        <a:spcAft>
                          <a:spcPts val="800"/>
                        </a:spcAft>
                      </a:pPr>
                      <a:r>
                        <a:rPr lang="en-ID" sz="1200">
                          <a:effectLst/>
                        </a:rPr>
                        <a:t> </a:t>
                      </a:r>
                      <a:endParaRPr lang="en-ID" sz="1200">
                        <a:effectLst/>
                      </a:endParaRPr>
                    </a:p>
                    <a:p>
                      <a:pPr>
                        <a:lnSpc>
                          <a:spcPct val="115000"/>
                        </a:lnSpc>
                        <a:spcAft>
                          <a:spcPts val="800"/>
                        </a:spcAft>
                      </a:pPr>
                      <a:r>
                        <a:rPr lang="en-ID" sz="1200">
                          <a:effectLst/>
                        </a:rPr>
                        <a:t>Memperbaiki Bug:</a:t>
                      </a:r>
                      <a:endParaRPr lang="en-ID" sz="1200">
                        <a:effectLst/>
                      </a:endParaRPr>
                    </a:p>
                    <a:p>
                      <a:pPr marL="342900" lvl="0" indent="-342900">
                        <a:lnSpc>
                          <a:spcPct val="115000"/>
                        </a:lnSpc>
                        <a:spcAft>
                          <a:spcPts val="800"/>
                        </a:spcAft>
                        <a:buFont typeface="Arial" panose="020B0604020202020204" pitchFamily="34" charset="0"/>
                        <a:buChar char="●"/>
                      </a:pPr>
                      <a:r>
                        <a:rPr lang="en-ID" sz="1200" u="none" strike="noStrike">
                          <a:effectLst/>
                        </a:rPr>
                        <a:t>Seleksi Tahun</a:t>
                      </a:r>
                      <a:endParaRPr lang="en-ID" sz="1200" u="none" strike="noStrike">
                        <a:effectLst/>
                        <a:latin typeface="Arial" panose="020B0604020202020204" pitchFamily="34" charset="0"/>
                        <a:ea typeface="Arial" panose="020B0604020202020204" pitchFamily="34" charset="0"/>
                      </a:endParaRPr>
                    </a:p>
                  </a:txBody>
                  <a:tcPr marL="28884" marR="28884" marT="28884" marB="28884"/>
                </a:tc>
                <a:tc hMerge="1">
                  <a:tcPr/>
                </a:tc>
              </a:tr>
              <a:tr h="225698">
                <a:tc>
                  <a:txBody>
                    <a:bodyPr/>
                    <a:lstStyle/>
                    <a:p>
                      <a:pPr algn="just">
                        <a:lnSpc>
                          <a:spcPct val="115000"/>
                        </a:lnSpc>
                        <a:spcAft>
                          <a:spcPts val="0"/>
                        </a:spcAft>
                      </a:pPr>
                      <a:r>
                        <a:rPr lang="en-ID" sz="1200">
                          <a:effectLst/>
                        </a:rPr>
                        <a:t>Kondisi Sekarang</a:t>
                      </a:r>
                      <a:endParaRPr lang="en-ID" sz="1200">
                        <a:effectLst/>
                        <a:latin typeface="Arial" panose="020B0604020202020204" pitchFamily="34" charset="0"/>
                        <a:ea typeface="Arial" panose="020B0604020202020204" pitchFamily="34" charset="0"/>
                      </a:endParaRPr>
                    </a:p>
                  </a:txBody>
                  <a:tcPr marL="28884" marR="28884" marT="28884" marB="28884"/>
                </a:tc>
                <a:tc gridSpan="2">
                  <a:txBody>
                    <a:bodyPr/>
                    <a:lstStyle/>
                    <a:p>
                      <a:pPr algn="just">
                        <a:lnSpc>
                          <a:spcPct val="115000"/>
                        </a:lnSpc>
                        <a:spcAft>
                          <a:spcPts val="0"/>
                        </a:spcAft>
                      </a:pPr>
                      <a:r>
                        <a:rPr lang="en-ID" sz="1200">
                          <a:effectLst/>
                        </a:rPr>
                        <a:t>Tidak terdapat panduan. Pada tahun awal di seleksi data tahun muncul secara redudan.</a:t>
                      </a:r>
                      <a:endParaRPr lang="en-ID" sz="1200">
                        <a:effectLst/>
                        <a:latin typeface="Arial" panose="020B0604020202020204" pitchFamily="34" charset="0"/>
                        <a:ea typeface="Arial" panose="020B0604020202020204" pitchFamily="34" charset="0"/>
                      </a:endParaRPr>
                    </a:p>
                  </a:txBody>
                  <a:tcPr marL="28884" marR="28884" marT="28884" marB="28884"/>
                </a:tc>
                <a:tc hMerge="1">
                  <a:tcPr/>
                </a:tc>
              </a:tr>
              <a:tr h="751844">
                <a:tc>
                  <a:txBody>
                    <a:bodyPr/>
                    <a:lstStyle/>
                    <a:p>
                      <a:pPr>
                        <a:lnSpc>
                          <a:spcPct val="115000"/>
                        </a:lnSpc>
                        <a:spcAft>
                          <a:spcPts val="800"/>
                        </a:spcAft>
                      </a:pPr>
                      <a:r>
                        <a:rPr lang="en-ID" sz="1200">
                          <a:effectLst/>
                        </a:rPr>
                        <a:t>Alasan Permintaan</a:t>
                      </a:r>
                      <a:endParaRPr lang="en-ID" sz="1200">
                        <a:effectLst/>
                        <a:latin typeface="Arial" panose="020B0604020202020204" pitchFamily="34" charset="0"/>
                        <a:ea typeface="Arial" panose="020B0604020202020204" pitchFamily="34" charset="0"/>
                      </a:endParaRPr>
                    </a:p>
                  </a:txBody>
                  <a:tcPr marL="28884" marR="28884" marT="28884" marB="28884"/>
                </a:tc>
                <a:tc gridSpan="2">
                  <a:txBody>
                    <a:bodyPr/>
                    <a:lstStyle/>
                    <a:p>
                      <a:pPr>
                        <a:lnSpc>
                          <a:spcPct val="115000"/>
                        </a:lnSpc>
                        <a:spcAft>
                          <a:spcPts val="800"/>
                        </a:spcAft>
                      </a:pPr>
                      <a:r>
                        <a:rPr lang="en-ID" sz="1200">
                          <a:effectLst/>
                        </a:rPr>
                        <a:t>Client menginginkan untuk disediakannya sebuah panduan untuk calon user agar bisa paham terhadap cara penggunaan aplikasi dan ditampilkan dalam sebuah dokumen pdf. Dan Client menemukan sebuah bug pada tahun di seleksi range tahun yang mana list dari tahun awal berulang atau redudan, sehingga perlu dilakukan perbaikan.</a:t>
                      </a:r>
                      <a:endParaRPr lang="en-ID" sz="1200">
                        <a:effectLst/>
                        <a:latin typeface="Arial" panose="020B0604020202020204" pitchFamily="34" charset="0"/>
                        <a:ea typeface="Arial" panose="020B0604020202020204" pitchFamily="34" charset="0"/>
                      </a:endParaRPr>
                    </a:p>
                  </a:txBody>
                  <a:tcPr marL="28884" marR="28884" marT="28884" marB="28884"/>
                </a:tc>
                <a:tc hMerge="1">
                  <a:tcPr/>
                </a:tc>
              </a:tr>
              <a:tr h="664153">
                <a:tc>
                  <a:txBody>
                    <a:bodyPr/>
                    <a:lstStyle/>
                    <a:p>
                      <a:pPr algn="just">
                        <a:lnSpc>
                          <a:spcPct val="115000"/>
                        </a:lnSpc>
                        <a:spcAft>
                          <a:spcPts val="800"/>
                        </a:spcAft>
                      </a:pPr>
                      <a:r>
                        <a:rPr lang="en-ID" sz="1200">
                          <a:effectLst/>
                        </a:rPr>
                        <a:t>Dampak dari Permintaan</a:t>
                      </a:r>
                      <a:endParaRPr lang="en-ID" sz="1200">
                        <a:effectLst/>
                        <a:latin typeface="Arial" panose="020B0604020202020204" pitchFamily="34" charset="0"/>
                        <a:ea typeface="Arial" panose="020B0604020202020204" pitchFamily="34" charset="0"/>
                      </a:endParaRPr>
                    </a:p>
                  </a:txBody>
                  <a:tcPr marL="28884" marR="28884" marT="28884" marB="28884"/>
                </a:tc>
                <a:tc gridSpan="2">
                  <a:txBody>
                    <a:bodyPr/>
                    <a:lstStyle/>
                    <a:p>
                      <a:pPr algn="just">
                        <a:lnSpc>
                          <a:spcPct val="115000"/>
                        </a:lnSpc>
                        <a:spcAft>
                          <a:spcPts val="800"/>
                        </a:spcAft>
                      </a:pPr>
                      <a:r>
                        <a:rPr lang="en-ID" sz="1200">
                          <a:effectLst/>
                        </a:rPr>
                        <a:t>Tim pengembang perlu mencarikan waktu sekitar 2 hari untuk memproses permintaan perubahan dan penambahan. Timeline pengembangan akan molor selama 2 hari dari waktu final yang sudah ditentukan. Estimasi biaya yang harus dikerluarkan ditambah Rp.300.000 dari biaya awal.</a:t>
                      </a:r>
                      <a:endParaRPr lang="en-ID" sz="1200">
                        <a:effectLst/>
                        <a:latin typeface="Arial" panose="020B0604020202020204" pitchFamily="34" charset="0"/>
                        <a:ea typeface="Arial" panose="020B0604020202020204" pitchFamily="34" charset="0"/>
                      </a:endParaRPr>
                    </a:p>
                  </a:txBody>
                  <a:tcPr marL="28884" marR="28884" marT="28884" marB="28884"/>
                </a:tc>
                <a:tc hMerge="1">
                  <a:tcPr/>
                </a:tc>
              </a:tr>
              <a:tr h="313389">
                <a:tc>
                  <a:txBody>
                    <a:bodyPr/>
                    <a:lstStyle/>
                    <a:p>
                      <a:pPr algn="just">
                        <a:lnSpc>
                          <a:spcPct val="115000"/>
                        </a:lnSpc>
                        <a:spcAft>
                          <a:spcPts val="0"/>
                        </a:spcAft>
                      </a:pPr>
                      <a:r>
                        <a:rPr lang="en-ID" sz="1200">
                          <a:effectLst/>
                        </a:rPr>
                        <a:t>Kondisi yang diinginkan</a:t>
                      </a:r>
                      <a:endParaRPr lang="en-ID" sz="1200">
                        <a:effectLst/>
                        <a:latin typeface="Arial" panose="020B0604020202020204" pitchFamily="34" charset="0"/>
                        <a:ea typeface="Arial" panose="020B0604020202020204" pitchFamily="34" charset="0"/>
                      </a:endParaRPr>
                    </a:p>
                  </a:txBody>
                  <a:tcPr marL="28884" marR="28884" marT="28884" marB="28884"/>
                </a:tc>
                <a:tc gridSpan="2">
                  <a:txBody>
                    <a:bodyPr/>
                    <a:lstStyle/>
                    <a:p>
                      <a:pPr algn="just">
                        <a:lnSpc>
                          <a:spcPct val="115000"/>
                        </a:lnSpc>
                        <a:spcAft>
                          <a:spcPts val="0"/>
                        </a:spcAft>
                      </a:pPr>
                      <a:r>
                        <a:rPr lang="en-ID" sz="1200">
                          <a:effectLst/>
                        </a:rPr>
                        <a:t>Akan terdapat menu untuk mendownload panduan. Pada tahun awal di seleksi data tahun tidak akan muncul secara redudan.</a:t>
                      </a:r>
                      <a:endParaRPr lang="en-ID" sz="1200">
                        <a:effectLst/>
                        <a:latin typeface="Arial" panose="020B0604020202020204" pitchFamily="34" charset="0"/>
                        <a:ea typeface="Arial" panose="020B0604020202020204" pitchFamily="34" charset="0"/>
                      </a:endParaRPr>
                    </a:p>
                  </a:txBody>
                  <a:tcPr marL="28884" marR="28884" marT="28884" marB="28884"/>
                </a:tc>
                <a:tc hMerge="1">
                  <a:tcPr/>
                </a:tc>
              </a:tr>
              <a:tr h="405817">
                <a:tc>
                  <a:txBody>
                    <a:bodyPr/>
                    <a:lstStyle/>
                    <a:p>
                      <a:pPr algn="ctr">
                        <a:lnSpc>
                          <a:spcPct val="115000"/>
                        </a:lnSpc>
                        <a:spcAft>
                          <a:spcPts val="800"/>
                        </a:spcAft>
                      </a:pPr>
                      <a:r>
                        <a:rPr lang="en-ID" sz="1200">
                          <a:effectLst/>
                        </a:rPr>
                        <a:t> </a:t>
                      </a:r>
                      <a:endParaRPr lang="en-ID" sz="1200">
                        <a:effectLst/>
                      </a:endParaRPr>
                    </a:p>
                    <a:p>
                      <a:pPr algn="ctr">
                        <a:lnSpc>
                          <a:spcPct val="115000"/>
                        </a:lnSpc>
                        <a:spcAft>
                          <a:spcPts val="800"/>
                        </a:spcAft>
                      </a:pPr>
                      <a:r>
                        <a:rPr lang="en-ID" sz="1200">
                          <a:effectLst/>
                        </a:rPr>
                        <a:t> </a:t>
                      </a:r>
                      <a:endParaRPr lang="en-ID" sz="1200">
                        <a:effectLst/>
                      </a:endParaRPr>
                    </a:p>
                    <a:p>
                      <a:pPr>
                        <a:lnSpc>
                          <a:spcPct val="115000"/>
                        </a:lnSpc>
                        <a:spcAft>
                          <a:spcPts val="800"/>
                        </a:spcAft>
                      </a:pPr>
                      <a:r>
                        <a:rPr lang="en-ID" sz="1200">
                          <a:effectLst/>
                        </a:rPr>
                        <a:t>Status </a:t>
                      </a:r>
                      <a:endParaRPr lang="en-ID" sz="1200">
                        <a:effectLst/>
                        <a:latin typeface="Arial" panose="020B0604020202020204" pitchFamily="34" charset="0"/>
                        <a:ea typeface="Arial" panose="020B0604020202020204" pitchFamily="34" charset="0"/>
                      </a:endParaRPr>
                    </a:p>
                  </a:txBody>
                  <a:tcPr marL="28884" marR="28884" marT="28884" marB="28884"/>
                </a:tc>
                <a:tc gridSpan="2">
                  <a:txBody>
                    <a:bodyPr/>
                    <a:lstStyle/>
                    <a:p>
                      <a:endParaRPr lang="en-ID" sz="1200" dirty="0"/>
                    </a:p>
                  </a:txBody>
                  <a:tcPr marL="28884" marR="28884" marT="28884" marB="28884"/>
                </a:tc>
                <a:tc hMerge="1">
                  <a:tcPr/>
                </a:tc>
              </a:tr>
              <a:tr h="225698">
                <a:tc>
                  <a:txBody>
                    <a:bodyPr/>
                    <a:lstStyle/>
                    <a:p>
                      <a:pPr>
                        <a:lnSpc>
                          <a:spcPct val="115000"/>
                        </a:lnSpc>
                        <a:spcAft>
                          <a:spcPts val="800"/>
                        </a:spcAft>
                      </a:pPr>
                      <a:r>
                        <a:rPr lang="en-ID" sz="1200" dirty="0" err="1">
                          <a:effectLst/>
                        </a:rPr>
                        <a:t>Tanggal</a:t>
                      </a:r>
                      <a:r>
                        <a:rPr lang="en-ID" sz="1200" dirty="0">
                          <a:effectLst/>
                        </a:rPr>
                        <a:t> </a:t>
                      </a:r>
                      <a:r>
                        <a:rPr lang="en-ID" sz="1200" dirty="0" err="1">
                          <a:effectLst/>
                        </a:rPr>
                        <a:t>Disetujui</a:t>
                      </a:r>
                      <a:endParaRPr lang="en-ID" sz="1200" dirty="0">
                        <a:effectLst/>
                        <a:latin typeface="Arial" panose="020B0604020202020204" pitchFamily="34" charset="0"/>
                        <a:ea typeface="Arial" panose="020B0604020202020204" pitchFamily="34" charset="0"/>
                      </a:endParaRPr>
                    </a:p>
                  </a:txBody>
                  <a:tcPr marL="28884" marR="28884" marT="28884" marB="28884"/>
                </a:tc>
                <a:tc gridSpan="2">
                  <a:txBody>
                    <a:bodyPr/>
                    <a:lstStyle/>
                    <a:p>
                      <a:pPr>
                        <a:lnSpc>
                          <a:spcPct val="115000"/>
                        </a:lnSpc>
                        <a:spcAft>
                          <a:spcPts val="800"/>
                        </a:spcAft>
                      </a:pPr>
                      <a:r>
                        <a:rPr lang="en-ID" sz="1200" dirty="0">
                          <a:effectLst/>
                        </a:rPr>
                        <a:t>25 November 2019</a:t>
                      </a:r>
                      <a:endParaRPr lang="en-ID" sz="1200" dirty="0">
                        <a:effectLst/>
                        <a:latin typeface="Arial" panose="020B0604020202020204" pitchFamily="34" charset="0"/>
                        <a:ea typeface="Arial" panose="020B0604020202020204" pitchFamily="34" charset="0"/>
                      </a:endParaRPr>
                    </a:p>
                  </a:txBody>
                  <a:tcPr marL="28884" marR="28884" marT="28884" marB="28884"/>
                </a:tc>
                <a:tc hMerge="1">
                  <a:tcPr/>
                </a:tc>
              </a:tr>
              <a:tr h="138007">
                <a:tc>
                  <a:txBody>
                    <a:bodyPr/>
                    <a:lstStyle/>
                    <a:p>
                      <a:pPr>
                        <a:lnSpc>
                          <a:spcPct val="115000"/>
                        </a:lnSpc>
                        <a:spcAft>
                          <a:spcPts val="800"/>
                        </a:spcAft>
                      </a:pPr>
                      <a:r>
                        <a:rPr lang="en-ID" sz="1200" dirty="0" err="1">
                          <a:effectLst/>
                        </a:rPr>
                        <a:t>Disetujui</a:t>
                      </a:r>
                      <a:r>
                        <a:rPr lang="en-ID" sz="1200" dirty="0">
                          <a:effectLst/>
                        </a:rPr>
                        <a:t> Oleh</a:t>
                      </a:r>
                      <a:endParaRPr lang="en-ID" sz="1200" dirty="0">
                        <a:effectLst/>
                        <a:latin typeface="Arial" panose="020B0604020202020204" pitchFamily="34" charset="0"/>
                        <a:ea typeface="Arial" panose="020B0604020202020204" pitchFamily="34" charset="0"/>
                      </a:endParaRPr>
                    </a:p>
                  </a:txBody>
                  <a:tcPr marL="28884" marR="28884" marT="28884" marB="28884"/>
                </a:tc>
                <a:tc gridSpan="2">
                  <a:txBody>
                    <a:bodyPr/>
                    <a:lstStyle/>
                    <a:p>
                      <a:pPr>
                        <a:lnSpc>
                          <a:spcPct val="115000"/>
                        </a:lnSpc>
                        <a:spcAft>
                          <a:spcPts val="800"/>
                        </a:spcAft>
                      </a:pPr>
                      <a:r>
                        <a:rPr lang="en-ID" sz="1200" dirty="0">
                          <a:effectLst/>
                        </a:rPr>
                        <a:t>CCB (Change Control Board)</a:t>
                      </a:r>
                      <a:endParaRPr lang="en-ID" sz="1200" dirty="0">
                        <a:effectLst/>
                        <a:latin typeface="Arial" panose="020B0604020202020204" pitchFamily="34" charset="0"/>
                        <a:ea typeface="Arial" panose="020B0604020202020204" pitchFamily="34" charset="0"/>
                      </a:endParaRPr>
                    </a:p>
                  </a:txBody>
                  <a:tcPr marL="28884" marR="28884" marT="28884" marB="28884"/>
                </a:tc>
                <a:tc hMerge="1">
                  <a:tcPr/>
                </a:tc>
              </a:tr>
            </a:tbl>
          </a:graphicData>
        </a:graphic>
      </p:graphicFrame>
      <p:pic>
        <p:nvPicPr>
          <p:cNvPr id="11" name="Picture 10"/>
          <p:cNvPicPr>
            <a:picLocks noChangeAspect="1"/>
          </p:cNvPicPr>
          <p:nvPr/>
        </p:nvPicPr>
        <p:blipFill>
          <a:blip r:embed="rId3"/>
          <a:stretch>
            <a:fillRect/>
          </a:stretch>
        </p:blipFill>
        <p:spPr>
          <a:xfrm>
            <a:off x="3634817" y="5241900"/>
            <a:ext cx="3162224" cy="5318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2821638" y="389029"/>
            <a:ext cx="7315200" cy="30267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600" dirty="0">
                <a:solidFill>
                  <a:srgbClr val="27ADAC"/>
                </a:solidFill>
                <a:latin typeface="Baloo Thambi" panose="03080902040302020200" pitchFamily="66" charset="0"/>
                <a:cs typeface="Baloo Thambi" panose="03080902040302020200" pitchFamily="66" charset="0"/>
              </a:rPr>
              <a:t>Change Analysis v3.1</a:t>
            </a:r>
            <a:endParaRPr lang="en-ID" sz="36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pic>
        <p:nvPicPr>
          <p:cNvPr id="11" name="Picture 10"/>
          <p:cNvPicPr>
            <a:picLocks noChangeAspect="1"/>
          </p:cNvPicPr>
          <p:nvPr/>
        </p:nvPicPr>
        <p:blipFill>
          <a:blip r:embed="rId3"/>
          <a:stretch>
            <a:fillRect/>
          </a:stretch>
        </p:blipFill>
        <p:spPr>
          <a:xfrm>
            <a:off x="1114375" y="1029700"/>
            <a:ext cx="5146580" cy="4484409"/>
          </a:xfrm>
          <a:prstGeom prst="rect">
            <a:avLst/>
          </a:prstGeom>
        </p:spPr>
      </p:pic>
      <p:pic>
        <p:nvPicPr>
          <p:cNvPr id="4" name="Picture 3"/>
          <p:cNvPicPr>
            <a:picLocks noChangeAspect="1"/>
          </p:cNvPicPr>
          <p:nvPr/>
        </p:nvPicPr>
        <p:blipFill>
          <a:blip r:embed="rId4"/>
          <a:stretch>
            <a:fillRect/>
          </a:stretch>
        </p:blipFill>
        <p:spPr>
          <a:xfrm>
            <a:off x="6400801" y="1205982"/>
            <a:ext cx="4987780" cy="222301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2912773" y="162017"/>
            <a:ext cx="6696364" cy="44229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200" dirty="0">
                <a:solidFill>
                  <a:srgbClr val="27ADAC"/>
                </a:solidFill>
                <a:latin typeface="Baloo Thambi" panose="03080902040302020200" pitchFamily="66" charset="0"/>
                <a:cs typeface="Baloo Thambi" panose="03080902040302020200" pitchFamily="66" charset="0"/>
              </a:rPr>
              <a:t>Change Request V3.2</a:t>
            </a:r>
            <a:endParaRPr lang="en-ID" sz="32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graphicFrame>
        <p:nvGraphicFramePr>
          <p:cNvPr id="2" name="Table 1"/>
          <p:cNvGraphicFramePr>
            <a:graphicFrameLocks noGrp="1"/>
          </p:cNvGraphicFramePr>
          <p:nvPr/>
        </p:nvGraphicFramePr>
        <p:xfrm>
          <a:off x="533544" y="1039848"/>
          <a:ext cx="4758458" cy="2027684"/>
        </p:xfrm>
        <a:graphic>
          <a:graphicData uri="http://schemas.openxmlformats.org/drawingml/2006/table">
            <a:tbl>
              <a:tblPr firstRow="1" firstCol="1" bandRow="1">
                <a:tableStyleId>{5C22544A-7EE6-4342-B048-85BDC9FD1C3A}</a:tableStyleId>
              </a:tblPr>
              <a:tblGrid>
                <a:gridCol w="1691206"/>
                <a:gridCol w="88900"/>
                <a:gridCol w="2978352"/>
              </a:tblGrid>
              <a:tr h="0">
                <a:tc gridSpan="3">
                  <a:txBody>
                    <a:bodyPr/>
                    <a:lstStyle/>
                    <a:p>
                      <a:pPr algn="ctr">
                        <a:lnSpc>
                          <a:spcPct val="115000"/>
                        </a:lnSpc>
                        <a:spcAft>
                          <a:spcPts val="0"/>
                        </a:spcAft>
                      </a:pPr>
                      <a:r>
                        <a:rPr lang="en-ID" sz="1200">
                          <a:effectLst/>
                        </a:rPr>
                        <a:t>Permintaan Perubahan (Change Request)</a:t>
                      </a:r>
                      <a:endParaRPr lang="en-ID" sz="1200">
                        <a:effectLst/>
                        <a:latin typeface="Arial" panose="020B0604020202020204" pitchFamily="34" charset="0"/>
                        <a:ea typeface="Arial" panose="020B0604020202020204" pitchFamily="34" charset="0"/>
                      </a:endParaRPr>
                    </a:p>
                  </a:txBody>
                  <a:tcPr marL="63500" marR="63500" marT="63500" marB="63500"/>
                </a:tc>
                <a:tc hMerge="1">
                  <a:tcPr/>
                </a:tc>
                <a:tc hMerge="1">
                  <a:tcPr/>
                </a:tc>
              </a:tr>
              <a:tr h="0">
                <a:tc gridSpan="2">
                  <a:txBody>
                    <a:bodyPr/>
                    <a:lstStyle/>
                    <a:p>
                      <a:pPr>
                        <a:lnSpc>
                          <a:spcPct val="115000"/>
                        </a:lnSpc>
                        <a:spcAft>
                          <a:spcPts val="0"/>
                        </a:spcAft>
                      </a:pPr>
                      <a:r>
                        <a:rPr lang="en-ID" sz="1200">
                          <a:effectLst/>
                        </a:rPr>
                        <a:t>Nama Project : IPI APPS</a:t>
                      </a:r>
                      <a:endParaRPr lang="en-ID" sz="1200">
                        <a:effectLst/>
                        <a:latin typeface="Arial" panose="020B0604020202020204" pitchFamily="34" charset="0"/>
                        <a:ea typeface="Arial" panose="020B0604020202020204" pitchFamily="34" charset="0"/>
                      </a:endParaRPr>
                    </a:p>
                  </a:txBody>
                  <a:tcPr marL="63500" marR="63500" marT="63500" marB="63500"/>
                </a:tc>
                <a:tc hMerge="1">
                  <a:tcPr/>
                </a:tc>
                <a:tc>
                  <a:txBody>
                    <a:bodyPr/>
                    <a:lstStyle/>
                    <a:p>
                      <a:pPr>
                        <a:lnSpc>
                          <a:spcPct val="115000"/>
                        </a:lnSpc>
                        <a:spcAft>
                          <a:spcPts val="0"/>
                        </a:spcAft>
                      </a:pPr>
                      <a:r>
                        <a:rPr lang="en-ID" sz="1200" dirty="0" err="1">
                          <a:effectLst/>
                        </a:rPr>
                        <a:t>Tanggal</a:t>
                      </a:r>
                      <a:r>
                        <a:rPr lang="en-ID" sz="1200" dirty="0">
                          <a:effectLst/>
                        </a:rPr>
                        <a:t> </a:t>
                      </a:r>
                      <a:r>
                        <a:rPr lang="en-ID" sz="1200" dirty="0" err="1">
                          <a:effectLst/>
                        </a:rPr>
                        <a:t>Permintaan</a:t>
                      </a:r>
                      <a:r>
                        <a:rPr lang="en-ID" sz="1200" dirty="0">
                          <a:effectLst/>
                        </a:rPr>
                        <a:t> : 25 November 2019</a:t>
                      </a:r>
                      <a:endParaRPr lang="en-ID" sz="1200" dirty="0">
                        <a:effectLst/>
                        <a:latin typeface="Arial" panose="020B0604020202020204" pitchFamily="34" charset="0"/>
                        <a:ea typeface="Arial" panose="020B0604020202020204" pitchFamily="34" charset="0"/>
                      </a:endParaRPr>
                    </a:p>
                  </a:txBody>
                  <a:tcPr marL="63500" marR="63500" marT="63500" marB="63500"/>
                </a:tc>
              </a:tr>
              <a:tr h="0">
                <a:tc gridSpan="2">
                  <a:txBody>
                    <a:bodyPr/>
                    <a:lstStyle/>
                    <a:p>
                      <a:pPr>
                        <a:lnSpc>
                          <a:spcPct val="115000"/>
                        </a:lnSpc>
                        <a:spcAft>
                          <a:spcPts val="0"/>
                        </a:spcAft>
                      </a:pPr>
                      <a:r>
                        <a:rPr lang="en-ID" sz="1200">
                          <a:effectLst/>
                        </a:rPr>
                        <a:t>Permintaan Dari : Client</a:t>
                      </a:r>
                      <a:endParaRPr lang="en-ID" sz="1200">
                        <a:effectLst/>
                        <a:latin typeface="Arial" panose="020B0604020202020204" pitchFamily="34" charset="0"/>
                        <a:ea typeface="Arial" panose="020B0604020202020204" pitchFamily="34" charset="0"/>
                      </a:endParaRPr>
                    </a:p>
                  </a:txBody>
                  <a:tcPr marL="63500" marR="63500" marT="63500" marB="63500"/>
                </a:tc>
                <a:tc hMerge="1">
                  <a:tcPr/>
                </a:tc>
                <a:tc>
                  <a:txBody>
                    <a:bodyPr/>
                    <a:lstStyle/>
                    <a:p>
                      <a:pPr>
                        <a:lnSpc>
                          <a:spcPct val="115000"/>
                        </a:lnSpc>
                        <a:spcAft>
                          <a:spcPts val="0"/>
                        </a:spcAft>
                      </a:pPr>
                      <a:r>
                        <a:rPr lang="en-ID" sz="1200">
                          <a:effectLst/>
                        </a:rPr>
                        <a:t>Kode Permintaan : Minor - 3.2 (v3.2)</a:t>
                      </a:r>
                      <a:endParaRPr lang="en-ID" sz="1200">
                        <a:effectLst/>
                        <a:latin typeface="Arial" panose="020B0604020202020204" pitchFamily="34" charset="0"/>
                        <a:ea typeface="Arial" panose="020B0604020202020204" pitchFamily="34" charset="0"/>
                      </a:endParaRPr>
                    </a:p>
                  </a:txBody>
                  <a:tcPr marL="63500" marR="63500" marT="63500" marB="63500"/>
                </a:tc>
              </a:tr>
              <a:tr h="0">
                <a:tc>
                  <a:txBody>
                    <a:bodyPr/>
                    <a:lstStyle/>
                    <a:p>
                      <a:pPr>
                        <a:lnSpc>
                          <a:spcPct val="115000"/>
                        </a:lnSpc>
                        <a:spcAft>
                          <a:spcPts val="800"/>
                        </a:spcAft>
                      </a:pPr>
                      <a:r>
                        <a:rPr lang="en-ID" sz="1200" dirty="0" err="1">
                          <a:effectLst/>
                        </a:rPr>
                        <a:t>Deskripsi</a:t>
                      </a:r>
                      <a:r>
                        <a:rPr lang="en-ID" sz="1200" dirty="0">
                          <a:effectLst/>
                        </a:rPr>
                        <a:t> </a:t>
                      </a:r>
                      <a:r>
                        <a:rPr lang="en-ID" sz="1200" dirty="0" err="1">
                          <a:effectLst/>
                        </a:rPr>
                        <a:t>Permintaan</a:t>
                      </a:r>
                      <a:endParaRPr lang="en-ID" sz="1200" dirty="0">
                        <a:effectLst/>
                        <a:latin typeface="Arial" panose="020B0604020202020204" pitchFamily="34" charset="0"/>
                        <a:ea typeface="Arial" panose="020B0604020202020204" pitchFamily="34" charset="0"/>
                      </a:endParaRPr>
                    </a:p>
                  </a:txBody>
                  <a:tcPr marL="63500" marR="63500" marT="63500" marB="63500"/>
                </a:tc>
                <a:tc gridSpan="2">
                  <a:txBody>
                    <a:bodyPr/>
                    <a:lstStyle/>
                    <a:p>
                      <a:pPr>
                        <a:lnSpc>
                          <a:spcPct val="115000"/>
                        </a:lnSpc>
                        <a:spcAft>
                          <a:spcPts val="800"/>
                        </a:spcAft>
                      </a:pPr>
                      <a:r>
                        <a:rPr lang="en-ID" sz="1200" dirty="0" err="1">
                          <a:effectLst/>
                        </a:rPr>
                        <a:t>Melakukan</a:t>
                      </a:r>
                      <a:r>
                        <a:rPr lang="en-ID" sz="1200" dirty="0">
                          <a:effectLst/>
                        </a:rPr>
                        <a:t> </a:t>
                      </a:r>
                      <a:r>
                        <a:rPr lang="en-ID" sz="1200" dirty="0" err="1">
                          <a:effectLst/>
                        </a:rPr>
                        <a:t>penyesuaian</a:t>
                      </a:r>
                      <a:r>
                        <a:rPr lang="en-ID" sz="1200" dirty="0">
                          <a:effectLst/>
                        </a:rPr>
                        <a:t>:</a:t>
                      </a:r>
                      <a:endParaRPr lang="en-ID" sz="1200" dirty="0">
                        <a:effectLst/>
                      </a:endParaRPr>
                    </a:p>
                    <a:p>
                      <a:pPr marL="342900" lvl="0" indent="-342900">
                        <a:lnSpc>
                          <a:spcPct val="115000"/>
                        </a:lnSpc>
                        <a:spcAft>
                          <a:spcPts val="0"/>
                        </a:spcAft>
                        <a:buFont typeface="Arial" panose="020B0604020202020204" pitchFamily="34" charset="0"/>
                        <a:buChar char="●"/>
                      </a:pPr>
                      <a:r>
                        <a:rPr lang="en-ID" sz="1200" u="none" strike="noStrike" dirty="0" err="1">
                          <a:effectLst/>
                        </a:rPr>
                        <a:t>Warna</a:t>
                      </a:r>
                      <a:r>
                        <a:rPr lang="en-ID" sz="1200" u="none" strike="noStrike" dirty="0">
                          <a:effectLst/>
                        </a:rPr>
                        <a:t> </a:t>
                      </a:r>
                      <a:r>
                        <a:rPr lang="en-ID" sz="1200" u="none" strike="noStrike" dirty="0" err="1">
                          <a:effectLst/>
                        </a:rPr>
                        <a:t>dari</a:t>
                      </a:r>
                      <a:r>
                        <a:rPr lang="en-ID" sz="1200" u="none" strike="noStrike" dirty="0">
                          <a:effectLst/>
                        </a:rPr>
                        <a:t> sidebar</a:t>
                      </a:r>
                      <a:endParaRPr lang="en-ID" sz="1200" u="none" strike="noStrike" dirty="0">
                        <a:effectLst/>
                      </a:endParaRPr>
                    </a:p>
                    <a:p>
                      <a:pPr marL="342900" lvl="0" indent="-342900">
                        <a:lnSpc>
                          <a:spcPct val="115000"/>
                        </a:lnSpc>
                        <a:spcAft>
                          <a:spcPts val="0"/>
                        </a:spcAft>
                        <a:buFont typeface="Arial" panose="020B0604020202020204" pitchFamily="34" charset="0"/>
                        <a:buChar char="●"/>
                      </a:pPr>
                      <a:r>
                        <a:rPr lang="en-ID" sz="1200" u="none" strike="noStrike" dirty="0" err="1">
                          <a:effectLst/>
                        </a:rPr>
                        <a:t>Tampilan</a:t>
                      </a:r>
                      <a:r>
                        <a:rPr lang="en-ID" sz="1200" u="none" strike="noStrike" dirty="0">
                          <a:effectLst/>
                        </a:rPr>
                        <a:t> login page</a:t>
                      </a:r>
                      <a:endParaRPr lang="en-ID" sz="1200" u="none" strike="noStrike" dirty="0">
                        <a:effectLst/>
                      </a:endParaRPr>
                    </a:p>
                    <a:p>
                      <a:pPr marL="342900" lvl="0" indent="-342900">
                        <a:lnSpc>
                          <a:spcPct val="115000"/>
                        </a:lnSpc>
                        <a:spcAft>
                          <a:spcPts val="1200"/>
                        </a:spcAft>
                        <a:buFont typeface="Arial" panose="020B0604020202020204" pitchFamily="34" charset="0"/>
                        <a:buChar char="●"/>
                      </a:pPr>
                      <a:r>
                        <a:rPr lang="en-ID" sz="1200" u="none" strike="noStrike" dirty="0" err="1">
                          <a:effectLst/>
                        </a:rPr>
                        <a:t>Tampilan</a:t>
                      </a:r>
                      <a:r>
                        <a:rPr lang="en-ID" sz="1200" u="none" strike="noStrike" dirty="0">
                          <a:effectLst/>
                        </a:rPr>
                        <a:t> dashboard</a:t>
                      </a:r>
                      <a:endParaRPr lang="en-ID" sz="1200" u="none" strike="noStrike" dirty="0">
                        <a:effectLst/>
                        <a:latin typeface="Arial" panose="020B0604020202020204" pitchFamily="34" charset="0"/>
                        <a:ea typeface="Arial" panose="020B0604020202020204" pitchFamily="34" charset="0"/>
                      </a:endParaRPr>
                    </a:p>
                  </a:txBody>
                  <a:tcPr marL="63500" marR="63500" marT="63500" marB="63500"/>
                </a:tc>
                <a:tc hMerge="1">
                  <a:tcPr/>
                </a:tc>
              </a:tr>
            </a:tbl>
          </a:graphicData>
        </a:graphic>
      </p:graphicFrame>
      <p:graphicFrame>
        <p:nvGraphicFramePr>
          <p:cNvPr id="4" name="Table 3"/>
          <p:cNvGraphicFramePr>
            <a:graphicFrameLocks noGrp="1"/>
          </p:cNvGraphicFramePr>
          <p:nvPr/>
        </p:nvGraphicFramePr>
        <p:xfrm>
          <a:off x="535152" y="3067532"/>
          <a:ext cx="4754880" cy="534099"/>
        </p:xfrm>
        <a:graphic>
          <a:graphicData uri="http://schemas.openxmlformats.org/drawingml/2006/table">
            <a:tbl>
              <a:tblPr firstRow="1" firstCol="1" bandRow="1">
                <a:tableStyleId>{5C22544A-7EE6-4342-B048-85BDC9FD1C3A}</a:tableStyleId>
              </a:tblPr>
              <a:tblGrid>
                <a:gridCol w="1689888"/>
                <a:gridCol w="3064992"/>
              </a:tblGrid>
              <a:tr h="0">
                <a:tc>
                  <a:txBody>
                    <a:bodyPr/>
                    <a:lstStyle/>
                    <a:p>
                      <a:pPr algn="just">
                        <a:lnSpc>
                          <a:spcPct val="115000"/>
                        </a:lnSpc>
                        <a:spcAft>
                          <a:spcPts val="0"/>
                        </a:spcAft>
                      </a:pPr>
                      <a:r>
                        <a:rPr lang="en-ID" sz="1200" dirty="0" err="1">
                          <a:effectLst/>
                        </a:rPr>
                        <a:t>Kondisi</a:t>
                      </a:r>
                      <a:r>
                        <a:rPr lang="en-ID" sz="1200" dirty="0">
                          <a:effectLst/>
                        </a:rPr>
                        <a:t> </a:t>
                      </a:r>
                      <a:r>
                        <a:rPr lang="en-ID" sz="1200" dirty="0" err="1">
                          <a:effectLst/>
                        </a:rPr>
                        <a:t>Sekarang</a:t>
                      </a:r>
                      <a:endParaRPr lang="en-ID" sz="1200" dirty="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en-ID" sz="1200" dirty="0" err="1">
                          <a:effectLst/>
                        </a:rPr>
                        <a:t>Warna</a:t>
                      </a:r>
                      <a:r>
                        <a:rPr lang="en-ID" sz="1200" dirty="0">
                          <a:effectLst/>
                        </a:rPr>
                        <a:t> di sidebar </a:t>
                      </a:r>
                      <a:r>
                        <a:rPr lang="en-ID" sz="1200" dirty="0" err="1">
                          <a:effectLst/>
                        </a:rPr>
                        <a:t>masih</a:t>
                      </a:r>
                      <a:r>
                        <a:rPr lang="en-ID" sz="1200" dirty="0">
                          <a:effectLst/>
                        </a:rPr>
                        <a:t> </a:t>
                      </a:r>
                      <a:r>
                        <a:rPr lang="en-ID" sz="1200" dirty="0" err="1">
                          <a:effectLst/>
                        </a:rPr>
                        <a:t>biru</a:t>
                      </a:r>
                      <a:r>
                        <a:rPr lang="en-ID" sz="1200" dirty="0">
                          <a:effectLst/>
                        </a:rPr>
                        <a:t>, login page </a:t>
                      </a:r>
                      <a:r>
                        <a:rPr lang="en-ID" sz="1200" dirty="0" err="1">
                          <a:effectLst/>
                        </a:rPr>
                        <a:t>masih</a:t>
                      </a:r>
                      <a:r>
                        <a:rPr lang="en-ID" sz="1200" dirty="0">
                          <a:effectLst/>
                        </a:rPr>
                        <a:t> polos, dan dashboard </a:t>
                      </a:r>
                      <a:r>
                        <a:rPr lang="en-ID" sz="1200" dirty="0" err="1">
                          <a:effectLst/>
                        </a:rPr>
                        <a:t>masih</a:t>
                      </a:r>
                      <a:r>
                        <a:rPr lang="en-ID" sz="1200" dirty="0">
                          <a:effectLst/>
                        </a:rPr>
                        <a:t> </a:t>
                      </a:r>
                      <a:r>
                        <a:rPr lang="en-ID" sz="1200" dirty="0" err="1">
                          <a:effectLst/>
                        </a:rPr>
                        <a:t>putih</a:t>
                      </a:r>
                      <a:endParaRPr lang="en-ID" sz="1200" dirty="0">
                        <a:effectLst/>
                        <a:latin typeface="Arial" panose="020B0604020202020204" pitchFamily="34" charset="0"/>
                        <a:ea typeface="Arial" panose="020B0604020202020204" pitchFamily="34" charset="0"/>
                      </a:endParaRPr>
                    </a:p>
                  </a:txBody>
                  <a:tcPr marL="63500" marR="63500" marT="63500" marB="63500"/>
                </a:tc>
              </a:tr>
            </a:tbl>
          </a:graphicData>
        </a:graphic>
      </p:graphicFrame>
      <p:graphicFrame>
        <p:nvGraphicFramePr>
          <p:cNvPr id="5" name="Table 4"/>
          <p:cNvGraphicFramePr>
            <a:graphicFrameLocks noGrp="1"/>
          </p:cNvGraphicFramePr>
          <p:nvPr/>
        </p:nvGraphicFramePr>
        <p:xfrm>
          <a:off x="5425710" y="1035909"/>
          <a:ext cx="6340908" cy="4288318"/>
        </p:xfrm>
        <a:graphic>
          <a:graphicData uri="http://schemas.openxmlformats.org/drawingml/2006/table">
            <a:tbl>
              <a:tblPr firstRow="1" firstCol="1" bandRow="1">
                <a:tableStyleId>{5C22544A-7EE6-4342-B048-85BDC9FD1C3A}</a:tableStyleId>
              </a:tblPr>
              <a:tblGrid>
                <a:gridCol w="1141830"/>
                <a:gridCol w="5199078"/>
              </a:tblGrid>
              <a:tr h="603683">
                <a:tc>
                  <a:txBody>
                    <a:bodyPr/>
                    <a:lstStyle/>
                    <a:p>
                      <a:pPr algn="just">
                        <a:lnSpc>
                          <a:spcPct val="115000"/>
                        </a:lnSpc>
                        <a:spcAft>
                          <a:spcPts val="800"/>
                        </a:spcAft>
                      </a:pPr>
                      <a:r>
                        <a:rPr lang="en-ID" sz="1200" dirty="0" err="1">
                          <a:effectLst/>
                        </a:rPr>
                        <a:t>Alasan</a:t>
                      </a:r>
                      <a:r>
                        <a:rPr lang="en-ID" sz="1200" dirty="0">
                          <a:effectLst/>
                        </a:rPr>
                        <a:t> </a:t>
                      </a:r>
                      <a:r>
                        <a:rPr lang="en-ID" sz="1200" dirty="0" err="1">
                          <a:effectLst/>
                        </a:rPr>
                        <a:t>Permintaan</a:t>
                      </a:r>
                      <a:endParaRPr lang="en-ID" sz="1200" dirty="0">
                        <a:effectLst/>
                        <a:latin typeface="Arial" panose="020B0604020202020204" pitchFamily="34" charset="0"/>
                        <a:ea typeface="Arial" panose="020B0604020202020204" pitchFamily="34" charset="0"/>
                      </a:endParaRPr>
                    </a:p>
                  </a:txBody>
                  <a:tcPr marL="43474" marR="43474" marT="43474" marB="43474"/>
                </a:tc>
                <a:tc>
                  <a:txBody>
                    <a:bodyPr/>
                    <a:lstStyle/>
                    <a:p>
                      <a:pPr algn="just">
                        <a:lnSpc>
                          <a:spcPct val="115000"/>
                        </a:lnSpc>
                        <a:spcAft>
                          <a:spcPts val="800"/>
                        </a:spcAft>
                      </a:pPr>
                      <a:r>
                        <a:rPr lang="en-ID" sz="1200" dirty="0">
                          <a:effectLst/>
                        </a:rPr>
                        <a:t>Client </a:t>
                      </a:r>
                      <a:r>
                        <a:rPr lang="en-ID" sz="1200" dirty="0" err="1">
                          <a:effectLst/>
                        </a:rPr>
                        <a:t>menginginkan</a:t>
                      </a:r>
                      <a:r>
                        <a:rPr lang="en-ID" sz="1200" dirty="0">
                          <a:effectLst/>
                        </a:rPr>
                        <a:t> </a:t>
                      </a:r>
                      <a:r>
                        <a:rPr lang="en-ID" sz="1200" dirty="0" err="1">
                          <a:effectLst/>
                        </a:rPr>
                        <a:t>adanya</a:t>
                      </a:r>
                      <a:r>
                        <a:rPr lang="en-ID" sz="1200" dirty="0">
                          <a:effectLst/>
                        </a:rPr>
                        <a:t> </a:t>
                      </a:r>
                      <a:r>
                        <a:rPr lang="en-ID" sz="1200" dirty="0" err="1">
                          <a:effectLst/>
                        </a:rPr>
                        <a:t>penyesuaian</a:t>
                      </a:r>
                      <a:r>
                        <a:rPr lang="en-ID" sz="1200" dirty="0">
                          <a:effectLst/>
                        </a:rPr>
                        <a:t> </a:t>
                      </a:r>
                      <a:r>
                        <a:rPr lang="en-ID" sz="1200" dirty="0" err="1">
                          <a:effectLst/>
                        </a:rPr>
                        <a:t>dari</a:t>
                      </a:r>
                      <a:r>
                        <a:rPr lang="en-ID" sz="1200" dirty="0">
                          <a:effectLst/>
                        </a:rPr>
                        <a:t> </a:t>
                      </a:r>
                      <a:r>
                        <a:rPr lang="en-ID" sz="1200" dirty="0" err="1">
                          <a:effectLst/>
                        </a:rPr>
                        <a:t>tampilan</a:t>
                      </a:r>
                      <a:r>
                        <a:rPr lang="en-ID" sz="1200" dirty="0">
                          <a:effectLst/>
                        </a:rPr>
                        <a:t> </a:t>
                      </a:r>
                      <a:r>
                        <a:rPr lang="en-ID" sz="1200" dirty="0" err="1">
                          <a:effectLst/>
                        </a:rPr>
                        <a:t>mencakup</a:t>
                      </a:r>
                      <a:r>
                        <a:rPr lang="en-ID" sz="1200" dirty="0">
                          <a:effectLst/>
                        </a:rPr>
                        <a:t> </a:t>
                      </a:r>
                      <a:r>
                        <a:rPr lang="en-ID" sz="1200" dirty="0" err="1">
                          <a:effectLst/>
                        </a:rPr>
                        <a:t>warna</a:t>
                      </a:r>
                      <a:r>
                        <a:rPr lang="en-ID" sz="1200" dirty="0">
                          <a:effectLst/>
                        </a:rPr>
                        <a:t> </a:t>
                      </a:r>
                      <a:r>
                        <a:rPr lang="en-ID" sz="1200" dirty="0" err="1">
                          <a:effectLst/>
                        </a:rPr>
                        <a:t>dari</a:t>
                      </a:r>
                      <a:r>
                        <a:rPr lang="en-ID" sz="1200" dirty="0">
                          <a:effectLst/>
                        </a:rPr>
                        <a:t> sidebar, login page, dan </a:t>
                      </a:r>
                      <a:r>
                        <a:rPr lang="en-ID" sz="1200" dirty="0" err="1">
                          <a:effectLst/>
                        </a:rPr>
                        <a:t>tampilan</a:t>
                      </a:r>
                      <a:r>
                        <a:rPr lang="en-ID" sz="1200" dirty="0">
                          <a:effectLst/>
                        </a:rPr>
                        <a:t> pada dashboard</a:t>
                      </a:r>
                      <a:endParaRPr lang="en-ID" sz="1200" dirty="0">
                        <a:effectLst/>
                        <a:latin typeface="Arial" panose="020B0604020202020204" pitchFamily="34" charset="0"/>
                        <a:ea typeface="Arial" panose="020B0604020202020204" pitchFamily="34" charset="0"/>
                      </a:endParaRPr>
                    </a:p>
                  </a:txBody>
                  <a:tcPr marL="43474" marR="43474" marT="43474" marB="43474"/>
                </a:tc>
              </a:tr>
              <a:tr h="1263623">
                <a:tc>
                  <a:txBody>
                    <a:bodyPr/>
                    <a:lstStyle/>
                    <a:p>
                      <a:pPr algn="just">
                        <a:lnSpc>
                          <a:spcPct val="115000"/>
                        </a:lnSpc>
                        <a:spcAft>
                          <a:spcPts val="800"/>
                        </a:spcAft>
                      </a:pPr>
                      <a:r>
                        <a:rPr lang="en-ID" sz="1200">
                          <a:effectLst/>
                        </a:rPr>
                        <a:t>Dampak dari Permintaan</a:t>
                      </a:r>
                      <a:endParaRPr lang="en-ID" sz="1200">
                        <a:effectLst/>
                        <a:latin typeface="Arial" panose="020B0604020202020204" pitchFamily="34" charset="0"/>
                        <a:ea typeface="Arial" panose="020B0604020202020204" pitchFamily="34" charset="0"/>
                      </a:endParaRPr>
                    </a:p>
                  </a:txBody>
                  <a:tcPr marL="43474" marR="43474" marT="43474" marB="43474"/>
                </a:tc>
                <a:tc>
                  <a:txBody>
                    <a:bodyPr/>
                    <a:lstStyle/>
                    <a:p>
                      <a:pPr algn="just">
                        <a:lnSpc>
                          <a:spcPct val="115000"/>
                        </a:lnSpc>
                        <a:spcAft>
                          <a:spcPts val="800"/>
                        </a:spcAft>
                      </a:pPr>
                      <a:r>
                        <a:rPr lang="en-ID" sz="1200" dirty="0">
                          <a:effectLst/>
                        </a:rPr>
                        <a:t>Tim </a:t>
                      </a:r>
                      <a:r>
                        <a:rPr lang="en-ID" sz="1200" dirty="0" err="1">
                          <a:effectLst/>
                        </a:rPr>
                        <a:t>pengembang</a:t>
                      </a:r>
                      <a:r>
                        <a:rPr lang="en-ID" sz="1200" dirty="0">
                          <a:effectLst/>
                        </a:rPr>
                        <a:t> </a:t>
                      </a:r>
                      <a:r>
                        <a:rPr lang="en-ID" sz="1200" dirty="0" err="1">
                          <a:effectLst/>
                        </a:rPr>
                        <a:t>perlu</a:t>
                      </a:r>
                      <a:r>
                        <a:rPr lang="en-ID" sz="1200" dirty="0">
                          <a:effectLst/>
                        </a:rPr>
                        <a:t> </a:t>
                      </a:r>
                      <a:r>
                        <a:rPr lang="en-ID" sz="1200" dirty="0" err="1">
                          <a:effectLst/>
                        </a:rPr>
                        <a:t>mencarikan</a:t>
                      </a:r>
                      <a:r>
                        <a:rPr lang="en-ID" sz="1200" dirty="0">
                          <a:effectLst/>
                        </a:rPr>
                        <a:t> </a:t>
                      </a:r>
                      <a:r>
                        <a:rPr lang="en-ID" sz="1200" dirty="0" err="1">
                          <a:effectLst/>
                        </a:rPr>
                        <a:t>waktu</a:t>
                      </a:r>
                      <a:r>
                        <a:rPr lang="en-ID" sz="1200" dirty="0">
                          <a:effectLst/>
                        </a:rPr>
                        <a:t> </a:t>
                      </a:r>
                      <a:r>
                        <a:rPr lang="en-ID" sz="1200" dirty="0" err="1">
                          <a:effectLst/>
                        </a:rPr>
                        <a:t>sekitar</a:t>
                      </a:r>
                      <a:r>
                        <a:rPr lang="en-ID" sz="1200" dirty="0">
                          <a:effectLst/>
                        </a:rPr>
                        <a:t> 1 </a:t>
                      </a:r>
                      <a:r>
                        <a:rPr lang="en-ID" sz="1200" dirty="0" err="1">
                          <a:effectLst/>
                        </a:rPr>
                        <a:t>hari</a:t>
                      </a:r>
                      <a:r>
                        <a:rPr lang="en-ID" sz="1200" dirty="0">
                          <a:effectLst/>
                        </a:rPr>
                        <a:t> </a:t>
                      </a:r>
                      <a:r>
                        <a:rPr lang="en-ID" sz="1200" dirty="0" err="1">
                          <a:effectLst/>
                        </a:rPr>
                        <a:t>untuk</a:t>
                      </a:r>
                      <a:r>
                        <a:rPr lang="en-ID" sz="1200" dirty="0">
                          <a:effectLst/>
                        </a:rPr>
                        <a:t> </a:t>
                      </a:r>
                      <a:r>
                        <a:rPr lang="en-ID" sz="1200" dirty="0" err="1">
                          <a:effectLst/>
                        </a:rPr>
                        <a:t>memproses</a:t>
                      </a:r>
                      <a:r>
                        <a:rPr lang="en-ID" sz="1200" dirty="0">
                          <a:effectLst/>
                        </a:rPr>
                        <a:t> </a:t>
                      </a:r>
                      <a:r>
                        <a:rPr lang="en-ID" sz="1200" dirty="0" err="1">
                          <a:effectLst/>
                        </a:rPr>
                        <a:t>permintaan</a:t>
                      </a:r>
                      <a:r>
                        <a:rPr lang="en-ID" sz="1200" dirty="0">
                          <a:effectLst/>
                        </a:rPr>
                        <a:t> </a:t>
                      </a:r>
                      <a:r>
                        <a:rPr lang="en-ID" sz="1200" dirty="0" err="1">
                          <a:effectLst/>
                        </a:rPr>
                        <a:t>perubahan</a:t>
                      </a:r>
                      <a:r>
                        <a:rPr lang="en-ID" sz="1200" dirty="0">
                          <a:effectLst/>
                        </a:rPr>
                        <a:t> dan </a:t>
                      </a:r>
                      <a:r>
                        <a:rPr lang="en-ID" sz="1200" dirty="0" err="1">
                          <a:effectLst/>
                        </a:rPr>
                        <a:t>penambahan</a:t>
                      </a:r>
                      <a:r>
                        <a:rPr lang="en-ID" sz="1200" dirty="0">
                          <a:effectLst/>
                        </a:rPr>
                        <a:t>. Timeline </a:t>
                      </a:r>
                      <a:r>
                        <a:rPr lang="en-ID" sz="1200" dirty="0" err="1">
                          <a:effectLst/>
                        </a:rPr>
                        <a:t>pengembangan</a:t>
                      </a:r>
                      <a:r>
                        <a:rPr lang="en-ID" sz="1200" dirty="0">
                          <a:effectLst/>
                        </a:rPr>
                        <a:t> </a:t>
                      </a:r>
                      <a:r>
                        <a:rPr lang="en-ID" sz="1200" dirty="0" err="1">
                          <a:effectLst/>
                        </a:rPr>
                        <a:t>akan</a:t>
                      </a:r>
                      <a:r>
                        <a:rPr lang="en-ID" sz="1200" dirty="0">
                          <a:effectLst/>
                        </a:rPr>
                        <a:t> </a:t>
                      </a:r>
                      <a:r>
                        <a:rPr lang="en-ID" sz="1200" dirty="0" err="1">
                          <a:effectLst/>
                        </a:rPr>
                        <a:t>molor</a:t>
                      </a:r>
                      <a:r>
                        <a:rPr lang="en-ID" sz="1200" dirty="0">
                          <a:effectLst/>
                        </a:rPr>
                        <a:t> </a:t>
                      </a:r>
                      <a:r>
                        <a:rPr lang="en-ID" sz="1200" dirty="0" err="1">
                          <a:effectLst/>
                        </a:rPr>
                        <a:t>selama</a:t>
                      </a:r>
                      <a:r>
                        <a:rPr lang="en-ID" sz="1200" dirty="0">
                          <a:effectLst/>
                        </a:rPr>
                        <a:t> 1 </a:t>
                      </a:r>
                      <a:r>
                        <a:rPr lang="en-ID" sz="1200" dirty="0" err="1">
                          <a:effectLst/>
                        </a:rPr>
                        <a:t>hari</a:t>
                      </a:r>
                      <a:r>
                        <a:rPr lang="en-ID" sz="1200" dirty="0">
                          <a:effectLst/>
                        </a:rPr>
                        <a:t> </a:t>
                      </a:r>
                      <a:r>
                        <a:rPr lang="en-ID" sz="1200" dirty="0" err="1">
                          <a:effectLst/>
                        </a:rPr>
                        <a:t>dari</a:t>
                      </a:r>
                      <a:r>
                        <a:rPr lang="en-ID" sz="1200" dirty="0">
                          <a:effectLst/>
                        </a:rPr>
                        <a:t> </a:t>
                      </a:r>
                      <a:r>
                        <a:rPr lang="en-ID" sz="1200" dirty="0" err="1">
                          <a:effectLst/>
                        </a:rPr>
                        <a:t>waktu</a:t>
                      </a:r>
                      <a:r>
                        <a:rPr lang="en-ID" sz="1200" dirty="0">
                          <a:effectLst/>
                        </a:rPr>
                        <a:t> final yang </a:t>
                      </a:r>
                      <a:r>
                        <a:rPr lang="en-ID" sz="1200" dirty="0" err="1">
                          <a:effectLst/>
                        </a:rPr>
                        <a:t>sudah</a:t>
                      </a:r>
                      <a:r>
                        <a:rPr lang="en-ID" sz="1200" dirty="0">
                          <a:effectLst/>
                        </a:rPr>
                        <a:t> </a:t>
                      </a:r>
                      <a:r>
                        <a:rPr lang="en-ID" sz="1200" dirty="0" err="1">
                          <a:effectLst/>
                        </a:rPr>
                        <a:t>ditentukan</a:t>
                      </a:r>
                      <a:r>
                        <a:rPr lang="en-ID" sz="1200" dirty="0">
                          <a:effectLst/>
                        </a:rPr>
                        <a:t>. </a:t>
                      </a:r>
                      <a:r>
                        <a:rPr lang="en-ID" sz="1200" dirty="0" err="1">
                          <a:effectLst/>
                        </a:rPr>
                        <a:t>Estimasi</a:t>
                      </a:r>
                      <a:r>
                        <a:rPr lang="en-ID" sz="1200" dirty="0">
                          <a:effectLst/>
                        </a:rPr>
                        <a:t> </a:t>
                      </a:r>
                      <a:r>
                        <a:rPr lang="en-ID" sz="1200" dirty="0" err="1">
                          <a:effectLst/>
                        </a:rPr>
                        <a:t>biaya</a:t>
                      </a:r>
                      <a:r>
                        <a:rPr lang="en-ID" sz="1200" dirty="0">
                          <a:effectLst/>
                        </a:rPr>
                        <a:t> yang </a:t>
                      </a:r>
                      <a:r>
                        <a:rPr lang="en-ID" sz="1200" dirty="0" err="1">
                          <a:effectLst/>
                        </a:rPr>
                        <a:t>harus</a:t>
                      </a:r>
                      <a:r>
                        <a:rPr lang="en-ID" sz="1200" dirty="0">
                          <a:effectLst/>
                        </a:rPr>
                        <a:t> </a:t>
                      </a:r>
                      <a:r>
                        <a:rPr lang="en-ID" sz="1200" dirty="0" err="1">
                          <a:effectLst/>
                        </a:rPr>
                        <a:t>dikerluarkan</a:t>
                      </a:r>
                      <a:r>
                        <a:rPr lang="en-ID" sz="1200" dirty="0">
                          <a:effectLst/>
                        </a:rPr>
                        <a:t> </a:t>
                      </a:r>
                      <a:r>
                        <a:rPr lang="en-ID" sz="1200" dirty="0" err="1">
                          <a:effectLst/>
                        </a:rPr>
                        <a:t>ditambah</a:t>
                      </a:r>
                      <a:r>
                        <a:rPr lang="en-ID" sz="1200" dirty="0">
                          <a:effectLst/>
                        </a:rPr>
                        <a:t> Rp.200.000 </a:t>
                      </a:r>
                      <a:r>
                        <a:rPr lang="en-ID" sz="1200" dirty="0" err="1">
                          <a:effectLst/>
                        </a:rPr>
                        <a:t>dari</a:t>
                      </a:r>
                      <a:r>
                        <a:rPr lang="en-ID" sz="1200" dirty="0">
                          <a:effectLst/>
                        </a:rPr>
                        <a:t> </a:t>
                      </a:r>
                      <a:r>
                        <a:rPr lang="en-ID" sz="1200" dirty="0" err="1">
                          <a:effectLst/>
                        </a:rPr>
                        <a:t>biaya</a:t>
                      </a:r>
                      <a:r>
                        <a:rPr lang="en-ID" sz="1200" dirty="0">
                          <a:effectLst/>
                        </a:rPr>
                        <a:t> </a:t>
                      </a:r>
                      <a:r>
                        <a:rPr lang="en-ID" sz="1200" dirty="0" err="1">
                          <a:effectLst/>
                        </a:rPr>
                        <a:t>awal</a:t>
                      </a:r>
                      <a:r>
                        <a:rPr lang="en-ID" sz="1200" dirty="0">
                          <a:effectLst/>
                        </a:rPr>
                        <a:t>.</a:t>
                      </a:r>
                      <a:endParaRPr lang="en-ID" sz="1200" dirty="0">
                        <a:effectLst/>
                        <a:latin typeface="Arial" panose="020B0604020202020204" pitchFamily="34" charset="0"/>
                        <a:ea typeface="Arial" panose="020B0604020202020204" pitchFamily="34" charset="0"/>
                      </a:endParaRPr>
                    </a:p>
                  </a:txBody>
                  <a:tcPr marL="43474" marR="43474" marT="43474" marB="43474"/>
                </a:tc>
              </a:tr>
              <a:tr h="735671">
                <a:tc>
                  <a:txBody>
                    <a:bodyPr/>
                    <a:lstStyle/>
                    <a:p>
                      <a:pPr algn="just">
                        <a:lnSpc>
                          <a:spcPct val="115000"/>
                        </a:lnSpc>
                        <a:spcAft>
                          <a:spcPts val="0"/>
                        </a:spcAft>
                      </a:pPr>
                      <a:r>
                        <a:rPr lang="en-ID" sz="1200">
                          <a:effectLst/>
                        </a:rPr>
                        <a:t>Kondisi yang diinginkan</a:t>
                      </a:r>
                      <a:endParaRPr lang="en-ID" sz="1200">
                        <a:effectLst/>
                        <a:latin typeface="Arial" panose="020B0604020202020204" pitchFamily="34" charset="0"/>
                        <a:ea typeface="Arial" panose="020B0604020202020204" pitchFamily="34" charset="0"/>
                      </a:endParaRPr>
                    </a:p>
                  </a:txBody>
                  <a:tcPr marL="43474" marR="43474" marT="43474" marB="43474"/>
                </a:tc>
                <a:tc>
                  <a:txBody>
                    <a:bodyPr/>
                    <a:lstStyle/>
                    <a:p>
                      <a:pPr algn="just">
                        <a:lnSpc>
                          <a:spcPct val="115000"/>
                        </a:lnSpc>
                        <a:spcAft>
                          <a:spcPts val="0"/>
                        </a:spcAft>
                      </a:pPr>
                      <a:r>
                        <a:rPr lang="en-ID" sz="1200">
                          <a:effectLst/>
                        </a:rPr>
                        <a:t>Warna pada sidebar akan menjadi biru tua, login akan memiliki background image, dan dashboard akan berwarna biru tua pada cardnya.</a:t>
                      </a:r>
                      <a:endParaRPr lang="en-ID" sz="1200">
                        <a:effectLst/>
                        <a:latin typeface="Arial" panose="020B0604020202020204" pitchFamily="34" charset="0"/>
                        <a:ea typeface="Arial" panose="020B0604020202020204" pitchFamily="34" charset="0"/>
                      </a:endParaRPr>
                    </a:p>
                  </a:txBody>
                  <a:tcPr marL="43474" marR="43474" marT="43474" marB="43474"/>
                </a:tc>
              </a:tr>
              <a:tr h="768818">
                <a:tc>
                  <a:txBody>
                    <a:bodyPr/>
                    <a:lstStyle/>
                    <a:p>
                      <a:pPr algn="ctr">
                        <a:lnSpc>
                          <a:spcPct val="115000"/>
                        </a:lnSpc>
                        <a:spcAft>
                          <a:spcPts val="800"/>
                        </a:spcAft>
                      </a:pPr>
                      <a:r>
                        <a:rPr lang="en-ID" sz="1200">
                          <a:effectLst/>
                        </a:rPr>
                        <a:t> </a:t>
                      </a:r>
                      <a:endParaRPr lang="en-ID" sz="1200">
                        <a:effectLst/>
                      </a:endParaRPr>
                    </a:p>
                    <a:p>
                      <a:pPr algn="ctr">
                        <a:lnSpc>
                          <a:spcPct val="115000"/>
                        </a:lnSpc>
                        <a:spcAft>
                          <a:spcPts val="800"/>
                        </a:spcAft>
                      </a:pPr>
                      <a:r>
                        <a:rPr lang="en-ID" sz="1200">
                          <a:effectLst/>
                        </a:rPr>
                        <a:t> </a:t>
                      </a:r>
                      <a:endParaRPr lang="en-ID" sz="1200">
                        <a:effectLst/>
                      </a:endParaRPr>
                    </a:p>
                    <a:p>
                      <a:pPr>
                        <a:lnSpc>
                          <a:spcPct val="115000"/>
                        </a:lnSpc>
                        <a:spcAft>
                          <a:spcPts val="800"/>
                        </a:spcAft>
                      </a:pPr>
                      <a:r>
                        <a:rPr lang="en-ID" sz="1200">
                          <a:effectLst/>
                        </a:rPr>
                        <a:t>Status </a:t>
                      </a:r>
                      <a:endParaRPr lang="en-ID" sz="1200">
                        <a:effectLst/>
                        <a:latin typeface="Arial" panose="020B0604020202020204" pitchFamily="34" charset="0"/>
                        <a:ea typeface="Arial" panose="020B0604020202020204" pitchFamily="34" charset="0"/>
                      </a:endParaRPr>
                    </a:p>
                  </a:txBody>
                  <a:tcPr marL="43474" marR="43474" marT="43474" marB="43474"/>
                </a:tc>
                <a:tc>
                  <a:txBody>
                    <a:bodyPr/>
                    <a:lstStyle/>
                    <a:p>
                      <a:endParaRPr lang="en-ID" sz="1200" dirty="0"/>
                    </a:p>
                  </a:txBody>
                  <a:tcPr marL="43474" marR="43474" marT="43474" marB="43474"/>
                </a:tc>
              </a:tr>
              <a:tr h="339708">
                <a:tc>
                  <a:txBody>
                    <a:bodyPr/>
                    <a:lstStyle/>
                    <a:p>
                      <a:pPr>
                        <a:lnSpc>
                          <a:spcPct val="115000"/>
                        </a:lnSpc>
                        <a:spcAft>
                          <a:spcPts val="800"/>
                        </a:spcAft>
                      </a:pPr>
                      <a:r>
                        <a:rPr lang="en-ID" sz="1200" dirty="0" err="1">
                          <a:effectLst/>
                        </a:rPr>
                        <a:t>Tanggal</a:t>
                      </a:r>
                      <a:r>
                        <a:rPr lang="en-ID" sz="1200" dirty="0">
                          <a:effectLst/>
                        </a:rPr>
                        <a:t> </a:t>
                      </a:r>
                      <a:r>
                        <a:rPr lang="en-ID" sz="1200" dirty="0" err="1">
                          <a:effectLst/>
                        </a:rPr>
                        <a:t>Disetujui</a:t>
                      </a:r>
                      <a:endParaRPr lang="en-ID" sz="1200" dirty="0">
                        <a:effectLst/>
                        <a:latin typeface="Arial" panose="020B0604020202020204" pitchFamily="34" charset="0"/>
                        <a:ea typeface="Arial" panose="020B0604020202020204" pitchFamily="34" charset="0"/>
                      </a:endParaRPr>
                    </a:p>
                  </a:txBody>
                  <a:tcPr marL="43474" marR="43474" marT="43474" marB="43474"/>
                </a:tc>
                <a:tc>
                  <a:txBody>
                    <a:bodyPr/>
                    <a:lstStyle/>
                    <a:p>
                      <a:pPr>
                        <a:lnSpc>
                          <a:spcPct val="115000"/>
                        </a:lnSpc>
                        <a:spcAft>
                          <a:spcPts val="800"/>
                        </a:spcAft>
                      </a:pPr>
                      <a:r>
                        <a:rPr lang="en-ID" sz="1200" dirty="0">
                          <a:effectLst/>
                        </a:rPr>
                        <a:t>25 November 2019</a:t>
                      </a:r>
                      <a:endParaRPr lang="en-ID" sz="1200" dirty="0">
                        <a:effectLst/>
                        <a:latin typeface="Arial" panose="020B0604020202020204" pitchFamily="34" charset="0"/>
                        <a:ea typeface="Arial" panose="020B0604020202020204" pitchFamily="34" charset="0"/>
                      </a:endParaRPr>
                    </a:p>
                  </a:txBody>
                  <a:tcPr marL="43474" marR="43474" marT="43474" marB="43474"/>
                </a:tc>
              </a:tr>
              <a:tr h="250412">
                <a:tc>
                  <a:txBody>
                    <a:bodyPr/>
                    <a:lstStyle/>
                    <a:p>
                      <a:pPr>
                        <a:lnSpc>
                          <a:spcPct val="115000"/>
                        </a:lnSpc>
                        <a:spcAft>
                          <a:spcPts val="800"/>
                        </a:spcAft>
                      </a:pPr>
                      <a:r>
                        <a:rPr lang="en-ID" sz="1200">
                          <a:effectLst/>
                        </a:rPr>
                        <a:t>Disetujui Oleh</a:t>
                      </a:r>
                      <a:endParaRPr lang="en-ID" sz="1200">
                        <a:effectLst/>
                        <a:latin typeface="Arial" panose="020B0604020202020204" pitchFamily="34" charset="0"/>
                        <a:ea typeface="Arial" panose="020B0604020202020204" pitchFamily="34" charset="0"/>
                      </a:endParaRPr>
                    </a:p>
                  </a:txBody>
                  <a:tcPr marL="43474" marR="43474" marT="43474" marB="43474"/>
                </a:tc>
                <a:tc>
                  <a:txBody>
                    <a:bodyPr/>
                    <a:lstStyle/>
                    <a:p>
                      <a:pPr>
                        <a:lnSpc>
                          <a:spcPct val="115000"/>
                        </a:lnSpc>
                        <a:spcAft>
                          <a:spcPts val="800"/>
                        </a:spcAft>
                      </a:pPr>
                      <a:r>
                        <a:rPr lang="en-ID" sz="1200" dirty="0">
                          <a:effectLst/>
                        </a:rPr>
                        <a:t>CCB (Change Control Board)</a:t>
                      </a:r>
                      <a:endParaRPr lang="en-ID" sz="1200" dirty="0">
                        <a:effectLst/>
                        <a:latin typeface="Arial" panose="020B0604020202020204" pitchFamily="34" charset="0"/>
                        <a:ea typeface="Arial" panose="020B0604020202020204" pitchFamily="34" charset="0"/>
                      </a:endParaRPr>
                    </a:p>
                  </a:txBody>
                  <a:tcPr marL="43474" marR="43474" marT="43474" marB="43474"/>
                </a:tc>
              </a:tr>
            </a:tbl>
          </a:graphicData>
        </a:graphic>
      </p:graphicFrame>
      <p:pic>
        <p:nvPicPr>
          <p:cNvPr id="12" name="Picture 11"/>
          <p:cNvPicPr>
            <a:picLocks noChangeAspect="1"/>
          </p:cNvPicPr>
          <p:nvPr/>
        </p:nvPicPr>
        <p:blipFill>
          <a:blip r:embed="rId3"/>
          <a:stretch>
            <a:fillRect/>
          </a:stretch>
        </p:blipFill>
        <p:spPr>
          <a:xfrm>
            <a:off x="6644704" y="3747839"/>
            <a:ext cx="3162224" cy="5318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2912773" y="206910"/>
            <a:ext cx="6696364" cy="44229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200" dirty="0">
                <a:solidFill>
                  <a:srgbClr val="27ADAC"/>
                </a:solidFill>
                <a:latin typeface="Baloo Thambi" panose="03080902040302020200" pitchFamily="66" charset="0"/>
                <a:cs typeface="Baloo Thambi" panose="03080902040302020200" pitchFamily="66" charset="0"/>
              </a:rPr>
              <a:t>Change Analysis V3.2</a:t>
            </a:r>
            <a:endParaRPr lang="en-ID" sz="32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pic>
        <p:nvPicPr>
          <p:cNvPr id="4" name="Picture 3"/>
          <p:cNvPicPr>
            <a:picLocks noChangeAspect="1"/>
          </p:cNvPicPr>
          <p:nvPr/>
        </p:nvPicPr>
        <p:blipFill>
          <a:blip r:embed="rId3"/>
          <a:stretch>
            <a:fillRect/>
          </a:stretch>
        </p:blipFill>
        <p:spPr>
          <a:xfrm>
            <a:off x="6410036" y="1182100"/>
            <a:ext cx="5116512" cy="2246900"/>
          </a:xfrm>
          <a:prstGeom prst="rect">
            <a:avLst/>
          </a:prstGeom>
        </p:spPr>
      </p:pic>
      <p:pic>
        <p:nvPicPr>
          <p:cNvPr id="3" name="Picture 2" descr="CAD 3.2"/>
          <p:cNvPicPr>
            <a:picLocks noChangeAspect="1"/>
          </p:cNvPicPr>
          <p:nvPr/>
        </p:nvPicPr>
        <p:blipFill>
          <a:blip r:embed="rId4"/>
          <a:stretch>
            <a:fillRect/>
          </a:stretch>
        </p:blipFill>
        <p:spPr>
          <a:xfrm>
            <a:off x="1102360" y="1045210"/>
            <a:ext cx="5019675" cy="40989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2293631" y="1443433"/>
            <a:ext cx="6696364" cy="4422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5400" dirty="0">
                <a:solidFill>
                  <a:srgbClr val="27ADAC"/>
                </a:solidFill>
                <a:latin typeface="Baloo Thambi" panose="03080902040302020200" pitchFamily="66" charset="0"/>
                <a:cs typeface="Baloo Thambi" panose="03080902040302020200" pitchFamily="66" charset="0"/>
              </a:rPr>
              <a:t>Kesimpulan</a:t>
            </a:r>
            <a:endParaRPr lang="en-ID" sz="54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sp>
        <p:nvSpPr>
          <p:cNvPr id="3" name="TextBox 2"/>
          <p:cNvSpPr txBox="1"/>
          <p:nvPr/>
        </p:nvSpPr>
        <p:spPr>
          <a:xfrm>
            <a:off x="1524000" y="2468879"/>
            <a:ext cx="8612838" cy="1846659"/>
          </a:xfrm>
          <a:prstGeom prst="rect">
            <a:avLst/>
          </a:prstGeom>
          <a:noFill/>
        </p:spPr>
        <p:txBody>
          <a:bodyPr wrap="square" rtlCol="0">
            <a:spAutoFit/>
          </a:bodyPr>
          <a:lstStyle/>
          <a:p>
            <a:pPr marL="285750" indent="-285750">
              <a:buFont typeface="Arial" panose="020B0604020202020204" pitchFamily="34" charset="0"/>
              <a:buChar char="•"/>
            </a:pPr>
            <a:r>
              <a:rPr lang="en-ID" sz="2400" dirty="0" err="1"/>
              <a:t>Dalam</a:t>
            </a:r>
            <a:r>
              <a:rPr lang="en-ID" sz="2400" dirty="0"/>
              <a:t> </a:t>
            </a:r>
            <a:r>
              <a:rPr lang="en-ID" sz="2400" dirty="0" err="1"/>
              <a:t>pengembagang</a:t>
            </a:r>
            <a:r>
              <a:rPr lang="en-ID" sz="2400" dirty="0"/>
              <a:t> </a:t>
            </a:r>
            <a:r>
              <a:rPr lang="en-ID" sz="2400" dirty="0" err="1"/>
              <a:t>aplikasi</a:t>
            </a:r>
            <a:r>
              <a:rPr lang="en-ID" sz="2400" dirty="0"/>
              <a:t> IPI APPS </a:t>
            </a:r>
            <a:r>
              <a:rPr lang="en-ID" sz="2400" dirty="0" err="1"/>
              <a:t>didapatkan</a:t>
            </a:r>
            <a:r>
              <a:rPr lang="en-ID" sz="2400" dirty="0"/>
              <a:t> 3 </a:t>
            </a:r>
            <a:r>
              <a:rPr lang="en-ID" sz="2400" dirty="0" err="1"/>
              <a:t>buah</a:t>
            </a:r>
            <a:r>
              <a:rPr lang="en-ID" sz="2400" dirty="0"/>
              <a:t> baseline</a:t>
            </a:r>
            <a:endParaRPr lang="en-ID" sz="2400" dirty="0"/>
          </a:p>
          <a:p>
            <a:pPr marL="285750" indent="-285750">
              <a:buFont typeface="Arial" panose="020B0604020202020204" pitchFamily="34" charset="0"/>
              <a:buChar char="•"/>
            </a:pPr>
            <a:r>
              <a:rPr lang="en-ID" sz="2400" dirty="0" err="1"/>
              <a:t>Menghasilkan</a:t>
            </a:r>
            <a:r>
              <a:rPr lang="en-ID" sz="2400" dirty="0"/>
              <a:t> 3 </a:t>
            </a:r>
            <a:r>
              <a:rPr lang="en-ID" sz="2400" dirty="0" err="1"/>
              <a:t>buah</a:t>
            </a:r>
            <a:r>
              <a:rPr lang="en-ID" sz="2400" dirty="0"/>
              <a:t> version major dan 5 </a:t>
            </a:r>
            <a:r>
              <a:rPr lang="en-ID" sz="2400" dirty="0" err="1"/>
              <a:t>buah</a:t>
            </a:r>
            <a:r>
              <a:rPr lang="en-ID" sz="2400" dirty="0"/>
              <a:t> version minor </a:t>
            </a:r>
            <a:r>
              <a:rPr lang="en-ID" sz="2400" dirty="0">
                <a:solidFill>
                  <a:srgbClr val="D55463"/>
                </a:solidFill>
              </a:rPr>
              <a:t>(</a:t>
            </a:r>
            <a:r>
              <a:rPr lang="en-ID" sz="2400" b="1" dirty="0">
                <a:solidFill>
                  <a:srgbClr val="D55463"/>
                </a:solidFill>
              </a:rPr>
              <a:t>v1.0, v1.1, v1.2, </a:t>
            </a:r>
            <a:r>
              <a:rPr lang="en-ID" sz="2400" b="1" dirty="0">
                <a:solidFill>
                  <a:srgbClr val="07A7A5"/>
                </a:solidFill>
              </a:rPr>
              <a:t>v2.0, v2.1, v2.2</a:t>
            </a:r>
            <a:r>
              <a:rPr lang="en-ID" sz="2400" b="1" dirty="0"/>
              <a:t>, </a:t>
            </a:r>
            <a:r>
              <a:rPr lang="en-ID" sz="2400" b="1" dirty="0">
                <a:solidFill>
                  <a:srgbClr val="F4C715"/>
                </a:solidFill>
              </a:rPr>
              <a:t>v3.0, v3.1, v3.2</a:t>
            </a:r>
            <a:r>
              <a:rPr lang="en-ID" sz="2400" b="1" dirty="0"/>
              <a:t>)</a:t>
            </a:r>
            <a:endParaRPr lang="en-ID" sz="2400" b="1" dirty="0"/>
          </a:p>
          <a:p>
            <a:pPr marL="285750" indent="-285750">
              <a:buFont typeface="Arial" panose="020B0604020202020204" pitchFamily="34" charset="0"/>
              <a:buChar char="•"/>
            </a:pPr>
            <a:endParaRPr lang="en-ID"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flipH="1" flipV="1">
            <a:off x="-1" y="0"/>
            <a:ext cx="12192001" cy="2634274"/>
            <a:chOff x="-1" y="4223724"/>
            <a:chExt cx="12192001" cy="2634274"/>
          </a:xfrm>
        </p:grpSpPr>
        <p:pic>
          <p:nvPicPr>
            <p:cNvPr id="11" name="Picture 10"/>
            <p:cNvPicPr>
              <a:picLocks noChangeAspect="1"/>
            </p:cNvPicPr>
            <p:nvPr/>
          </p:nvPicPr>
          <p:blipFill rotWithShape="1">
            <a:blip r:embed="rId1" cstate="print">
              <a:extLst>
                <a:ext uri="{28A0092B-C50C-407E-A947-70E740481C1C}">
                  <a14:useLocalDpi xmlns:a14="http://schemas.microsoft.com/office/drawing/2010/main" val="0"/>
                </a:ext>
              </a:extLst>
            </a:blip>
            <a:srcRect t="21498" r="27587"/>
            <a:stretch>
              <a:fillRect/>
            </a:stretch>
          </p:blipFill>
          <p:spPr>
            <a:xfrm rot="10800000">
              <a:off x="-1" y="4223724"/>
              <a:ext cx="3790950" cy="2634274"/>
            </a:xfrm>
            <a:prstGeom prst="rect">
              <a:avLst/>
            </a:prstGeom>
          </p:spPr>
        </p:pic>
        <p:pic>
          <p:nvPicPr>
            <p:cNvPr id="12" name="Picture 11"/>
            <p:cNvPicPr>
              <a:picLocks noChangeAspect="1"/>
            </p:cNvPicPr>
            <p:nvPr/>
          </p:nvPicPr>
          <p:blipFill rotWithShape="1">
            <a:blip r:embed="rId1" cstate="print">
              <a:extLst>
                <a:ext uri="{28A0092B-C50C-407E-A947-70E740481C1C}">
                  <a14:useLocalDpi xmlns:a14="http://schemas.microsoft.com/office/drawing/2010/main" val="0"/>
                </a:ext>
              </a:extLst>
            </a:blip>
            <a:srcRect t="21498" r="27587"/>
            <a:stretch>
              <a:fillRect/>
            </a:stretch>
          </p:blipFill>
          <p:spPr>
            <a:xfrm rot="10800000" flipH="1">
              <a:off x="8401050" y="4223724"/>
              <a:ext cx="3790950" cy="2634274"/>
            </a:xfrm>
            <a:prstGeom prst="rect">
              <a:avLst/>
            </a:prstGeom>
          </p:spPr>
        </p:pic>
      </p:grpSp>
      <p:grpSp>
        <p:nvGrpSpPr>
          <p:cNvPr id="5" name="Group 4"/>
          <p:cNvGrpSpPr/>
          <p:nvPr/>
        </p:nvGrpSpPr>
        <p:grpSpPr>
          <a:xfrm>
            <a:off x="0" y="5281612"/>
            <a:ext cx="12192000" cy="1576388"/>
            <a:chOff x="0" y="5281612"/>
            <a:chExt cx="12192000" cy="1576388"/>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865" t="3172" r="28147" b="21831"/>
            <a:stretch>
              <a:fillRect/>
            </a:stretch>
          </p:blipFill>
          <p:spPr>
            <a:xfrm flipH="1">
              <a:off x="0" y="5281612"/>
              <a:ext cx="2385072" cy="1576388"/>
            </a:xfrm>
            <a:prstGeom prst="rect">
              <a:avLst/>
            </a:prstGeom>
          </p:spPr>
        </p:pic>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grpSp>
      <p:sp>
        <p:nvSpPr>
          <p:cNvPr id="18" name="Rectangle: Rounded Corners 17"/>
          <p:cNvSpPr/>
          <p:nvPr/>
        </p:nvSpPr>
        <p:spPr>
          <a:xfrm>
            <a:off x="4897116" y="193476"/>
            <a:ext cx="2416819" cy="68239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5841" y="269832"/>
            <a:ext cx="1725251" cy="529682"/>
          </a:xfrm>
          <a:prstGeom prst="rect">
            <a:avLst/>
          </a:prstGeom>
        </p:spPr>
      </p:pic>
      <p:sp>
        <p:nvSpPr>
          <p:cNvPr id="3" name="Content Placeholder 2"/>
          <p:cNvSpPr>
            <a:spLocks noGrp="1"/>
          </p:cNvSpPr>
          <p:nvPr>
            <p:ph idx="1"/>
          </p:nvPr>
        </p:nvSpPr>
        <p:spPr>
          <a:xfrm>
            <a:off x="838200" y="1641657"/>
            <a:ext cx="10515600" cy="4351338"/>
          </a:xfrm>
        </p:spPr>
        <p:txBody>
          <a:bodyPr/>
          <a:lstStyle/>
          <a:p>
            <a:pPr algn="just"/>
            <a:r>
              <a:rPr lang="en-US" b="1" i="1" dirty="0" err="1"/>
              <a:t>Indeks</a:t>
            </a:r>
            <a:r>
              <a:rPr lang="en-US" b="1" i="1" dirty="0"/>
              <a:t> Pembangunan </a:t>
            </a:r>
            <a:r>
              <a:rPr lang="en-US" b="1" i="1" dirty="0" err="1"/>
              <a:t>Ekonomi</a:t>
            </a:r>
            <a:r>
              <a:rPr lang="en-US" b="1" i="1" dirty="0"/>
              <a:t> </a:t>
            </a:r>
            <a:r>
              <a:rPr lang="en-US" b="1" i="1" dirty="0" err="1"/>
              <a:t>Inklusif</a:t>
            </a:r>
            <a:r>
              <a:rPr lang="en-US" b="1" i="1" dirty="0"/>
              <a:t> </a:t>
            </a:r>
            <a:r>
              <a:rPr lang="en-US" b="1" i="1" dirty="0" err="1"/>
              <a:t>adalah</a:t>
            </a:r>
            <a:r>
              <a:rPr lang="en-US" b="1" i="1" dirty="0"/>
              <a:t> </a:t>
            </a:r>
            <a:r>
              <a:rPr lang="en-US" b="1" i="1" dirty="0" err="1"/>
              <a:t>sebuah</a:t>
            </a:r>
            <a:r>
              <a:rPr lang="en-US" b="1" i="1" dirty="0"/>
              <a:t> </a:t>
            </a:r>
            <a:r>
              <a:rPr lang="en-US" b="1" i="1" dirty="0" err="1"/>
              <a:t>metode</a:t>
            </a:r>
            <a:r>
              <a:rPr lang="en-US" b="1" i="1" dirty="0"/>
              <a:t> </a:t>
            </a:r>
            <a:r>
              <a:rPr lang="en-US" b="1" i="1" dirty="0" err="1"/>
              <a:t>untuk</a:t>
            </a:r>
            <a:r>
              <a:rPr lang="en-US" b="1" i="1" dirty="0"/>
              <a:t> </a:t>
            </a:r>
            <a:r>
              <a:rPr lang="en-US" b="1" i="1" dirty="0" err="1"/>
              <a:t>mengukur</a:t>
            </a:r>
            <a:r>
              <a:rPr lang="en-US" b="1" i="1" dirty="0"/>
              <a:t> </a:t>
            </a:r>
            <a:r>
              <a:rPr lang="en-US" b="1" i="1" dirty="0" err="1"/>
              <a:t>tingkat</a:t>
            </a:r>
            <a:r>
              <a:rPr lang="en-US" b="1" i="1" dirty="0"/>
              <a:t> </a:t>
            </a:r>
            <a:r>
              <a:rPr lang="en-US" b="1" i="1" dirty="0" err="1"/>
              <a:t>inklusivitas</a:t>
            </a:r>
            <a:r>
              <a:rPr lang="en-US" b="1" i="1" dirty="0"/>
              <a:t> </a:t>
            </a:r>
            <a:r>
              <a:rPr lang="en-US" b="1" i="1" dirty="0" err="1"/>
              <a:t>pembangunan</a:t>
            </a:r>
            <a:r>
              <a:rPr lang="en-US" b="1" i="1" dirty="0"/>
              <a:t> di </a:t>
            </a:r>
            <a:r>
              <a:rPr lang="en-US" b="1" i="1" dirty="0" err="1"/>
              <a:t>suatu</a:t>
            </a:r>
            <a:r>
              <a:rPr lang="en-US" b="1" i="1" dirty="0"/>
              <a:t> </a:t>
            </a:r>
            <a:r>
              <a:rPr lang="en-US" b="1" i="1" dirty="0" err="1"/>
              <a:t>daerah</a:t>
            </a:r>
            <a:r>
              <a:rPr lang="en-US" b="1" i="1" dirty="0"/>
              <a:t>. IPI APPS </a:t>
            </a:r>
            <a:r>
              <a:rPr lang="en-US" dirty="0" err="1"/>
              <a:t>merupakan</a:t>
            </a:r>
            <a:r>
              <a:rPr lang="en-US" dirty="0"/>
              <a:t> </a:t>
            </a:r>
            <a:r>
              <a:rPr lang="en-US" dirty="0" err="1"/>
              <a:t>sebuah</a:t>
            </a:r>
            <a:r>
              <a:rPr lang="en-US" dirty="0"/>
              <a:t> </a:t>
            </a:r>
            <a:r>
              <a:rPr lang="en-US" dirty="0" err="1"/>
              <a:t>aplikasi</a:t>
            </a:r>
            <a:r>
              <a:rPr lang="en-US" dirty="0"/>
              <a:t> yang </a:t>
            </a:r>
            <a:r>
              <a:rPr lang="en-US" dirty="0" err="1"/>
              <a:t>mengkalkulasi</a:t>
            </a:r>
            <a:r>
              <a:rPr lang="en-US" dirty="0"/>
              <a:t> </a:t>
            </a:r>
            <a:r>
              <a:rPr lang="en-US" dirty="0" err="1"/>
              <a:t>Indeks</a:t>
            </a:r>
            <a:r>
              <a:rPr lang="en-US" dirty="0"/>
              <a:t> Pembangunan </a:t>
            </a:r>
            <a:r>
              <a:rPr lang="en-US" dirty="0" err="1"/>
              <a:t>Inklusif</a:t>
            </a:r>
            <a:r>
              <a:rPr lang="en-US" dirty="0"/>
              <a:t> </a:t>
            </a:r>
            <a:r>
              <a:rPr lang="en-US" dirty="0" err="1"/>
              <a:t>sesuai</a:t>
            </a:r>
            <a:r>
              <a:rPr lang="en-US" dirty="0"/>
              <a:t> data yang </a:t>
            </a:r>
            <a:r>
              <a:rPr lang="en-US" dirty="0" err="1"/>
              <a:t>ada</a:t>
            </a:r>
            <a:r>
              <a:rPr lang="en-US" dirty="0"/>
              <a:t> per </a:t>
            </a:r>
            <a:r>
              <a:rPr lang="id-ID" dirty="0"/>
              <a:t>t</a:t>
            </a:r>
            <a:r>
              <a:rPr lang="en-US" dirty="0" err="1"/>
              <a:t>ahun</a:t>
            </a:r>
            <a:r>
              <a:rPr lang="en-US" dirty="0"/>
              <a:t> dan </a:t>
            </a:r>
            <a:r>
              <a:rPr lang="en-US" dirty="0" err="1"/>
              <a:t>menampilkannya</a:t>
            </a:r>
            <a:r>
              <a:rPr lang="en-US" dirty="0"/>
              <a:t> </a:t>
            </a:r>
            <a:r>
              <a:rPr lang="en-US" dirty="0" err="1"/>
              <a:t>dalam</a:t>
            </a:r>
            <a:r>
              <a:rPr lang="en-US" dirty="0"/>
              <a:t> </a:t>
            </a:r>
            <a:r>
              <a:rPr lang="en-US" dirty="0" err="1"/>
              <a:t>bentuk</a:t>
            </a:r>
            <a:r>
              <a:rPr lang="en-US" dirty="0"/>
              <a:t> </a:t>
            </a:r>
            <a:r>
              <a:rPr lang="en-US" dirty="0" err="1"/>
              <a:t>Tabel</a:t>
            </a:r>
            <a:r>
              <a:rPr lang="en-US" dirty="0"/>
              <a:t> </a:t>
            </a:r>
            <a:r>
              <a:rPr lang="en-US" dirty="0" err="1"/>
              <a:t>sekaligus</a:t>
            </a:r>
            <a:r>
              <a:rPr lang="en-US" dirty="0"/>
              <a:t> </a:t>
            </a:r>
            <a:r>
              <a:rPr lang="en-US" dirty="0" err="1"/>
              <a:t>Grafik</a:t>
            </a:r>
            <a:r>
              <a:rPr lang="id-ID" dirty="0"/>
              <a:t>. </a:t>
            </a:r>
            <a:endParaRPr lang="en-ID" dirty="0"/>
          </a:p>
          <a:p>
            <a:pPr algn="just"/>
            <a:r>
              <a:rPr lang="id-ID" dirty="0"/>
              <a:t>Sistem ini ditujukkan di suatu daerah tertentu, dan untuk studi kasus ini ditujukkan untuk Kabupaten Gresik. </a:t>
            </a:r>
            <a:r>
              <a:rPr lang="en-US" dirty="0" err="1"/>
              <a:t>Sistem</a:t>
            </a:r>
            <a:r>
              <a:rPr lang="en-US" dirty="0"/>
              <a:t> </a:t>
            </a:r>
            <a:r>
              <a:rPr lang="en-US" dirty="0" err="1"/>
              <a:t>ini</a:t>
            </a:r>
            <a:r>
              <a:rPr lang="en-US" dirty="0"/>
              <a:t> </a:t>
            </a:r>
            <a:r>
              <a:rPr lang="en-US" dirty="0" err="1"/>
              <a:t>akan</a:t>
            </a:r>
            <a:r>
              <a:rPr lang="en-US" dirty="0"/>
              <a:t> </a:t>
            </a:r>
            <a:r>
              <a:rPr lang="en-US" dirty="0" err="1"/>
              <a:t>dikembangkan</a:t>
            </a:r>
            <a:r>
              <a:rPr lang="en-US" dirty="0"/>
              <a:t> </a:t>
            </a:r>
            <a:r>
              <a:rPr lang="en-US" dirty="0" err="1"/>
              <a:t>dalam</a:t>
            </a:r>
            <a:r>
              <a:rPr lang="en-US" dirty="0"/>
              <a:t> basis web yang </a:t>
            </a:r>
            <a:r>
              <a:rPr lang="en-US" dirty="0" err="1"/>
              <a:t>dapat</a:t>
            </a:r>
            <a:r>
              <a:rPr lang="en-US" dirty="0"/>
              <a:t> </a:t>
            </a:r>
            <a:r>
              <a:rPr lang="en-US" dirty="0" err="1"/>
              <a:t>diakses</a:t>
            </a:r>
            <a:r>
              <a:rPr lang="en-US" dirty="0"/>
              <a:t> </a:t>
            </a:r>
            <a:r>
              <a:rPr lang="en-US" dirty="0" err="1"/>
              <a:t>melalui</a:t>
            </a:r>
            <a:r>
              <a:rPr lang="en-US" dirty="0"/>
              <a:t> </a:t>
            </a:r>
            <a:r>
              <a:rPr lang="en-US" dirty="0" err="1"/>
              <a:t>berbagai</a:t>
            </a:r>
            <a:r>
              <a:rPr lang="en-US" dirty="0"/>
              <a:t> </a:t>
            </a:r>
            <a:r>
              <a:rPr lang="en-US" dirty="0" err="1"/>
              <a:t>perangkat</a:t>
            </a:r>
            <a:r>
              <a:rPr lang="en-US" dirty="0"/>
              <a:t> </a:t>
            </a:r>
            <a:r>
              <a:rPr lang="en-US" dirty="0" err="1"/>
              <a:t>seperti</a:t>
            </a:r>
            <a:r>
              <a:rPr lang="en-US" dirty="0"/>
              <a:t> PC, laptop, dan smartphone</a:t>
            </a:r>
            <a:r>
              <a:rPr lang="id-ID" dirty="0"/>
              <a:t>. </a:t>
            </a:r>
            <a:r>
              <a:rPr lang="en-US" dirty="0" err="1"/>
              <a:t>Sistem</a:t>
            </a:r>
            <a:r>
              <a:rPr lang="en-US" dirty="0"/>
              <a:t> </a:t>
            </a:r>
            <a:r>
              <a:rPr lang="en-US" dirty="0" err="1"/>
              <a:t>ini</a:t>
            </a:r>
            <a:r>
              <a:rPr lang="en-US" dirty="0"/>
              <a:t> </a:t>
            </a:r>
            <a:r>
              <a:rPr lang="en-US" dirty="0" err="1"/>
              <a:t>diharapkan</a:t>
            </a:r>
            <a:r>
              <a:rPr lang="en-US" dirty="0"/>
              <a:t> </a:t>
            </a:r>
            <a:r>
              <a:rPr lang="id-ID" dirty="0"/>
              <a:t>dapat memudahkan untuk menghitung Indeks Pembangunan Inklusif.</a:t>
            </a:r>
            <a:endParaRPr lang="en-ID" dirty="0">
              <a:latin typeface="Helvetica" pitchFamily="2" charset="0"/>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4810" y="681037"/>
            <a:ext cx="7414727" cy="1062531"/>
          </a:xfrm>
        </p:spPr>
        <p:txBody>
          <a:bodyPr>
            <a:normAutofit/>
          </a:bodyPr>
          <a:lstStyle/>
          <a:p>
            <a:pPr algn="ctr"/>
            <a:r>
              <a:rPr lang="en-ID" sz="6600" dirty="0">
                <a:solidFill>
                  <a:srgbClr val="27ADAC"/>
                </a:solidFill>
                <a:latin typeface="Baloo Thambi" panose="03080902040302020200" pitchFamily="66" charset="0"/>
                <a:cs typeface="Baloo Thambi" panose="03080902040302020200" pitchFamily="66" charset="0"/>
              </a:rPr>
              <a:t>Agenda</a:t>
            </a:r>
            <a:endParaRPr lang="en-ID" sz="6600" dirty="0">
              <a:solidFill>
                <a:srgbClr val="27ADAC"/>
              </a:solidFill>
              <a:latin typeface="Baloo Thambi" panose="03080902040302020200" pitchFamily="66" charset="0"/>
              <a:cs typeface="Baloo Thambi" panose="03080902040302020200" pitchFamily="66" charset="0"/>
            </a:endParaRPr>
          </a:p>
        </p:txBody>
      </p:sp>
      <p:grpSp>
        <p:nvGrpSpPr>
          <p:cNvPr id="16" name="Group 15"/>
          <p:cNvGrpSpPr/>
          <p:nvPr/>
        </p:nvGrpSpPr>
        <p:grpSpPr>
          <a:xfrm>
            <a:off x="0" y="0"/>
            <a:ext cx="12192000" cy="6858000"/>
            <a:chOff x="0" y="0"/>
            <a:chExt cx="12192000" cy="685800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gr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3" name="Rectangle 12"/>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sp>
        <p:nvSpPr>
          <p:cNvPr id="4" name="Oval 3"/>
          <p:cNvSpPr/>
          <p:nvPr/>
        </p:nvSpPr>
        <p:spPr>
          <a:xfrm>
            <a:off x="1693096" y="3155602"/>
            <a:ext cx="1689911" cy="1723072"/>
          </a:xfrm>
          <a:prstGeom prst="ellipse">
            <a:avLst/>
          </a:prstGeom>
          <a:solidFill>
            <a:srgbClr val="D554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dirty="0">
                <a:latin typeface="Roboto" panose="02000000000000000000" pitchFamily="2" charset="0"/>
                <a:ea typeface="Roboto" panose="02000000000000000000" pitchFamily="2" charset="0"/>
              </a:rPr>
              <a:t>Baseline 01</a:t>
            </a:r>
            <a:endParaRPr lang="en-ID" sz="2000" dirty="0">
              <a:latin typeface="Roboto" panose="02000000000000000000" pitchFamily="2" charset="0"/>
              <a:ea typeface="Roboto" panose="02000000000000000000" pitchFamily="2" charset="0"/>
            </a:endParaRPr>
          </a:p>
          <a:p>
            <a:pPr algn="ctr"/>
            <a:endParaRPr lang="en-ID" sz="2000" dirty="0"/>
          </a:p>
        </p:txBody>
      </p:sp>
      <p:sp>
        <p:nvSpPr>
          <p:cNvPr id="10" name="Oval 9"/>
          <p:cNvSpPr/>
          <p:nvPr/>
        </p:nvSpPr>
        <p:spPr>
          <a:xfrm>
            <a:off x="4707176" y="2508681"/>
            <a:ext cx="2369993" cy="2369993"/>
          </a:xfrm>
          <a:prstGeom prst="ellipse">
            <a:avLst/>
          </a:prstGeom>
          <a:solidFill>
            <a:srgbClr val="07A7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800" dirty="0">
                <a:latin typeface="Roboto" panose="02000000000000000000" pitchFamily="2" charset="0"/>
                <a:ea typeface="Roboto" panose="02000000000000000000" pitchFamily="2" charset="0"/>
              </a:rPr>
              <a:t>Baseline 02</a:t>
            </a:r>
            <a:endParaRPr lang="en-ID" sz="2800" dirty="0">
              <a:latin typeface="Roboto" panose="02000000000000000000" pitchFamily="2" charset="0"/>
              <a:ea typeface="Roboto" panose="02000000000000000000" pitchFamily="2" charset="0"/>
            </a:endParaRPr>
          </a:p>
          <a:p>
            <a:pPr algn="ctr"/>
            <a:endParaRPr lang="en-ID" sz="2800" dirty="0"/>
          </a:p>
        </p:txBody>
      </p:sp>
      <p:sp>
        <p:nvSpPr>
          <p:cNvPr id="11" name="Oval 10"/>
          <p:cNvSpPr/>
          <p:nvPr/>
        </p:nvSpPr>
        <p:spPr>
          <a:xfrm>
            <a:off x="8401338" y="2135474"/>
            <a:ext cx="2743200" cy="2743200"/>
          </a:xfrm>
          <a:prstGeom prst="ellipse">
            <a:avLst/>
          </a:prstGeom>
          <a:solidFill>
            <a:srgbClr val="F4C71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3200" dirty="0">
                <a:latin typeface="Roboto" panose="02000000000000000000" pitchFamily="2" charset="0"/>
                <a:ea typeface="Roboto" panose="02000000000000000000" pitchFamily="2" charset="0"/>
              </a:rPr>
              <a:t>Baseline 03</a:t>
            </a:r>
            <a:endParaRPr lang="en-ID" sz="3200" dirty="0">
              <a:latin typeface="Roboto" panose="02000000000000000000" pitchFamily="2" charset="0"/>
              <a:ea typeface="Roboto" panose="02000000000000000000" pitchFamily="2" charset="0"/>
            </a:endParaRPr>
          </a:p>
          <a:p>
            <a:pPr algn="ctr"/>
            <a:endParaRPr lang="en-ID" sz="3200" dirty="0">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0"/>
            <a:ext cx="12192000" cy="6858000"/>
            <a:chOff x="0" y="0"/>
            <a:chExt cx="12192000" cy="685800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grpSp>
      <p:sp>
        <p:nvSpPr>
          <p:cNvPr id="14" name="Title 1"/>
          <p:cNvSpPr txBox="1"/>
          <p:nvPr/>
        </p:nvSpPr>
        <p:spPr>
          <a:xfrm>
            <a:off x="0" y="2808813"/>
            <a:ext cx="12192000" cy="10625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6600" dirty="0">
                <a:solidFill>
                  <a:srgbClr val="27ADAC"/>
                </a:solidFill>
                <a:latin typeface="Baloo Thambi" panose="03080902040302020200" pitchFamily="66" charset="0"/>
                <a:cs typeface="Baloo Thambi" panose="03080902040302020200" pitchFamily="66" charset="0"/>
              </a:rPr>
              <a:t>Baseline 01</a:t>
            </a:r>
            <a:endParaRPr lang="en-ID" sz="6600" dirty="0">
              <a:solidFill>
                <a:srgbClr val="27ADAC"/>
              </a:solidFill>
              <a:latin typeface="Baloo Thambi" panose="03080902040302020200" pitchFamily="66" charset="0"/>
              <a:cs typeface="Baloo Thambi" panose="03080902040302020200" pitchFamily="66"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22" name="Rectangle 21"/>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0" y="555235"/>
            <a:ext cx="12192000" cy="10625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4800" dirty="0">
                <a:solidFill>
                  <a:srgbClr val="27ADAC"/>
                </a:solidFill>
                <a:latin typeface="Baloo Thambi" panose="03080902040302020200" pitchFamily="66" charset="0"/>
                <a:cs typeface="Baloo Thambi" panose="03080902040302020200" pitchFamily="66" charset="0"/>
              </a:rPr>
              <a:t>IPI APPS V1.0</a:t>
            </a:r>
            <a:endParaRPr lang="en-ID" sz="4800" dirty="0">
              <a:solidFill>
                <a:srgbClr val="27ADAC"/>
              </a:solidFill>
              <a:latin typeface="Baloo Thambi" panose="03080902040302020200" pitchFamily="66" charset="0"/>
              <a:cs typeface="Baloo Thambi" panose="03080902040302020200" pitchFamily="66" charset="0"/>
            </a:endParaRPr>
          </a:p>
        </p:txBody>
      </p:sp>
      <p:sp>
        <p:nvSpPr>
          <p:cNvPr id="3" name="TextBox 2"/>
          <p:cNvSpPr txBox="1"/>
          <p:nvPr/>
        </p:nvSpPr>
        <p:spPr>
          <a:xfrm>
            <a:off x="991986" y="1738773"/>
            <a:ext cx="4387733" cy="461665"/>
          </a:xfrm>
          <a:prstGeom prst="rect">
            <a:avLst/>
          </a:prstGeom>
          <a:noFill/>
        </p:spPr>
        <p:txBody>
          <a:bodyPr wrap="square" rtlCol="0">
            <a:spAutoFit/>
          </a:bodyPr>
          <a:lstStyle/>
          <a:p>
            <a:pPr lvl="0"/>
            <a:r>
              <a:rPr lang="en-ID" sz="2400" dirty="0" err="1"/>
              <a:t>Kebutuhan</a:t>
            </a:r>
            <a:r>
              <a:rPr lang="en-ID" sz="2400" dirty="0"/>
              <a:t> </a:t>
            </a:r>
            <a:r>
              <a:rPr lang="en-ID" sz="2400" dirty="0" err="1"/>
              <a:t>Fungsional</a:t>
            </a:r>
            <a:r>
              <a:rPr lang="en-ID" sz="2400" dirty="0"/>
              <a:t> Admin </a:t>
            </a:r>
            <a:endParaRPr lang="en-ID" sz="2400"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1" name="Rectangle 10"/>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sp>
        <p:nvSpPr>
          <p:cNvPr id="8" name="TextBox 7"/>
          <p:cNvSpPr txBox="1"/>
          <p:nvPr/>
        </p:nvSpPr>
        <p:spPr>
          <a:xfrm>
            <a:off x="991987" y="2200438"/>
            <a:ext cx="3348038" cy="3046988"/>
          </a:xfrm>
          <a:prstGeom prst="rect">
            <a:avLst/>
          </a:prstGeom>
          <a:noFill/>
        </p:spPr>
        <p:txBody>
          <a:bodyPr wrap="square" rtlCol="0">
            <a:spAutoFit/>
          </a:bodyPr>
          <a:lstStyle/>
          <a:p>
            <a:pPr marL="342900" lvl="0" indent="-342900">
              <a:buFont typeface="Arial" panose="020B0604020202020204" pitchFamily="34" charset="0"/>
              <a:buChar char="•"/>
            </a:pPr>
            <a:r>
              <a:rPr lang="en-ID" sz="2400" dirty="0" err="1"/>
              <a:t>Melakukan</a:t>
            </a:r>
            <a:r>
              <a:rPr lang="en-ID" sz="2400" dirty="0"/>
              <a:t> Login</a:t>
            </a:r>
            <a:endParaRPr lang="en-ID" sz="2400" dirty="0"/>
          </a:p>
          <a:p>
            <a:pPr marL="342900" lvl="0" indent="-342900">
              <a:buFont typeface="Arial" panose="020B0604020202020204" pitchFamily="34" charset="0"/>
              <a:buChar char="•"/>
            </a:pPr>
            <a:r>
              <a:rPr lang="en-ID" sz="2400" dirty="0" err="1"/>
              <a:t>Melakukan</a:t>
            </a:r>
            <a:r>
              <a:rPr lang="en-ID" sz="2400" dirty="0"/>
              <a:t> Logout</a:t>
            </a:r>
            <a:endParaRPr lang="en-ID" sz="2400" dirty="0"/>
          </a:p>
          <a:p>
            <a:pPr marL="342900" lvl="0" indent="-342900">
              <a:buFont typeface="Arial" panose="020B0604020202020204" pitchFamily="34" charset="0"/>
              <a:buChar char="•"/>
            </a:pPr>
            <a:r>
              <a:rPr lang="en-ID" sz="2400" dirty="0"/>
              <a:t>Update Data</a:t>
            </a:r>
            <a:endParaRPr lang="en-ID" sz="2400" dirty="0"/>
          </a:p>
          <a:p>
            <a:pPr marL="342900" lvl="0" indent="-342900">
              <a:buFont typeface="Arial" panose="020B0604020202020204" pitchFamily="34" charset="0"/>
              <a:buChar char="•"/>
            </a:pPr>
            <a:r>
              <a:rPr lang="en-ID" sz="2400" dirty="0"/>
              <a:t>Input </a:t>
            </a:r>
            <a:r>
              <a:rPr lang="en-ID" sz="2400" dirty="0" err="1"/>
              <a:t>Tahun</a:t>
            </a:r>
            <a:endParaRPr lang="en-ID" sz="2400" dirty="0"/>
          </a:p>
          <a:p>
            <a:pPr marL="342900" lvl="0" indent="-342900">
              <a:buFont typeface="Arial" panose="020B0604020202020204" pitchFamily="34" charset="0"/>
              <a:buChar char="•"/>
            </a:pPr>
            <a:r>
              <a:rPr lang="en-ID" sz="2400" dirty="0" err="1"/>
              <a:t>Hapus</a:t>
            </a:r>
            <a:r>
              <a:rPr lang="en-ID" sz="2400" dirty="0"/>
              <a:t> </a:t>
            </a:r>
            <a:r>
              <a:rPr lang="en-ID" sz="2400" dirty="0" err="1"/>
              <a:t>Tahun</a:t>
            </a:r>
            <a:endParaRPr lang="en-ID" sz="2400" dirty="0"/>
          </a:p>
          <a:p>
            <a:pPr marL="342900" lvl="0" indent="-342900">
              <a:buFont typeface="Arial" panose="020B0604020202020204" pitchFamily="34" charset="0"/>
              <a:buChar char="•"/>
            </a:pPr>
            <a:r>
              <a:rPr lang="en-ID" sz="2400" dirty="0" err="1"/>
              <a:t>Lihat</a:t>
            </a:r>
            <a:r>
              <a:rPr lang="en-ID" sz="2400" dirty="0"/>
              <a:t> Report Data </a:t>
            </a:r>
            <a:r>
              <a:rPr lang="en-ID" sz="2400" dirty="0" err="1"/>
              <a:t>Asli</a:t>
            </a:r>
            <a:endParaRPr lang="en-ID" sz="2400" dirty="0"/>
          </a:p>
          <a:p>
            <a:pPr marL="342900" lvl="0" indent="-342900">
              <a:buFont typeface="Arial" panose="020B0604020202020204" pitchFamily="34" charset="0"/>
              <a:buChar char="•"/>
            </a:pPr>
            <a:r>
              <a:rPr lang="en-ID" sz="2400" dirty="0" err="1"/>
              <a:t>Lihat</a:t>
            </a:r>
            <a:r>
              <a:rPr lang="en-ID" sz="2400" dirty="0"/>
              <a:t> Data </a:t>
            </a:r>
            <a:r>
              <a:rPr lang="en-ID" sz="2400" dirty="0" err="1"/>
              <a:t>Tabel</a:t>
            </a:r>
            <a:endParaRPr lang="en-ID" sz="2400" dirty="0"/>
          </a:p>
          <a:p>
            <a:pPr lvl="0"/>
            <a:endParaRPr lang="en-ID" sz="2400" dirty="0"/>
          </a:p>
        </p:txBody>
      </p:sp>
      <p:sp>
        <p:nvSpPr>
          <p:cNvPr id="2" name="Oval 1"/>
          <p:cNvSpPr/>
          <p:nvPr/>
        </p:nvSpPr>
        <p:spPr>
          <a:xfrm>
            <a:off x="6288505" y="2010984"/>
            <a:ext cx="3272590" cy="3272590"/>
          </a:xfrm>
          <a:prstGeom prst="ellipse">
            <a:avLst/>
          </a:prstGeom>
          <a:solidFill>
            <a:srgbClr val="D55463">
              <a:alpha val="66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7200" dirty="0"/>
              <a:t>7</a:t>
            </a:r>
            <a:r>
              <a:rPr lang="en-ID" sz="3200" dirty="0"/>
              <a:t> </a:t>
            </a:r>
            <a:r>
              <a:rPr lang="en-ID" sz="3200" dirty="0" err="1"/>
              <a:t>Fungsional</a:t>
            </a:r>
            <a:endParaRPr lang="en-ID" sz="3200" dirty="0"/>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0" y="674629"/>
            <a:ext cx="12192000" cy="10625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6600" dirty="0">
                <a:solidFill>
                  <a:srgbClr val="27ADAC"/>
                </a:solidFill>
                <a:latin typeface="Baloo Thambi" panose="03080902040302020200" pitchFamily="66" charset="0"/>
                <a:cs typeface="Baloo Thambi" panose="03080902040302020200" pitchFamily="66" charset="0"/>
              </a:rPr>
              <a:t>Use Case Diagram</a:t>
            </a:r>
            <a:endParaRPr lang="en-ID" sz="66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8019" y="1702140"/>
            <a:ext cx="5455962" cy="411259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a:off x="9806928" y="5281612"/>
            <a:ext cx="2385072" cy="1576388"/>
          </a:xfrm>
          <a:prstGeom prst="rect">
            <a:avLst/>
          </a:prstGeom>
        </p:spPr>
      </p:pic>
      <p:pic>
        <p:nvPicPr>
          <p:cNvPr id="21" name="Picture 20"/>
          <p:cNvPicPr>
            <a:picLocks noChangeAspect="1"/>
          </p:cNvPicPr>
          <p:nvPr/>
        </p:nvPicPr>
        <p:blipFill rotWithShape="1">
          <a:blip r:embed="rId1" cstate="print">
            <a:extLst>
              <a:ext uri="{28A0092B-C50C-407E-A947-70E740481C1C}">
                <a14:useLocalDpi xmlns:a14="http://schemas.microsoft.com/office/drawing/2010/main" val="0"/>
              </a:ext>
            </a:extLst>
          </a:blip>
          <a:srcRect l="-865" t="3172" r="28147" b="21831"/>
          <a:stretch>
            <a:fillRect/>
          </a:stretch>
        </p:blipFill>
        <p:spPr>
          <a:xfrm flipH="1" flipV="1">
            <a:off x="0" y="0"/>
            <a:ext cx="2385072" cy="1576388"/>
          </a:xfrm>
          <a:prstGeom prst="rect">
            <a:avLst/>
          </a:prstGeom>
        </p:spPr>
      </p:pic>
      <p:sp>
        <p:nvSpPr>
          <p:cNvPr id="13" name="Title 1"/>
          <p:cNvSpPr txBox="1"/>
          <p:nvPr/>
        </p:nvSpPr>
        <p:spPr>
          <a:xfrm>
            <a:off x="3218801" y="321331"/>
            <a:ext cx="7315200" cy="30267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3600" dirty="0">
                <a:solidFill>
                  <a:srgbClr val="27ADAC"/>
                </a:solidFill>
                <a:latin typeface="Baloo Thambi" panose="03080902040302020200" pitchFamily="66" charset="0"/>
                <a:cs typeface="Baloo Thambi" panose="03080902040302020200" pitchFamily="66" charset="0"/>
              </a:rPr>
              <a:t>Class Diagram</a:t>
            </a:r>
            <a:endParaRPr lang="en-ID" sz="3600" dirty="0">
              <a:solidFill>
                <a:srgbClr val="27ADAC"/>
              </a:solidFill>
              <a:latin typeface="Baloo Thambi" panose="03080902040302020200" pitchFamily="66" charset="0"/>
              <a:cs typeface="Baloo Thambi" panose="03080902040302020200" pitchFamily="66"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838" y="162017"/>
            <a:ext cx="1725251" cy="529682"/>
          </a:xfrm>
          <a:prstGeom prst="rect">
            <a:avLst/>
          </a:prstGeom>
        </p:spPr>
      </p:pic>
      <p:sp>
        <p:nvSpPr>
          <p:cNvPr id="10" name="Rectangle 9"/>
          <p:cNvSpPr/>
          <p:nvPr/>
        </p:nvSpPr>
        <p:spPr>
          <a:xfrm>
            <a:off x="430118" y="6302765"/>
            <a:ext cx="3909907" cy="400110"/>
          </a:xfrm>
          <a:prstGeom prst="rect">
            <a:avLst/>
          </a:prstGeom>
        </p:spPr>
        <p:txBody>
          <a:bodyPr wrap="square">
            <a:spAutoFit/>
          </a:bodyPr>
          <a:lstStyle/>
          <a:p>
            <a:r>
              <a:rPr lang="en-US" sz="2000" dirty="0">
                <a:solidFill>
                  <a:srgbClr val="613D00"/>
                </a:solidFill>
                <a:latin typeface="Futura Bk BT" panose="020B0502020204020303" pitchFamily="34" charset="0"/>
                <a:ea typeface="SimSun" pitchFamily="2" charset="-122"/>
              </a:rPr>
              <a:t>• Teknik </a:t>
            </a:r>
            <a:r>
              <a:rPr lang="en-US" sz="2000" dirty="0" err="1">
                <a:solidFill>
                  <a:srgbClr val="613D00"/>
                </a:solidFill>
                <a:latin typeface="Futura Bk BT" panose="020B0502020204020303" pitchFamily="34" charset="0"/>
                <a:ea typeface="SimSun" pitchFamily="2" charset="-122"/>
              </a:rPr>
              <a:t>Informatika</a:t>
            </a:r>
            <a:r>
              <a:rPr lang="en-US" sz="2000" dirty="0">
                <a:solidFill>
                  <a:srgbClr val="613D00"/>
                </a:solidFill>
                <a:latin typeface="Futura Bk BT" panose="020B0502020204020303" pitchFamily="34" charset="0"/>
                <a:ea typeface="SimSun" pitchFamily="2" charset="-122"/>
              </a:rPr>
              <a:t> </a:t>
            </a:r>
            <a:endParaRPr lang="en-US" sz="2000" dirty="0">
              <a:solidFill>
                <a:srgbClr val="613D00"/>
              </a:solidFill>
              <a:latin typeface="Futura Bk BT" panose="020B05020202040203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6994" y="691699"/>
            <a:ext cx="6464669" cy="58449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21103</Words>
  <Application>WPS Presentation</Application>
  <PresentationFormat>Widescreen</PresentationFormat>
  <Paragraphs>758</Paragraphs>
  <Slides>38</Slides>
  <Notes>34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38</vt:i4>
      </vt:variant>
    </vt:vector>
  </HeadingPairs>
  <TitlesOfParts>
    <vt:vector size="56" baseType="lpstr">
      <vt:lpstr>Arial</vt:lpstr>
      <vt:lpstr>SimSun</vt:lpstr>
      <vt:lpstr>Wingdings</vt:lpstr>
      <vt:lpstr>Roboto</vt:lpstr>
      <vt:lpstr>Futura Md BT</vt:lpstr>
      <vt:lpstr>Trebuchet MS</vt:lpstr>
      <vt:lpstr>Helvetica</vt:lpstr>
      <vt:lpstr>Baloo Thambi</vt:lpstr>
      <vt:lpstr>Comic Sans MS</vt:lpstr>
      <vt:lpstr>Futura Bk BT</vt:lpstr>
      <vt:lpstr>Calibri</vt:lpstr>
      <vt:lpstr>微软雅黑</vt:lpstr>
      <vt:lpstr>Arial Unicode MS</vt:lpstr>
      <vt:lpstr>Calibri Light</vt:lpstr>
      <vt:lpstr>Droid Sans Fallback</vt:lpstr>
      <vt:lpstr>MT Extra</vt:lpstr>
      <vt:lpstr>Times New Roman</vt:lpstr>
      <vt:lpstr>Office Theme</vt:lpstr>
      <vt:lpstr>PowerPoint 演示文稿</vt:lpstr>
      <vt:lpstr>PowerPoint 演示文稿</vt:lpstr>
      <vt:lpstr>PowerPoint 演示文稿</vt:lpstr>
      <vt:lpstr>PowerPoint 演示文稿</vt:lpstr>
      <vt:lpstr>Agenda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GAMELAN (Game Mengenal Budaya Nusantara) : Inovasi Media Pembelajaran Berbasis Game Desktop sebagai Upaya Pengenalan Budaya Nusantara untuk Siswa Sekolah Dasar di SDN POLEHAN 2 Malang, Kota Malang</dc:title>
  <dc:creator>Aditya Yusril</dc:creator>
  <cp:lastModifiedBy>kharis</cp:lastModifiedBy>
  <cp:revision>228</cp:revision>
  <dcterms:created xsi:type="dcterms:W3CDTF">2019-12-04T06:55:12Z</dcterms:created>
  <dcterms:modified xsi:type="dcterms:W3CDTF">2019-12-04T06:55:12Z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