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B645C7-2C73-4C4E-AAFF-B9D086D915E9}">
  <a:tblStyle styleId="{BCB645C7-2C73-4C4E-AAFF-B9D086D91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ccb8739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0ccb8739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more important to show the move distribution or the score??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a7bb15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a7bb15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a7bb155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a7bb155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a460cf1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a460cf1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a7bb155b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a7bb155b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0ccb8739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0ccb8739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1053affc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1053affc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1053affc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1053affc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0ccb8739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0ccb8739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the branch and the long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only for the games that hit 35.  Should I just do the data for all of them though since it basically won?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0fab2fa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0fab2fa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a460cf1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a460cf1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Considered the first major mobile phone game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I’m sure you’re familiar with the game or a similar version and might even remember your parents having this phone.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 rules of the game are fairly simple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460cf11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460cf11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a460cf1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a460cf1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a460cf1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a460cf1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ton of mathematical work done on this topic, but these are two examples we found useful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0ccb873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0ccb873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a460cf11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a460cf11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a460cf1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a460cf11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0fab2fa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0fab2fa2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0ccb8739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0ccb8739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://drive.google.com/file/d/1l6dRoR8ZZ8OsGjfDlWzAcg_v2Ham3eIO/view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drive.google.com/file/d/16uh_9LZNFXSQMVl5iGEeDF4MuZZdd8YO/view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hyperlink" Target="http://drive.google.com/file/d/1qtkFIk02IwR9aK4vwz74oJFrrKU6DzA4/view" TargetMode="Externa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zl0dXWnIh0JgO19a5TZPRUprz6dOeqJ5/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Slitherin Round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310550" y="3267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King Cobras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Kristen Mahoney and Kevin Harmer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Analysis: Dimensions of Field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1764550" y="1364100"/>
            <a:ext cx="720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158700" y="1364100"/>
            <a:ext cx="49848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Only the 6x6 achieved a winning score of 36, and this happened two times.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method and dimensions only has a 0.02% success rate.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number of moves is directly proportional to the time it takes to win the game.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Winning simulations took an average of 151.5 moves, or 45.45 seconds.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5x7 never won a game.  The closest it came was a score of 31.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9900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100" y="885391"/>
            <a:ext cx="3182825" cy="199093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/>
          <p:nvPr/>
        </p:nvSpPr>
        <p:spPr>
          <a:xfrm>
            <a:off x="8175775" y="2402550"/>
            <a:ext cx="371700" cy="3384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highlight>
                <a:schemeClr val="accent5"/>
              </a:highlight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088" y="3050725"/>
            <a:ext cx="3182838" cy="19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Hamiltonian Method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1297500" y="1114425"/>
            <a:ext cx="7038900" cy="3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Characteristics:</a:t>
            </a:r>
            <a:endParaRPr sz="1450"/>
          </a:p>
          <a:p>
            <a:pPr marL="457200" lvl="0" indent="-320675" algn="l" rtl="0">
              <a:spcBef>
                <a:spcPts val="120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Series of exact “cycles” that continuously repeat</a:t>
            </a:r>
            <a:endParaRPr sz="1450"/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Predefined method that maps node transitions over an entire cycle</a:t>
            </a:r>
            <a:endParaRPr sz="1450"/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Hits every node once and only once per cycle</a:t>
            </a:r>
            <a:endParaRPr sz="1450"/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Each cycle has the same critical point, which is where the cycle begins and ends</a:t>
            </a:r>
            <a:endParaRPr sz="145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Hamiltonian looks like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71" y="1567550"/>
            <a:ext cx="3947379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5" name="Google Shape;215;p24" title="HamiltonianSimulatio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3225" y="1567550"/>
            <a:ext cx="3881608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Hamiltonian 20x11 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358100" y="1547150"/>
            <a:ext cx="44472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/>
              <a:t>Every trial produced a winning result on a 20 x 11 field, unlike the shortest path approach.</a:t>
            </a:r>
            <a:endParaRPr sz="14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0"/>
              <a:t>Histogram shows distribution of number of moves needed to win.  </a:t>
            </a:r>
            <a:endParaRPr sz="14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0"/>
              <a:t>It is practically a normal curve.</a:t>
            </a:r>
            <a:endParaRPr sz="14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0"/>
              <a:t>With an average of 12,155 moves, this method on 20x11 would take about an hour to win. </a:t>
            </a:r>
            <a:endParaRPr sz="14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105"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200" y="1868400"/>
            <a:ext cx="4033900" cy="24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1178725" y="421950"/>
            <a:ext cx="73827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Probability Analysis (Example with 50 trials)</a:t>
            </a:r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800" y="1451250"/>
            <a:ext cx="3804050" cy="35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00" y="1451250"/>
            <a:ext cx="5064099" cy="35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Analysis: Dimensions of Field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441700" y="1610775"/>
            <a:ext cx="3802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Hamiltonian is 100% successful on a 6x grid.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average, it takes the 20x11 snake 1 hour and 46 seconds  to win the game, and it takes the 6x6 snake  1 minute and 45 seconds to win.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it was successful, the shortest path was faster on a 6x6 by about a minute.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data for odd by odd Hamiltonian grid.</a:t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375" y="1610775"/>
            <a:ext cx="3853199" cy="239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488575" y="3771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Size Conjecture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0" y="1305500"/>
            <a:ext cx="54327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 be an nxm rectangular lattice with n rows and m columns. If n or m are even, than a Hamiltonian Cycle exists.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Proof: Let n be even. The vertices of A can be defined by their coordinates (n,m). Suppose the cycle starting point, (1,1) and the initial cycle of movements: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(1,1)		(2,1)		(2, m-1)	          (3, m-1)	           (3,1)	        (4,1)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cycle can be repeated n/2 -1 times, ending at the point (n,1). Therefore, the vertices covering the area with length of 2 to (n-1) and width of 1 to m-1, excluding the starting and endpoint. The endpoint, (n,1), can then move around the area and return to the starting point using the movement: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(n,1)		(n,m) 		(1,m)		(1,1)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Thus, closing the cycle and covering all the vertices, and completing the Hamiltonian Cycle.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m is even, the same results can be obtained by a similar method with variables reversed. </a:t>
            </a:r>
            <a:endParaRPr/>
          </a:p>
        </p:txBody>
      </p:sp>
      <p:cxnSp>
        <p:nvCxnSpPr>
          <p:cNvPr id="244" name="Google Shape;244;p28"/>
          <p:cNvCxnSpPr/>
          <p:nvPr/>
        </p:nvCxnSpPr>
        <p:spPr>
          <a:xfrm>
            <a:off x="545600" y="2571739"/>
            <a:ext cx="22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8"/>
          <p:cNvCxnSpPr/>
          <p:nvPr/>
        </p:nvCxnSpPr>
        <p:spPr>
          <a:xfrm>
            <a:off x="1488575" y="2571741"/>
            <a:ext cx="24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28"/>
          <p:cNvCxnSpPr/>
          <p:nvPr/>
        </p:nvCxnSpPr>
        <p:spPr>
          <a:xfrm>
            <a:off x="2667375" y="2566791"/>
            <a:ext cx="2358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28"/>
          <p:cNvCxnSpPr/>
          <p:nvPr/>
        </p:nvCxnSpPr>
        <p:spPr>
          <a:xfrm>
            <a:off x="3749575" y="2571741"/>
            <a:ext cx="18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28"/>
          <p:cNvCxnSpPr/>
          <p:nvPr/>
        </p:nvCxnSpPr>
        <p:spPr>
          <a:xfrm>
            <a:off x="4499675" y="2571741"/>
            <a:ext cx="27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28"/>
          <p:cNvCxnSpPr/>
          <p:nvPr/>
        </p:nvCxnSpPr>
        <p:spPr>
          <a:xfrm>
            <a:off x="524150" y="3838354"/>
            <a:ext cx="26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28"/>
          <p:cNvCxnSpPr/>
          <p:nvPr/>
        </p:nvCxnSpPr>
        <p:spPr>
          <a:xfrm>
            <a:off x="1429775" y="3838354"/>
            <a:ext cx="36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28"/>
          <p:cNvCxnSpPr/>
          <p:nvPr/>
        </p:nvCxnSpPr>
        <p:spPr>
          <a:xfrm>
            <a:off x="2388675" y="3838352"/>
            <a:ext cx="27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00" y="1071576"/>
            <a:ext cx="3623075" cy="34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5x7 Grid: no Hamiltonian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Almighty Move</a:t>
            </a: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0" y="1307675"/>
            <a:ext cx="4572000" cy="3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Branch Style</a:t>
            </a:r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body" idx="2"/>
          </p:nvPr>
        </p:nvSpPr>
        <p:spPr>
          <a:xfrm>
            <a:off x="4572000" y="1307850"/>
            <a:ext cx="4572000" cy="3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Long Style</a:t>
            </a:r>
            <a:endParaRPr/>
          </a:p>
        </p:txBody>
      </p:sp>
      <p:pic>
        <p:nvPicPr>
          <p:cNvPr id="260" name="Google Shape;260;p29" title="AMBranchS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307675"/>
            <a:ext cx="2782374" cy="20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 title="AMLongSim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6050" y="1307675"/>
            <a:ext cx="3155701" cy="20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500" y="3375425"/>
            <a:ext cx="2782374" cy="176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16050" y="3321850"/>
            <a:ext cx="3155701" cy="18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Almighty Move 5x7</a:t>
            </a:r>
            <a:endParaRPr/>
          </a:p>
        </p:txBody>
      </p:sp>
      <p:sp>
        <p:nvSpPr>
          <p:cNvPr id="269" name="Google Shape;269;p30"/>
          <p:cNvSpPr txBox="1">
            <a:spLocks noGrp="1"/>
          </p:cNvSpPr>
          <p:nvPr>
            <p:ph type="body" idx="1"/>
          </p:nvPr>
        </p:nvSpPr>
        <p:spPr>
          <a:xfrm>
            <a:off x="1297500" y="1156100"/>
            <a:ext cx="57627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Adjust for the Hamiltonian failure on odd by odd grid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Branch: never won, max score of 33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Long: 37  simulations produced a winning score of 35.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9,963 produced a near perfect score of 34.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Winning stats comparable to Hamiltonian 6x6.</a:t>
            </a:r>
            <a:endParaRPr sz="1500"/>
          </a:p>
        </p:txBody>
      </p:sp>
      <p:graphicFrame>
        <p:nvGraphicFramePr>
          <p:cNvPr id="270" name="Google Shape;270;p30"/>
          <p:cNvGraphicFramePr/>
          <p:nvPr/>
        </p:nvGraphicFramePr>
        <p:xfrm>
          <a:off x="-50" y="363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{BCB645C7-2C73-4C4E-AAFF-B9D086D915E9}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Method/Dimension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Almighty Long 5x7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(37/10,000)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Shortest 5x7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(never won)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Shortest 6x6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(2/10,000)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Hamiltonian 6x6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(10,000/10,000)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Avg. Moves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335.2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151.5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332.3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Avg. Time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min 41 sec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min 46 sec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min 45 sec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Own Method: Sub-Hamiltonian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(7x6 grid example)</a:t>
            </a:r>
            <a:endParaRPr/>
          </a:p>
        </p:txBody>
      </p:sp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200" y="1385225"/>
            <a:ext cx="478759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55350" y="1403700"/>
            <a:ext cx="37218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59"/>
              <a:t>Developed for the Nokia 6110 phone</a:t>
            </a:r>
            <a:endParaRPr sz="1459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59"/>
              <a:t>First major mobile phone game</a:t>
            </a:r>
            <a:endParaRPr sz="1459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459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59"/>
              <a:t>How the Game Works</a:t>
            </a:r>
            <a:endParaRPr sz="1459"/>
          </a:p>
          <a:p>
            <a:pPr marL="457200" lvl="0" indent="-32128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60"/>
              <a:buChar char="●"/>
            </a:pPr>
            <a:r>
              <a:rPr lang="en" sz="1459"/>
              <a:t>Snake grows and earns points with each pixel of food it eats</a:t>
            </a:r>
            <a:endParaRPr sz="1459"/>
          </a:p>
          <a:p>
            <a:pPr marL="457200" lvl="0" indent="-32128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59"/>
              <a:t>Four direction options to move</a:t>
            </a:r>
            <a:endParaRPr sz="1459"/>
          </a:p>
          <a:p>
            <a:pPr marL="457200" lvl="0" indent="-32128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59"/>
              <a:t>Win= snake fills entire field</a:t>
            </a:r>
            <a:endParaRPr sz="1459"/>
          </a:p>
          <a:p>
            <a:pPr marL="457200" lvl="0" indent="-32128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59"/>
              <a:t>Lose=snake hits its own body or a wall</a:t>
            </a:r>
            <a:endParaRPr sz="1459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812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028" y="1121000"/>
            <a:ext cx="3152776" cy="300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body" idx="1"/>
          </p:nvPr>
        </p:nvSpPr>
        <p:spPr>
          <a:xfrm>
            <a:off x="1297500" y="932250"/>
            <a:ext cx="7038900" cy="3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[1] W. Alhalabi, O. Kitanneh, A. Alharbi, Z. Balfakih, and A. Sarirete,Efficient  solution  for</a:t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hamilton cycles in undirected graphs, SpringerPlus 5, (2016).</a:t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[2] T. Ehlis, Application of genetic programming to the snake game, Gamedev.Net, (2000).</a:t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[3] S. Kong and J. A. Mayans, </a:t>
            </a:r>
            <a:r>
              <a:rPr lang="en" sz="125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Automated snake game solvers via ai search algorithms</a:t>
            </a:r>
            <a:r>
              <a:rPr lang="en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https://cpb-us-e2.wpmucdn.com/sites.uci.edu/dist/5/1894/files/2016/12/AutomatedSnakeGameSolvers.pdf.</a:t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[4] Q. Myers, An  oral  history  of  ’snake’  on nokia).</a:t>
            </a:r>
            <a:r>
              <a:rPr lang="en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ttps://melmagazine.com/en-us/story/snake-nokia-6110-oral-history-taneli-armanto. [Online; accessed 03-08-2021].</a:t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[5] G.  Surma,Slitherin-solving   the   classic   game   of   snake   with   ai   (part   1:Domain   specific   -</a:t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Shortest,Longestpath, hamiltonian cycle, dnn).</a:t>
            </a:r>
            <a:r>
              <a:rPr lang="en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ttps://gsurma.medium.com/slitherin-solving-the-classic-</a:t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game-of-snake-with-ai-part-1-domain-specific-solvers-d1f5a5ccd635. [Online; accessed 02-21-2021]</a:t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9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128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0"/>
              <a:buAutoNum type="arabicPeriod"/>
            </a:pPr>
            <a:r>
              <a:rPr lang="en" sz="1459"/>
              <a:t>Is there a guaranteed way to win the game?</a:t>
            </a:r>
            <a:endParaRPr sz="1459"/>
          </a:p>
          <a:p>
            <a:pPr marL="457200" lvl="0" indent="-321282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60"/>
              <a:buAutoNum type="arabicPeriod"/>
            </a:pPr>
            <a:r>
              <a:rPr lang="en" sz="1459"/>
              <a:t>If there is, what is it reliant on? Would it be dependent on the program parameters?</a:t>
            </a:r>
            <a:endParaRPr sz="1459"/>
          </a:p>
          <a:p>
            <a:pPr marL="457200" lvl="0" indent="-321282" algn="l" rtl="0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SzPts val="1460"/>
              <a:buAutoNum type="arabicPeriod"/>
            </a:pPr>
            <a:r>
              <a:rPr lang="en" sz="1459"/>
              <a:t>How long does it take? Are there quicker ways to win?</a:t>
            </a:r>
            <a:endParaRPr sz="145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 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22000" cy="3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37"/>
              <a:t>Greg Surma implemented algorithms using domain specific solvers: bounded rectangle board</a:t>
            </a:r>
            <a:endParaRPr sz="1337"/>
          </a:p>
          <a:p>
            <a:pPr marL="457200" lvl="0" indent="-31353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38"/>
              <a:buChar char="●"/>
            </a:pPr>
            <a:r>
              <a:rPr lang="en" sz="1337"/>
              <a:t>Shortest Path-Breadth First Search</a:t>
            </a:r>
            <a:endParaRPr sz="1337"/>
          </a:p>
          <a:p>
            <a:pPr marL="457200" lvl="0" indent="-31353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38"/>
              <a:buChar char="●"/>
            </a:pPr>
            <a:r>
              <a:rPr lang="en" sz="1337"/>
              <a:t>Shortest Path- Depth First Search</a:t>
            </a:r>
            <a:endParaRPr sz="1337"/>
          </a:p>
          <a:p>
            <a:pPr marL="457200" lvl="0" indent="-31353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38"/>
              <a:buChar char="●"/>
            </a:pPr>
            <a:r>
              <a:rPr lang="en" sz="1337"/>
              <a:t>Longest Path</a:t>
            </a:r>
            <a:endParaRPr sz="1337"/>
          </a:p>
          <a:p>
            <a:pPr marL="457200" lvl="0" indent="-31353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38"/>
              <a:buChar char="●"/>
            </a:pPr>
            <a:r>
              <a:rPr lang="en" sz="1337"/>
              <a:t>Hamiltonian</a:t>
            </a:r>
            <a:endParaRPr sz="1337"/>
          </a:p>
          <a:p>
            <a:pPr marL="914400" lvl="1" indent="-31353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38"/>
              <a:buChar char="○"/>
            </a:pPr>
            <a:r>
              <a:rPr lang="en" sz="1337"/>
              <a:t>Most successful</a:t>
            </a:r>
            <a:endParaRPr sz="1337"/>
          </a:p>
          <a:p>
            <a:pPr marL="914400" lvl="1" indent="-31353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38"/>
              <a:buChar char="○"/>
            </a:pPr>
            <a:r>
              <a:rPr lang="en" sz="1337"/>
              <a:t>Depends on starting position and initial movement direction of snake</a:t>
            </a:r>
            <a:endParaRPr sz="1337"/>
          </a:p>
          <a:p>
            <a:pPr marL="914400" lvl="1" indent="-31353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38"/>
              <a:buChar char="○"/>
            </a:pPr>
            <a:r>
              <a:rPr lang="en" sz="1337"/>
              <a:t>Gives snake an “escape route” unlike Longest Path</a:t>
            </a:r>
            <a:endParaRPr sz="1337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endParaRPr sz="522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endParaRPr sz="52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337"/>
              <a:t>Tobin Ehlis used artificial intelligence to teach the snake how to win using tree and leaf methods.</a:t>
            </a:r>
            <a:endParaRPr sz="1337"/>
          </a:p>
          <a:p>
            <a:pPr marL="457200" lvl="0" indent="-31353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38"/>
              <a:buChar char="●"/>
            </a:pPr>
            <a:r>
              <a:rPr lang="en" sz="1337"/>
              <a:t>tree=position of snake head</a:t>
            </a:r>
            <a:endParaRPr sz="1337"/>
          </a:p>
          <a:p>
            <a:pPr marL="457200" lvl="0" indent="-31353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38"/>
              <a:buChar char="●"/>
            </a:pPr>
            <a:r>
              <a:rPr lang="en" sz="1337"/>
              <a:t>leaf= the possible movement options for the snake</a:t>
            </a:r>
            <a:endParaRPr sz="133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Shu Kong and Joan Aguilar Mayans also made contributions to snake algorithms, which was characterized by their “Almighty Move:”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Hamiltonian, but not as successful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Always exist regardless of grid limitations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Method 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262400" cy="3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</a:t>
            </a:r>
            <a:r>
              <a:rPr lang="en" sz="1600"/>
              <a:t>ath Explorations </a:t>
            </a:r>
            <a:endParaRPr sz="1600"/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Hamiltonian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Shortest Path- Depth First Search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Almighty Move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Our Own Explorations: Sub-Hamiltonian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Results to Analyze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/>
              <a:t>average score (which is number of food pieces eaten)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/>
              <a:t>variation of score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/>
              <a:t>score residuals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/>
              <a:t>time statistics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Code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025" y="171450"/>
            <a:ext cx="3151574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025" y="2839651"/>
            <a:ext cx="3151575" cy="21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650" y="1356925"/>
            <a:ext cx="2412774" cy="24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4925" y="1356925"/>
            <a:ext cx="2546613" cy="242966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341913" y="3986225"/>
            <a:ext cx="23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Starting Field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375425" y="171450"/>
            <a:ext cx="2325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Width = 20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Height = 11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Starting Length = 9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Starting Point = Bottom Left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090975" y="3986225"/>
            <a:ext cx="23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Field after some gameplay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Shortest Path: Depth First Search </a:t>
            </a:r>
            <a:endParaRPr/>
          </a:p>
        </p:txBody>
      </p:sp>
      <p:pic>
        <p:nvPicPr>
          <p:cNvPr id="184" name="Google Shape;184;p20" title="ShortestPathVi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Path- Depth First Search 20x11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396450" y="15925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07"/>
              <a:t>10,000 simulations in Python</a:t>
            </a:r>
            <a:endParaRPr sz="1407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407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07"/>
              <a:t>Score Distribution</a:t>
            </a:r>
            <a:endParaRPr sz="1407"/>
          </a:p>
          <a:p>
            <a:pPr marL="457200" lvl="0" indent="-3179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8"/>
              <a:buChar char="●"/>
            </a:pPr>
            <a:r>
              <a:rPr lang="en" sz="1407"/>
              <a:t>Positively skewed</a:t>
            </a:r>
            <a:endParaRPr sz="1407"/>
          </a:p>
          <a:p>
            <a:pPr marL="457200" lvl="0" indent="-3179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en" sz="1407"/>
              <a:t>Mean = 18.8,  Median - 18.0</a:t>
            </a:r>
            <a:endParaRPr sz="1407"/>
          </a:p>
          <a:p>
            <a:pPr marL="457200" lvl="0" indent="-3179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en" sz="1407"/>
              <a:t>Maximum Score: 54  out of 220</a:t>
            </a:r>
            <a:endParaRPr sz="1407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407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125" y="1114975"/>
            <a:ext cx="5061224" cy="308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</Words>
  <Application>Microsoft Office PowerPoint</Application>
  <PresentationFormat>On-screen Show (16:9)</PresentationFormat>
  <Paragraphs>148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Montserrat</vt:lpstr>
      <vt:lpstr>Lato</vt:lpstr>
      <vt:lpstr>Courier New</vt:lpstr>
      <vt:lpstr>Arial</vt:lpstr>
      <vt:lpstr>Focus</vt:lpstr>
      <vt:lpstr>Slitherin Round</vt:lpstr>
      <vt:lpstr>Snake Game</vt:lpstr>
      <vt:lpstr>Our Problem</vt:lpstr>
      <vt:lpstr>Related Works </vt:lpstr>
      <vt:lpstr>Related Works</vt:lpstr>
      <vt:lpstr>Our Method </vt:lpstr>
      <vt:lpstr>Some Code</vt:lpstr>
      <vt:lpstr>The Shortest Path: Depth First Search </vt:lpstr>
      <vt:lpstr>Shortest Path- Depth First Search 20x11</vt:lpstr>
      <vt:lpstr>Sensitivity Analysis: Dimensions of Field</vt:lpstr>
      <vt:lpstr>The Hamiltonian Method</vt:lpstr>
      <vt:lpstr>What the Hamiltonian looks like</vt:lpstr>
      <vt:lpstr>Hamiltonian 20x11 </vt:lpstr>
      <vt:lpstr>Move Probability Analysis (Example with 50 trials)</vt:lpstr>
      <vt:lpstr>Sensitivity Analysis: Dimensions of Field</vt:lpstr>
      <vt:lpstr>Grid Size Conjecture</vt:lpstr>
      <vt:lpstr>Consider 5x7 Grid: no Hamiltonian Solution: Almighty Move</vt:lpstr>
      <vt:lpstr>Almighty Move 5x7</vt:lpstr>
      <vt:lpstr>Our Own Method: Sub-Hamiltonian (7x6 grid example)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Slitherin Round</dc:title>
  <dc:creator>Kevin</dc:creator>
  <cp:lastModifiedBy>Kevin Harmer</cp:lastModifiedBy>
  <cp:revision>1</cp:revision>
  <dcterms:modified xsi:type="dcterms:W3CDTF">2021-04-14T03:32:38Z</dcterms:modified>
</cp:coreProperties>
</file>