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98" r:id="rId4"/>
    <p:sldId id="259" r:id="rId5"/>
    <p:sldId id="297" r:id="rId6"/>
    <p:sldId id="293" r:id="rId7"/>
    <p:sldId id="296" r:id="rId8"/>
    <p:sldId id="294" r:id="rId9"/>
    <p:sldId id="295" r:id="rId10"/>
    <p:sldId id="292" r:id="rId11"/>
  </p:sldIdLst>
  <p:sldSz cx="9144000" cy="6858000" type="screen4x3"/>
  <p:notesSz cx="6858000" cy="9144000"/>
  <p:embeddedFontLs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8" roundtripDataSignature="AMtx7mjGrUW1JKM0wAR8c7WMR3ez5+kO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2E32EE-1B50-40A3-AB23-C364E2BD9765}">
  <a:tblStyle styleId="{B12E32EE-1B50-40A3-AB23-C364E2BD97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82BFAE7-86AB-49EC-81DF-BD325325850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75" autoAdjust="0"/>
  </p:normalViewPr>
  <p:slideViewPr>
    <p:cSldViewPr snapToGrid="0">
      <p:cViewPr varScale="1">
        <p:scale>
          <a:sx n="79" d="100"/>
          <a:sy n="79" d="100"/>
        </p:scale>
        <p:origin x="108" y="6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4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879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56a581485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56a581485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56a581485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56a581485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on-policy Monte Carlo reward-average sampling, and with an epsilon-greedy agent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Once you get a smaller </a:t>
            </a:r>
            <a:r>
              <a:rPr lang="el-GR" dirty="0"/>
              <a:t>ε</a:t>
            </a:r>
            <a:r>
              <a:rPr lang="en-US" dirty="0"/>
              <a:t>, then you can make decisions based on the allowed actions you’ve already explored, i.e. randomly choose from a decision you know is allowable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5080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887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109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701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311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0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1E407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0"/>
          <p:cNvSpPr txBox="1">
            <a:spLocks noGrp="1"/>
          </p:cNvSpPr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07C"/>
              </a:buClr>
              <a:buSzPts val="4800"/>
              <a:buFont typeface="Georgia"/>
              <a:buNone/>
              <a:defRPr sz="4800">
                <a:solidFill>
                  <a:srgbClr val="1E407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subTitle" idx="1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E42"/>
              </a:buClr>
              <a:buSzPts val="2400"/>
              <a:buNone/>
              <a:defRPr sz="2400">
                <a:solidFill>
                  <a:srgbClr val="041E4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14" name="Google Shape;1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2475" y="5836100"/>
            <a:ext cx="2501525" cy="8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07C"/>
              </a:buClr>
              <a:buSzPts val="2800"/>
              <a:buFont typeface="Georgia"/>
              <a:buNone/>
              <a:defRPr>
                <a:solidFill>
                  <a:srgbClr val="1E407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■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■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Georgia"/>
              <a:buChar char="■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pic>
        <p:nvPicPr>
          <p:cNvPr id="23" name="Google Shape;2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2475" y="5836100"/>
            <a:ext cx="2501525" cy="89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2"/>
          <p:cNvSpPr txBox="1">
            <a:spLocks noGrp="1"/>
          </p:cNvSpPr>
          <p:nvPr>
            <p:ph type="sldNum" idx="12"/>
          </p:nvPr>
        </p:nvSpPr>
        <p:spPr>
          <a:xfrm>
            <a:off x="164483" y="614736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E407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E407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E407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E407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E407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E407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E407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E407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E407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5" name="Google Shape;25;p22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rgbClr val="1E40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27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27"/>
          <p:cNvSpPr txBox="1">
            <a:spLocks noGrp="1"/>
          </p:cNvSpPr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>
            <a:spLocks noGrp="1"/>
          </p:cNvSpPr>
          <p:nvPr>
            <p:ph type="body" idx="1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9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4" name="Google Shape;54;p29"/>
          <p:cNvSpPr txBox="1">
            <a:spLocks noGrp="1"/>
          </p:cNvSpPr>
          <p:nvPr>
            <p:ph type="body" idx="1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>
            <a:spLocks noGrp="1"/>
          </p:cNvSpPr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sz="4400" dirty="0"/>
              <a:t>Autonomous UAV Navigation using Reinforcement Learning</a:t>
            </a:r>
            <a:endParaRPr sz="44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subTitle" idx="1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>
                <a:latin typeface="Georgia"/>
                <a:ea typeface="Georgia"/>
                <a:cs typeface="Georgia"/>
                <a:sym typeface="Georgia"/>
              </a:rPr>
              <a:t>Kaosisochi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 V. Anyanwu and Kelly L. Harnish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" name="Google Shape;64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C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8"/>
          <p:cNvSpPr txBox="1">
            <a:spLocks noGrp="1"/>
          </p:cNvSpPr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CN" sz="3600"/>
              <a:t>Thank You</a:t>
            </a:r>
            <a:endParaRPr sz="3600"/>
          </a:p>
        </p:txBody>
      </p:sp>
      <p:sp>
        <p:nvSpPr>
          <p:cNvPr id="342" name="Google Shape;342;p18"/>
          <p:cNvSpPr txBox="1">
            <a:spLocks noGrp="1"/>
          </p:cNvSpPr>
          <p:nvPr>
            <p:ph type="subTitle" idx="1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Comments, Questions?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3" name="Google Shape;343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C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Introduction and Motivation</a:t>
            </a: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77" name="Google Shape;77;p3"/>
          <p:cNvSpPr txBox="1">
            <a:spLocks noGrp="1"/>
          </p:cNvSpPr>
          <p:nvPr>
            <p:ph type="sldNum" idx="12"/>
          </p:nvPr>
        </p:nvSpPr>
        <p:spPr>
          <a:xfrm>
            <a:off x="164483" y="614736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C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Introduction</a:t>
            </a: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77" name="Google Shape;77;p3"/>
          <p:cNvSpPr txBox="1">
            <a:spLocks noGrp="1"/>
          </p:cNvSpPr>
          <p:nvPr>
            <p:ph type="sldNum" idx="12"/>
          </p:nvPr>
        </p:nvSpPr>
        <p:spPr>
          <a:xfrm>
            <a:off x="164483" y="614736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C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279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56a581485_3_1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Methods</a:t>
            </a:r>
            <a:endParaRPr dirty="0"/>
          </a:p>
        </p:txBody>
      </p:sp>
      <p:sp>
        <p:nvSpPr>
          <p:cNvPr id="83" name="Google Shape;83;g756a581485_3_1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dirty="0" err="1"/>
              <a:t>GridWorld</a:t>
            </a:r>
            <a:r>
              <a:rPr lang="en-US" dirty="0"/>
              <a:t> environment based on </a:t>
            </a:r>
            <a:r>
              <a:rPr lang="en-US" dirty="0" err="1"/>
              <a:t>OpenAI</a:t>
            </a:r>
            <a:r>
              <a:rPr lang="en-US" dirty="0"/>
              <a:t> Gym environment</a:t>
            </a:r>
          </a:p>
          <a:p>
            <a:pPr marL="285750" indent="-285750">
              <a:lnSpc>
                <a:spcPct val="100000"/>
              </a:lnSpc>
            </a:pPr>
            <a:r>
              <a:rPr lang="en-US" dirty="0"/>
              <a:t>Obstacles and target </a:t>
            </a:r>
          </a:p>
          <a:p>
            <a:pPr marL="285750" indent="-285750">
              <a:lnSpc>
                <a:spcPct val="100000"/>
              </a:lnSpc>
            </a:pPr>
            <a:r>
              <a:rPr lang="en-US" dirty="0"/>
              <a:t>Non-unique optimal policy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2D Environment				3D Environment</a:t>
            </a:r>
          </a:p>
        </p:txBody>
      </p:sp>
      <p:sp>
        <p:nvSpPr>
          <p:cNvPr id="84" name="Google Shape;84;g756a581485_3_10"/>
          <p:cNvSpPr txBox="1">
            <a:spLocks noGrp="1"/>
          </p:cNvSpPr>
          <p:nvPr>
            <p:ph type="sldNum" idx="12"/>
          </p:nvPr>
        </p:nvSpPr>
        <p:spPr>
          <a:xfrm>
            <a:off x="164483" y="6147360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BF98AF-C121-4364-92CF-67B854326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55" y="3118848"/>
            <a:ext cx="3657600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A66828-A95A-42B5-A153-9F05329F8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187" y="3126838"/>
            <a:ext cx="3657600" cy="27352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56a581485_3_1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Methods</a:t>
            </a:r>
            <a:endParaRPr dirty="0"/>
          </a:p>
        </p:txBody>
      </p:sp>
      <p:sp>
        <p:nvSpPr>
          <p:cNvPr id="83" name="Google Shape;83;g756a581485_3_1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Q-Agent:</a:t>
            </a:r>
          </a:p>
          <a:p>
            <a:pPr marL="0" indent="0">
              <a:buNone/>
            </a:pPr>
            <a:endParaRPr lang="en-US" dirty="0"/>
          </a:p>
          <a:p>
            <a:pPr marL="285750" indent="-285750"/>
            <a:r>
              <a:rPr lang="en-US" dirty="0"/>
              <a:t>States: X, Y, Z position in </a:t>
            </a:r>
            <a:r>
              <a:rPr lang="en-US" dirty="0" err="1"/>
              <a:t>GridWorld</a:t>
            </a:r>
            <a:endParaRPr lang="en-US" dirty="0"/>
          </a:p>
          <a:p>
            <a:pPr marL="285750" indent="-285750"/>
            <a:r>
              <a:rPr lang="en-US" dirty="0"/>
              <a:t>Actions: +/- X, +/- Y, +/- Z</a:t>
            </a:r>
          </a:p>
          <a:p>
            <a:pPr marL="285750" indent="-285750"/>
            <a:r>
              <a:rPr lang="en-US" dirty="0"/>
              <a:t>Rewards: -0.1 per step, -100 per step in obstacle, +100 for reaching target</a:t>
            </a:r>
          </a:p>
          <a:p>
            <a:pPr marL="285750" indent="-285750"/>
            <a:r>
              <a:rPr lang="en-US" dirty="0"/>
              <a:t>Learning rate: </a:t>
            </a:r>
            <a:r>
              <a:rPr lang="el-GR" dirty="0"/>
              <a:t>β</a:t>
            </a:r>
            <a:r>
              <a:rPr lang="en-US" dirty="0"/>
              <a:t> = 0.99</a:t>
            </a:r>
          </a:p>
          <a:p>
            <a:pPr marL="285750" indent="-285750"/>
            <a:r>
              <a:rPr lang="en-US" dirty="0"/>
              <a:t>Discount factor: </a:t>
            </a:r>
            <a:r>
              <a:rPr lang="el-GR" dirty="0"/>
              <a:t>γ</a:t>
            </a:r>
            <a:r>
              <a:rPr lang="en-US" dirty="0"/>
              <a:t> = 0.99</a:t>
            </a:r>
          </a:p>
          <a:p>
            <a:pPr marL="285750" indent="-285750"/>
            <a:r>
              <a:rPr lang="en-US" dirty="0"/>
              <a:t>Exploration probability: epsilon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Make Q table based on state and action: Q(s, a)</a:t>
            </a:r>
          </a:p>
          <a:p>
            <a:pPr marL="285750" indent="-285750"/>
            <a:r>
              <a:rPr lang="en-US" dirty="0"/>
              <a:t>After each action, update Q table</a:t>
            </a:r>
          </a:p>
          <a:p>
            <a:pPr marL="285750" indent="-285750"/>
            <a:r>
              <a:rPr lang="en-US" dirty="0"/>
              <a:t>Decrement epsilon after each episode</a:t>
            </a:r>
          </a:p>
          <a:p>
            <a:pPr marL="285750" indent="-285750"/>
            <a:r>
              <a:rPr lang="en-US" dirty="0"/>
              <a:t>Greedy policy is argmax(Q(a)) at each state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4" name="Google Shape;84;g756a581485_3_10"/>
          <p:cNvSpPr txBox="1">
            <a:spLocks noGrp="1"/>
          </p:cNvSpPr>
          <p:nvPr>
            <p:ph type="sldNum" idx="12"/>
          </p:nvPr>
        </p:nvSpPr>
        <p:spPr>
          <a:xfrm>
            <a:off x="164483" y="6147360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127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8A16C7-E750-4CF1-A09A-1F3FFEB71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14" y="1619668"/>
            <a:ext cx="5852172" cy="4389129"/>
          </a:xfrm>
          <a:prstGeom prst="rect">
            <a:avLst/>
          </a:prstGeom>
        </p:spPr>
      </p:pic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Results</a:t>
            </a: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2D, 3x5 </a:t>
            </a:r>
            <a:r>
              <a:rPr lang="en-US" dirty="0" err="1"/>
              <a:t>GridWorld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567 episodes to reach average reward of 99.35 (max reward 99.40)</a:t>
            </a:r>
            <a:endParaRPr dirty="0"/>
          </a:p>
        </p:txBody>
      </p:sp>
      <p:sp>
        <p:nvSpPr>
          <p:cNvPr id="77" name="Google Shape;77;p3"/>
          <p:cNvSpPr txBox="1">
            <a:spLocks noGrp="1"/>
          </p:cNvSpPr>
          <p:nvPr>
            <p:ph type="sldNum" idx="12"/>
          </p:nvPr>
        </p:nvSpPr>
        <p:spPr>
          <a:xfrm>
            <a:off x="164483" y="614736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C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9622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F10362-4A8A-493E-9938-295FEB6285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80" r="4491" b="4902"/>
          <a:stretch/>
        </p:blipFill>
        <p:spPr>
          <a:xfrm>
            <a:off x="1751820" y="1756833"/>
            <a:ext cx="5640360" cy="4114800"/>
          </a:xfrm>
          <a:prstGeom prst="rect">
            <a:avLst/>
          </a:prstGeom>
        </p:spPr>
      </p:pic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Results</a:t>
            </a: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3D, 5x5x5 </a:t>
            </a:r>
            <a:r>
              <a:rPr lang="en-US" dirty="0" err="1"/>
              <a:t>GridWorld</a:t>
            </a:r>
            <a:endParaRPr lang="en-US" dirty="0"/>
          </a:p>
        </p:txBody>
      </p:sp>
      <p:sp>
        <p:nvSpPr>
          <p:cNvPr id="77" name="Google Shape;77;p3"/>
          <p:cNvSpPr txBox="1">
            <a:spLocks noGrp="1"/>
          </p:cNvSpPr>
          <p:nvPr>
            <p:ph type="sldNum" idx="12"/>
          </p:nvPr>
        </p:nvSpPr>
        <p:spPr>
          <a:xfrm>
            <a:off x="164483" y="614736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C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096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Discussion</a:t>
            </a: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77" name="Google Shape;77;p3"/>
          <p:cNvSpPr txBox="1">
            <a:spLocks noGrp="1"/>
          </p:cNvSpPr>
          <p:nvPr>
            <p:ph type="sldNum" idx="12"/>
          </p:nvPr>
        </p:nvSpPr>
        <p:spPr>
          <a:xfrm>
            <a:off x="164483" y="614736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C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222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77" name="Google Shape;77;p3"/>
          <p:cNvSpPr txBox="1">
            <a:spLocks noGrp="1"/>
          </p:cNvSpPr>
          <p:nvPr>
            <p:ph type="sldNum" idx="12"/>
          </p:nvPr>
        </p:nvSpPr>
        <p:spPr>
          <a:xfrm>
            <a:off x="164483" y="614736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C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4704147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246</Words>
  <Application>Microsoft Office PowerPoint</Application>
  <PresentationFormat>On-screen Show (4:3)</PresentationFormat>
  <Paragraphs>46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Proxima Nova</vt:lpstr>
      <vt:lpstr>Georgia</vt:lpstr>
      <vt:lpstr>Arial</vt:lpstr>
      <vt:lpstr>Spearmint</vt:lpstr>
      <vt:lpstr>Autonomous UAV Navigation using Reinforcement Learning</vt:lpstr>
      <vt:lpstr>Introduction and Motivation</vt:lpstr>
      <vt:lpstr>Introduction</vt:lpstr>
      <vt:lpstr>Methods</vt:lpstr>
      <vt:lpstr>Methods</vt:lpstr>
      <vt:lpstr>Results</vt:lpstr>
      <vt:lpstr>Results</vt:lpstr>
      <vt:lpstr>Discussion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UAV Navigation using Reinforcement Learning</dc:title>
  <dc:creator>Kelly Harnish</dc:creator>
  <cp:lastModifiedBy>Kelly Harnish</cp:lastModifiedBy>
  <cp:revision>12</cp:revision>
  <dcterms:modified xsi:type="dcterms:W3CDTF">2020-04-29T22:26:48Z</dcterms:modified>
</cp:coreProperties>
</file>