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77" r:id="rId5"/>
    <p:sldId id="259" r:id="rId6"/>
    <p:sldId id="284" r:id="rId7"/>
    <p:sldId id="287" r:id="rId8"/>
    <p:sldId id="285" r:id="rId9"/>
    <p:sldId id="260" r:id="rId10"/>
    <p:sldId id="281" r:id="rId11"/>
    <p:sldId id="286" r:id="rId12"/>
    <p:sldId id="282" r:id="rId13"/>
    <p:sldId id="278" r:id="rId14"/>
    <p:sldId id="279" r:id="rId15"/>
    <p:sldId id="280" r:id="rId16"/>
    <p:sldId id="270" r:id="rId17"/>
  </p:sldIdLst>
  <p:sldSz cx="9144000" cy="6858000" type="letter"/>
  <p:notesSz cx="7035800" cy="9194800"/>
  <p:defaultTextStyle>
    <a:defPPr>
      <a:defRPr lang="en-US"/>
    </a:defPPr>
    <a:lvl1pPr algn="l" rtl="0" eaLnBrk="0" fontAlgn="base" hangingPunct="0">
      <a:spcBef>
        <a:spcPct val="0"/>
      </a:spcBef>
      <a:spcAft>
        <a:spcPct val="0"/>
      </a:spcAft>
      <a:defRPr sz="1600" b="1" kern="1200">
        <a:solidFill>
          <a:schemeClr val="bg1"/>
        </a:solidFill>
        <a:latin typeface="Book Antiqua" panose="02040602050305030304" pitchFamily="18" charset="0"/>
        <a:ea typeface="+mn-ea"/>
        <a:cs typeface="+mn-cs"/>
      </a:defRPr>
    </a:lvl1pPr>
    <a:lvl2pPr marL="457200" algn="l" rtl="0" eaLnBrk="0" fontAlgn="base" hangingPunct="0">
      <a:spcBef>
        <a:spcPct val="0"/>
      </a:spcBef>
      <a:spcAft>
        <a:spcPct val="0"/>
      </a:spcAft>
      <a:defRPr sz="1600" b="1" kern="1200">
        <a:solidFill>
          <a:schemeClr val="bg1"/>
        </a:solidFill>
        <a:latin typeface="Book Antiqua" panose="02040602050305030304" pitchFamily="18" charset="0"/>
        <a:ea typeface="+mn-ea"/>
        <a:cs typeface="+mn-cs"/>
      </a:defRPr>
    </a:lvl2pPr>
    <a:lvl3pPr marL="914400" algn="l" rtl="0" eaLnBrk="0" fontAlgn="base" hangingPunct="0">
      <a:spcBef>
        <a:spcPct val="0"/>
      </a:spcBef>
      <a:spcAft>
        <a:spcPct val="0"/>
      </a:spcAft>
      <a:defRPr sz="1600" b="1" kern="1200">
        <a:solidFill>
          <a:schemeClr val="bg1"/>
        </a:solidFill>
        <a:latin typeface="Book Antiqua" panose="02040602050305030304" pitchFamily="18" charset="0"/>
        <a:ea typeface="+mn-ea"/>
        <a:cs typeface="+mn-cs"/>
      </a:defRPr>
    </a:lvl3pPr>
    <a:lvl4pPr marL="1371600" algn="l" rtl="0" eaLnBrk="0" fontAlgn="base" hangingPunct="0">
      <a:spcBef>
        <a:spcPct val="0"/>
      </a:spcBef>
      <a:spcAft>
        <a:spcPct val="0"/>
      </a:spcAft>
      <a:defRPr sz="1600" b="1" kern="1200">
        <a:solidFill>
          <a:schemeClr val="bg1"/>
        </a:solidFill>
        <a:latin typeface="Book Antiqua" panose="02040602050305030304" pitchFamily="18" charset="0"/>
        <a:ea typeface="+mn-ea"/>
        <a:cs typeface="+mn-cs"/>
      </a:defRPr>
    </a:lvl4pPr>
    <a:lvl5pPr marL="1828800" algn="l" rtl="0" eaLnBrk="0" fontAlgn="base" hangingPunct="0">
      <a:spcBef>
        <a:spcPct val="0"/>
      </a:spcBef>
      <a:spcAft>
        <a:spcPct val="0"/>
      </a:spcAft>
      <a:defRPr sz="1600" b="1" kern="1200">
        <a:solidFill>
          <a:schemeClr val="bg1"/>
        </a:solidFill>
        <a:latin typeface="Book Antiqua" panose="02040602050305030304" pitchFamily="18" charset="0"/>
        <a:ea typeface="+mn-ea"/>
        <a:cs typeface="+mn-cs"/>
      </a:defRPr>
    </a:lvl5pPr>
    <a:lvl6pPr marL="2286000" algn="l" defTabSz="914400" rtl="0" eaLnBrk="1" latinLnBrk="0" hangingPunct="1">
      <a:defRPr sz="1600" b="1" kern="1200">
        <a:solidFill>
          <a:schemeClr val="bg1"/>
        </a:solidFill>
        <a:latin typeface="Book Antiqua" panose="02040602050305030304" pitchFamily="18" charset="0"/>
        <a:ea typeface="+mn-ea"/>
        <a:cs typeface="+mn-cs"/>
      </a:defRPr>
    </a:lvl6pPr>
    <a:lvl7pPr marL="2743200" algn="l" defTabSz="914400" rtl="0" eaLnBrk="1" latinLnBrk="0" hangingPunct="1">
      <a:defRPr sz="1600" b="1" kern="1200">
        <a:solidFill>
          <a:schemeClr val="bg1"/>
        </a:solidFill>
        <a:latin typeface="Book Antiqua" panose="02040602050305030304" pitchFamily="18" charset="0"/>
        <a:ea typeface="+mn-ea"/>
        <a:cs typeface="+mn-cs"/>
      </a:defRPr>
    </a:lvl7pPr>
    <a:lvl8pPr marL="3200400" algn="l" defTabSz="914400" rtl="0" eaLnBrk="1" latinLnBrk="0" hangingPunct="1">
      <a:defRPr sz="1600" b="1" kern="1200">
        <a:solidFill>
          <a:schemeClr val="bg1"/>
        </a:solidFill>
        <a:latin typeface="Book Antiqua" panose="02040602050305030304" pitchFamily="18" charset="0"/>
        <a:ea typeface="+mn-ea"/>
        <a:cs typeface="+mn-cs"/>
      </a:defRPr>
    </a:lvl8pPr>
    <a:lvl9pPr marL="3657600" algn="l" defTabSz="914400" rtl="0" eaLnBrk="1" latinLnBrk="0" hangingPunct="1">
      <a:defRPr sz="1600" b="1" kern="1200">
        <a:solidFill>
          <a:schemeClr val="bg1"/>
        </a:solidFill>
        <a:latin typeface="Book Antiqua" panose="020406020503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6">
          <p15:clr>
            <a:srgbClr val="A4A3A4"/>
          </p15:clr>
        </p15:guide>
        <p15:guide id="2" pos="22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FDC1"/>
    <a:srgbClr val="FFFC95"/>
    <a:srgbClr val="0057D9"/>
    <a:srgbClr val="DCDCFF"/>
    <a:srgbClr val="6DE8FF"/>
    <a:srgbClr val="9AF7FF"/>
    <a:srgbClr val="7ED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7" d="100"/>
          <a:sy n="97" d="100"/>
        </p:scale>
        <p:origin x="10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1" d="100"/>
          <a:sy n="61" d="100"/>
        </p:scale>
        <p:origin x="-1680" y="-78"/>
      </p:cViewPr>
      <p:guideLst>
        <p:guide orient="horz" pos="2896"/>
        <p:guide pos="22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75550C-1225-4D4E-9991-C173C25F7AB8}"/>
              </a:ext>
            </a:extLst>
          </p:cNvPr>
          <p:cNvSpPr>
            <a:spLocks noGrp="1" noChangeArrowheads="1"/>
          </p:cNvSpPr>
          <p:nvPr>
            <p:ph type="body" sz="quarter" idx="3"/>
          </p:nvPr>
        </p:nvSpPr>
        <p:spPr bwMode="auto">
          <a:xfrm>
            <a:off x="938213" y="4367213"/>
            <a:ext cx="5159375"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4" tIns="45023" rIns="91654" bIns="45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5" name="Rectangle 3">
            <a:extLst>
              <a:ext uri="{FF2B5EF4-FFF2-40B4-BE49-F238E27FC236}">
                <a16:creationId xmlns:a16="http://schemas.microsoft.com/office/drawing/2014/main" id="{B82678FB-3D8C-47A2-BB8E-9B327CE63E50}"/>
              </a:ext>
            </a:extLst>
          </p:cNvPr>
          <p:cNvSpPr>
            <a:spLocks noGrp="1" noRot="1" noChangeAspect="1" noChangeArrowheads="1" noTextEdit="1"/>
          </p:cNvSpPr>
          <p:nvPr>
            <p:ph type="sldImg" idx="2"/>
          </p:nvPr>
        </p:nvSpPr>
        <p:spPr bwMode="auto">
          <a:xfrm>
            <a:off x="1228725" y="695325"/>
            <a:ext cx="4579938" cy="3435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2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2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2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2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018DB665-8CDE-4A81-AAE8-AB033EE55BBB}"/>
              </a:ext>
            </a:extLst>
          </p:cNvPr>
          <p:cNvSpPr>
            <a:spLocks noGrp="1" noRot="1" noChangeAspect="1" noTextEdit="1"/>
          </p:cNvSpPr>
          <p:nvPr>
            <p:ph type="sldImg"/>
          </p:nvPr>
        </p:nvSpPr>
        <p:spPr>
          <a:xfrm>
            <a:off x="1219200" y="688975"/>
            <a:ext cx="4597400" cy="3448050"/>
          </a:xfrm>
          <a:solidFill>
            <a:srgbClr val="FFFFFF"/>
          </a:solidFill>
          <a:ln/>
        </p:spPr>
      </p:sp>
      <p:sp>
        <p:nvSpPr>
          <p:cNvPr id="14339" name="Notes Placeholder 2">
            <a:extLst>
              <a:ext uri="{FF2B5EF4-FFF2-40B4-BE49-F238E27FC236}">
                <a16:creationId xmlns:a16="http://schemas.microsoft.com/office/drawing/2014/main" id="{B5A24634-8043-4EE6-BE89-AFF9AC24054C}"/>
              </a:ext>
            </a:extLst>
          </p:cNvPr>
          <p:cNvSpPr>
            <a:spLocks noGrp="1"/>
          </p:cNvSpPr>
          <p:nvPr>
            <p:ph type="body" idx="1"/>
          </p:nvPr>
        </p:nvSpPr>
        <p:spPr>
          <a:xfrm>
            <a:off x="703263" y="4367213"/>
            <a:ext cx="5629275" cy="4138612"/>
          </a:xfrm>
          <a:solidFill>
            <a:srgbClr val="FFFFFF"/>
          </a:solidFill>
          <a:ln w="12700">
            <a:solidFill>
              <a:srgbClr val="000000"/>
            </a:solidFill>
            <a:miter lim="800000"/>
            <a:headEnd/>
            <a:tailEnd/>
          </a:ln>
        </p:spPr>
        <p:txBody>
          <a:bodyPr lIns="92738" tIns="46369" rIns="92738" bIns="46369"/>
          <a:lstStyle/>
          <a:p>
            <a:pPr>
              <a:spcBef>
                <a:spcPct val="0"/>
              </a:spcBef>
            </a:pPr>
            <a:endParaRPr lang="en-US" altLang="en-US">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7ABDFB6-2601-48C4-9444-3CA74215176C}"/>
              </a:ext>
            </a:extLst>
          </p:cNvPr>
          <p:cNvSpPr>
            <a:spLocks noGrp="1" noRot="1" noChangeAspect="1" noTextEdit="1"/>
          </p:cNvSpPr>
          <p:nvPr>
            <p:ph type="sldImg"/>
          </p:nvPr>
        </p:nvSpPr>
        <p:spPr>
          <a:xfrm>
            <a:off x="1219200" y="688975"/>
            <a:ext cx="4597400" cy="3448050"/>
          </a:xfrm>
          <a:solidFill>
            <a:srgbClr val="FFFFFF"/>
          </a:solidFill>
          <a:ln/>
        </p:spPr>
      </p:sp>
      <p:sp>
        <p:nvSpPr>
          <p:cNvPr id="16387" name="Notes Placeholder 2">
            <a:extLst>
              <a:ext uri="{FF2B5EF4-FFF2-40B4-BE49-F238E27FC236}">
                <a16:creationId xmlns:a16="http://schemas.microsoft.com/office/drawing/2014/main" id="{1508E014-EB61-4936-AA2E-F05FD757313B}"/>
              </a:ext>
            </a:extLst>
          </p:cNvPr>
          <p:cNvSpPr>
            <a:spLocks noGrp="1"/>
          </p:cNvSpPr>
          <p:nvPr>
            <p:ph type="body" idx="1"/>
          </p:nvPr>
        </p:nvSpPr>
        <p:spPr>
          <a:xfrm>
            <a:off x="703263" y="4367213"/>
            <a:ext cx="5629275" cy="4138612"/>
          </a:xfrm>
          <a:solidFill>
            <a:srgbClr val="FFFFFF"/>
          </a:solidFill>
          <a:ln w="12700">
            <a:solidFill>
              <a:srgbClr val="000000"/>
            </a:solidFill>
            <a:miter lim="800000"/>
            <a:headEnd/>
            <a:tailEnd/>
          </a:ln>
        </p:spPr>
        <p:txBody>
          <a:bodyPr lIns="92738" tIns="46369" rIns="92738" bIns="46369"/>
          <a:lstStyle/>
          <a:p>
            <a:pPr>
              <a:spcBef>
                <a:spcPct val="0"/>
              </a:spcBef>
            </a:pPr>
            <a:endParaRPr lang="en-US" altLang="en-US">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acintosh%20HD:Users:kagammage:Documents:CustomerWork:ToDo:D231%20-%20Hrastar:Hrastar:"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Macintosh HD:Users:kagammage:Documents:CustomerWork:ToDo:D231 - Hrastar:Hrastar:">
            <a:extLst>
              <a:ext uri="{FF2B5EF4-FFF2-40B4-BE49-F238E27FC236}">
                <a16:creationId xmlns:a16="http://schemas.microsoft.com/office/drawing/2014/main" id="{180786BD-C823-4CC2-8A7A-EB94939860B3}"/>
              </a:ext>
            </a:extLst>
          </p:cNvPr>
          <p:cNvPicPr>
            <a:picLocks noChangeAspect="1" noChangeArrowheads="1"/>
          </p:cNvPicPr>
          <p:nvPr/>
        </p:nvPicPr>
        <p:blipFill>
          <a:blip r:embed="rId2" r:link="rId3">
            <a:lum bright="2000"/>
            <a:extLst>
              <a:ext uri="{28A0092B-C50C-407E-A947-70E740481C1C}">
                <a14:useLocalDpi xmlns:a14="http://schemas.microsoft.com/office/drawing/2010/main" val="0"/>
              </a:ext>
            </a:extLst>
          </a:blip>
          <a:srcRect/>
          <a:stretch>
            <a:fillRect/>
          </a:stretch>
        </p:blipFill>
        <p:spPr bwMode="auto">
          <a:xfrm>
            <a:off x="7966075" y="0"/>
            <a:ext cx="1177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Macintosh HD:Users:kagammage:Documents:CustomerWork:ToDo:D231 - Hrastar:Hrastar:">
            <a:extLst>
              <a:ext uri="{FF2B5EF4-FFF2-40B4-BE49-F238E27FC236}">
                <a16:creationId xmlns:a16="http://schemas.microsoft.com/office/drawing/2014/main" id="{B2D8E5AB-2DF9-48E5-B15D-E7CB74A91EDC}"/>
              </a:ext>
            </a:extLst>
          </p:cNvPr>
          <p:cNvPicPr>
            <a:picLocks noChangeAspect="1" noChangeArrowheads="1"/>
          </p:cNvPicPr>
          <p:nvPr/>
        </p:nvPicPr>
        <p:blipFill>
          <a:blip r:embed="rId4" r:link="rId3">
            <a:lum bright="30000" contrast="-8000"/>
            <a:extLst>
              <a:ext uri="{28A0092B-C50C-407E-A947-70E740481C1C}">
                <a14:useLocalDpi xmlns:a14="http://schemas.microsoft.com/office/drawing/2010/main" val="0"/>
              </a:ext>
            </a:extLst>
          </a:blip>
          <a:srcRect/>
          <a:stretch>
            <a:fillRect/>
          </a:stretch>
        </p:blipFill>
        <p:spPr bwMode="auto">
          <a:xfrm>
            <a:off x="0" y="0"/>
            <a:ext cx="5151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28">
            <a:extLst>
              <a:ext uri="{FF2B5EF4-FFF2-40B4-BE49-F238E27FC236}">
                <a16:creationId xmlns:a16="http://schemas.microsoft.com/office/drawing/2014/main" id="{06A3E1FF-A8C5-407F-A0A3-F68B954BF68E}"/>
              </a:ext>
            </a:extLst>
          </p:cNvPr>
          <p:cNvSpPr>
            <a:spLocks noChangeShapeType="1"/>
          </p:cNvSpPr>
          <p:nvPr userDrawn="1"/>
        </p:nvSpPr>
        <p:spPr bwMode="auto">
          <a:xfrm>
            <a:off x="496888" y="6445250"/>
            <a:ext cx="8251825" cy="0"/>
          </a:xfrm>
          <a:prstGeom prst="line">
            <a:avLst/>
          </a:prstGeom>
          <a:noFill/>
          <a:ln w="19050">
            <a:solidFill>
              <a:srgbClr val="0059D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29">
            <a:extLst>
              <a:ext uri="{FF2B5EF4-FFF2-40B4-BE49-F238E27FC236}">
                <a16:creationId xmlns:a16="http://schemas.microsoft.com/office/drawing/2014/main" id="{8DEBAE30-62D5-42E3-82F6-2AE194EBF2B3}"/>
              </a:ext>
            </a:extLst>
          </p:cNvPr>
          <p:cNvSpPr txBox="1">
            <a:spLocks noChangeArrowheads="1"/>
          </p:cNvSpPr>
          <p:nvPr userDrawn="1"/>
        </p:nvSpPr>
        <p:spPr bwMode="auto">
          <a:xfrm>
            <a:off x="393700" y="6480175"/>
            <a:ext cx="66421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itchFamily="18" charset="0"/>
              </a:defRPr>
            </a:lvl1pPr>
            <a:lvl2pPr marL="742950" indent="-285750">
              <a:defRPr sz="1600" b="1">
                <a:solidFill>
                  <a:schemeClr val="bg1"/>
                </a:solidFill>
                <a:latin typeface="Book Antiqua" pitchFamily="18" charset="0"/>
              </a:defRPr>
            </a:lvl2pPr>
            <a:lvl3pPr marL="1143000" indent="-228600">
              <a:defRPr sz="1600" b="1">
                <a:solidFill>
                  <a:schemeClr val="bg1"/>
                </a:solidFill>
                <a:latin typeface="Book Antiqua" pitchFamily="18" charset="0"/>
              </a:defRPr>
            </a:lvl3pPr>
            <a:lvl4pPr marL="1600200" indent="-228600">
              <a:defRPr sz="1600" b="1">
                <a:solidFill>
                  <a:schemeClr val="bg1"/>
                </a:solidFill>
                <a:latin typeface="Book Antiqua" pitchFamily="18" charset="0"/>
              </a:defRPr>
            </a:lvl4pPr>
            <a:lvl5pPr marL="2057400" indent="-228600">
              <a:defRPr sz="1600" b="1">
                <a:solidFill>
                  <a:schemeClr val="bg1"/>
                </a:solidFill>
                <a:latin typeface="Book Antiqua" pitchFamily="18" charset="0"/>
              </a:defRPr>
            </a:lvl5pPr>
            <a:lvl6pPr marL="2514600" indent="-228600" eaLnBrk="0" fontAlgn="base" hangingPunct="0">
              <a:spcBef>
                <a:spcPct val="0"/>
              </a:spcBef>
              <a:spcAft>
                <a:spcPct val="0"/>
              </a:spcAft>
              <a:defRPr sz="1600" b="1">
                <a:solidFill>
                  <a:schemeClr val="bg1"/>
                </a:solidFill>
                <a:latin typeface="Book Antiqua" pitchFamily="18" charset="0"/>
              </a:defRPr>
            </a:lvl6pPr>
            <a:lvl7pPr marL="2971800" indent="-228600" eaLnBrk="0" fontAlgn="base" hangingPunct="0">
              <a:spcBef>
                <a:spcPct val="0"/>
              </a:spcBef>
              <a:spcAft>
                <a:spcPct val="0"/>
              </a:spcAft>
              <a:defRPr sz="1600" b="1">
                <a:solidFill>
                  <a:schemeClr val="bg1"/>
                </a:solidFill>
                <a:latin typeface="Book Antiqua" pitchFamily="18" charset="0"/>
              </a:defRPr>
            </a:lvl7pPr>
            <a:lvl8pPr marL="3429000" indent="-228600" eaLnBrk="0" fontAlgn="base" hangingPunct="0">
              <a:spcBef>
                <a:spcPct val="0"/>
              </a:spcBef>
              <a:spcAft>
                <a:spcPct val="0"/>
              </a:spcAft>
              <a:defRPr sz="1600" b="1">
                <a:solidFill>
                  <a:schemeClr val="bg1"/>
                </a:solidFill>
                <a:latin typeface="Book Antiqua" pitchFamily="18" charset="0"/>
              </a:defRPr>
            </a:lvl8pPr>
            <a:lvl9pPr marL="3886200" indent="-228600" eaLnBrk="0" fontAlgn="base" hangingPunct="0">
              <a:spcBef>
                <a:spcPct val="0"/>
              </a:spcBef>
              <a:spcAft>
                <a:spcPct val="0"/>
              </a:spcAft>
              <a:defRPr sz="1600" b="1">
                <a:solidFill>
                  <a:schemeClr val="bg1"/>
                </a:solidFill>
                <a:latin typeface="Book Antiqua" pitchFamily="18" charset="0"/>
              </a:defRPr>
            </a:lvl9pPr>
          </a:lstStyle>
          <a:p>
            <a:pPr>
              <a:defRPr/>
            </a:pPr>
            <a:r>
              <a:rPr lang="en-US" sz="1200">
                <a:solidFill>
                  <a:srgbClr val="0059DC"/>
                </a:solidFill>
              </a:rPr>
              <a:t>E  N  A   E    6  9  1   •   S  A  T  E  L  L  I  T  E    D  E  S  I  G  N    I  N  T  R  O  D  U  C  T  I  O  N</a:t>
            </a:r>
          </a:p>
        </p:txBody>
      </p:sp>
      <p:sp>
        <p:nvSpPr>
          <p:cNvPr id="21506" name="Rectangle 2"/>
          <p:cNvSpPr>
            <a:spLocks noGrp="1" noChangeArrowheads="1"/>
          </p:cNvSpPr>
          <p:nvPr>
            <p:ph type="ctrTitle"/>
          </p:nvPr>
        </p:nvSpPr>
        <p:spPr>
          <a:xfrm>
            <a:off x="684213" y="1417638"/>
            <a:ext cx="7772400" cy="1143000"/>
          </a:xfrm>
          <a:extLst>
            <a:ext uri="{AF507438-7753-43E0-B8FC-AC1667EBCBE1}">
              <a14:hiddenEffects xmlns:a14="http://schemas.microsoft.com/office/drawing/2010/main">
                <a:effectLst>
                  <a:outerShdw dist="107763" dir="2700000" algn="ctr" rotWithShape="0">
                    <a:srgbClr val="00008C"/>
                  </a:outerShdw>
                </a:effectLst>
              </a14:hiddenEffects>
            </a:ext>
          </a:extLst>
        </p:spPr>
        <p:txBody>
          <a:bodyPr lIns="90487" tIns="44450" rIns="90487" bIns="44450"/>
          <a:lstStyle>
            <a:lvl1pPr algn="ctr">
              <a:defRPr sz="3900"/>
            </a:lvl1pPr>
          </a:lstStyle>
          <a:p>
            <a:pPr lvl="0"/>
            <a:r>
              <a:rPr lang="en-US" noProof="0"/>
              <a:t>Click to edit Master title style</a:t>
            </a:r>
          </a:p>
        </p:txBody>
      </p:sp>
      <p:sp>
        <p:nvSpPr>
          <p:cNvPr id="21507"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210919050"/>
      </p:ext>
    </p:extLst>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092619"/>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223838"/>
            <a:ext cx="2071688" cy="6230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3075" y="223838"/>
            <a:ext cx="6064250" cy="6230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7145198"/>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73075" y="223838"/>
            <a:ext cx="8288338" cy="955675"/>
          </a:xfrm>
        </p:spPr>
        <p:txBody>
          <a:bodyPr/>
          <a:lstStyle/>
          <a:p>
            <a:r>
              <a:rPr lang="en-US"/>
              <a:t>Click to edit Master title style</a:t>
            </a:r>
          </a:p>
        </p:txBody>
      </p:sp>
      <p:sp>
        <p:nvSpPr>
          <p:cNvPr id="3" name="Table Placeholder 2"/>
          <p:cNvSpPr>
            <a:spLocks noGrp="1"/>
          </p:cNvSpPr>
          <p:nvPr>
            <p:ph type="tbl" idx="1"/>
          </p:nvPr>
        </p:nvSpPr>
        <p:spPr>
          <a:xfrm>
            <a:off x="473075" y="1368425"/>
            <a:ext cx="8281988" cy="5086350"/>
          </a:xfrm>
        </p:spPr>
        <p:txBody>
          <a:bodyPr/>
          <a:lstStyle/>
          <a:p>
            <a:pPr lvl="0"/>
            <a:endParaRPr lang="en-US" noProof="0"/>
          </a:p>
        </p:txBody>
      </p:sp>
    </p:spTree>
    <p:extLst>
      <p:ext uri="{BB962C8B-B14F-4D97-AF65-F5344CB8AC3E}">
        <p14:creationId xmlns:p14="http://schemas.microsoft.com/office/powerpoint/2010/main" val="1916114358"/>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5168378"/>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539083"/>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3075" y="1368425"/>
            <a:ext cx="4064000" cy="508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9475" y="1368425"/>
            <a:ext cx="4065588" cy="508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6545773"/>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1994946"/>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1335434"/>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338822"/>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684824"/>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1601058"/>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acintosh%20HD:Users:kagammage:Documents:CustomerWork:ToDo:D231%20-%20Hrastar:Hrastar:"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47" descr="Macintosh HD:Users:kagammage:Documents:CustomerWork:ToDo:D231 - Hrastar:Hrastar:">
            <a:extLst>
              <a:ext uri="{FF2B5EF4-FFF2-40B4-BE49-F238E27FC236}">
                <a16:creationId xmlns:a16="http://schemas.microsoft.com/office/drawing/2014/main" id="{BFB3A9FA-6C12-4F09-9F07-A18C8529B5A7}"/>
              </a:ext>
            </a:extLst>
          </p:cNvPr>
          <p:cNvPicPr>
            <a:picLocks noChangeAspect="1" noChangeArrowheads="1"/>
          </p:cNvPicPr>
          <p:nvPr userDrawn="1"/>
        </p:nvPicPr>
        <p:blipFill>
          <a:blip r:embed="rId14" r:link="rId15">
            <a:lum bright="2000"/>
            <a:extLst>
              <a:ext uri="{28A0092B-C50C-407E-A947-70E740481C1C}">
                <a14:useLocalDpi xmlns:a14="http://schemas.microsoft.com/office/drawing/2010/main" val="0"/>
              </a:ext>
            </a:extLst>
          </a:blip>
          <a:srcRect/>
          <a:stretch>
            <a:fillRect/>
          </a:stretch>
        </p:blipFill>
        <p:spPr bwMode="auto">
          <a:xfrm>
            <a:off x="7966075" y="0"/>
            <a:ext cx="1177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8" descr="Macintosh HD:Users:kagammage:Documents:CustomerWork:ToDo:D231 - Hrastar:Hrastar:">
            <a:extLst>
              <a:ext uri="{FF2B5EF4-FFF2-40B4-BE49-F238E27FC236}">
                <a16:creationId xmlns:a16="http://schemas.microsoft.com/office/drawing/2014/main" id="{1A289745-51F4-4E8E-9D58-9E5B2CA455C6}"/>
              </a:ext>
            </a:extLst>
          </p:cNvPr>
          <p:cNvPicPr>
            <a:picLocks noChangeAspect="1" noChangeArrowheads="1"/>
          </p:cNvPicPr>
          <p:nvPr userDrawn="1"/>
        </p:nvPicPr>
        <p:blipFill>
          <a:blip r:embed="rId16" r:link="rId15">
            <a:lum bright="30000" contrast="-8000"/>
            <a:extLst>
              <a:ext uri="{28A0092B-C50C-407E-A947-70E740481C1C}">
                <a14:useLocalDpi xmlns:a14="http://schemas.microsoft.com/office/drawing/2010/main" val="0"/>
              </a:ext>
            </a:extLst>
          </a:blip>
          <a:srcRect/>
          <a:stretch>
            <a:fillRect/>
          </a:stretch>
        </p:blipFill>
        <p:spPr bwMode="auto">
          <a:xfrm>
            <a:off x="0" y="0"/>
            <a:ext cx="5151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6">
            <a:extLst>
              <a:ext uri="{FF2B5EF4-FFF2-40B4-BE49-F238E27FC236}">
                <a16:creationId xmlns:a16="http://schemas.microsoft.com/office/drawing/2014/main" id="{6B6D7734-EFC0-4896-A9E5-30A4A591D15B}"/>
              </a:ext>
            </a:extLst>
          </p:cNvPr>
          <p:cNvSpPr>
            <a:spLocks noGrp="1" noChangeArrowheads="1"/>
          </p:cNvSpPr>
          <p:nvPr>
            <p:ph type="body" idx="1"/>
          </p:nvPr>
        </p:nvSpPr>
        <p:spPr bwMode="auto">
          <a:xfrm>
            <a:off x="473075" y="1368425"/>
            <a:ext cx="8281988"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21">
            <a:extLst>
              <a:ext uri="{FF2B5EF4-FFF2-40B4-BE49-F238E27FC236}">
                <a16:creationId xmlns:a16="http://schemas.microsoft.com/office/drawing/2014/main" id="{132F73DB-8824-4237-A73C-5CE405C8BCFB}"/>
              </a:ext>
            </a:extLst>
          </p:cNvPr>
          <p:cNvSpPr>
            <a:spLocks noGrp="1" noChangeArrowheads="1"/>
          </p:cNvSpPr>
          <p:nvPr>
            <p:ph type="title"/>
          </p:nvPr>
        </p:nvSpPr>
        <p:spPr bwMode="auto">
          <a:xfrm>
            <a:off x="473075" y="223838"/>
            <a:ext cx="8288338"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32">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Box 42">
            <a:extLst>
              <a:ext uri="{FF2B5EF4-FFF2-40B4-BE49-F238E27FC236}">
                <a16:creationId xmlns:a16="http://schemas.microsoft.com/office/drawing/2014/main" id="{27C1219A-967C-4005-B6B6-21CE56F43632}"/>
              </a:ext>
            </a:extLst>
          </p:cNvPr>
          <p:cNvSpPr txBox="1">
            <a:spLocks noChangeArrowheads="1"/>
          </p:cNvSpPr>
          <p:nvPr/>
        </p:nvSpPr>
        <p:spPr bwMode="auto">
          <a:xfrm>
            <a:off x="393700" y="6480175"/>
            <a:ext cx="6638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itchFamily="18" charset="0"/>
              </a:defRPr>
            </a:lvl1pPr>
            <a:lvl2pPr marL="742950" indent="-285750">
              <a:defRPr sz="1600" b="1">
                <a:solidFill>
                  <a:schemeClr val="bg1"/>
                </a:solidFill>
                <a:latin typeface="Book Antiqua" pitchFamily="18" charset="0"/>
              </a:defRPr>
            </a:lvl2pPr>
            <a:lvl3pPr marL="1143000" indent="-228600">
              <a:defRPr sz="1600" b="1">
                <a:solidFill>
                  <a:schemeClr val="bg1"/>
                </a:solidFill>
                <a:latin typeface="Book Antiqua" pitchFamily="18" charset="0"/>
              </a:defRPr>
            </a:lvl3pPr>
            <a:lvl4pPr marL="1600200" indent="-228600">
              <a:defRPr sz="1600" b="1">
                <a:solidFill>
                  <a:schemeClr val="bg1"/>
                </a:solidFill>
                <a:latin typeface="Book Antiqua" pitchFamily="18" charset="0"/>
              </a:defRPr>
            </a:lvl4pPr>
            <a:lvl5pPr marL="2057400" indent="-228600">
              <a:defRPr sz="1600" b="1">
                <a:solidFill>
                  <a:schemeClr val="bg1"/>
                </a:solidFill>
                <a:latin typeface="Book Antiqua" pitchFamily="18" charset="0"/>
              </a:defRPr>
            </a:lvl5pPr>
            <a:lvl6pPr marL="2514600" indent="-228600" eaLnBrk="0" fontAlgn="base" hangingPunct="0">
              <a:spcBef>
                <a:spcPct val="0"/>
              </a:spcBef>
              <a:spcAft>
                <a:spcPct val="0"/>
              </a:spcAft>
              <a:defRPr sz="1600" b="1">
                <a:solidFill>
                  <a:schemeClr val="bg1"/>
                </a:solidFill>
                <a:latin typeface="Book Antiqua" pitchFamily="18" charset="0"/>
              </a:defRPr>
            </a:lvl6pPr>
            <a:lvl7pPr marL="2971800" indent="-228600" eaLnBrk="0" fontAlgn="base" hangingPunct="0">
              <a:spcBef>
                <a:spcPct val="0"/>
              </a:spcBef>
              <a:spcAft>
                <a:spcPct val="0"/>
              </a:spcAft>
              <a:defRPr sz="1600" b="1">
                <a:solidFill>
                  <a:schemeClr val="bg1"/>
                </a:solidFill>
                <a:latin typeface="Book Antiqua" pitchFamily="18" charset="0"/>
              </a:defRPr>
            </a:lvl7pPr>
            <a:lvl8pPr marL="3429000" indent="-228600" eaLnBrk="0" fontAlgn="base" hangingPunct="0">
              <a:spcBef>
                <a:spcPct val="0"/>
              </a:spcBef>
              <a:spcAft>
                <a:spcPct val="0"/>
              </a:spcAft>
              <a:defRPr sz="1600" b="1">
                <a:solidFill>
                  <a:schemeClr val="bg1"/>
                </a:solidFill>
                <a:latin typeface="Book Antiqua" pitchFamily="18" charset="0"/>
              </a:defRPr>
            </a:lvl8pPr>
            <a:lvl9pPr marL="3886200" indent="-228600" eaLnBrk="0" fontAlgn="base" hangingPunct="0">
              <a:spcBef>
                <a:spcPct val="0"/>
              </a:spcBef>
              <a:spcAft>
                <a:spcPct val="0"/>
              </a:spcAft>
              <a:defRPr sz="1600" b="1">
                <a:solidFill>
                  <a:schemeClr val="bg1"/>
                </a:solidFill>
                <a:latin typeface="Book Antiqua" pitchFamily="18" charset="0"/>
              </a:defRPr>
            </a:lvl9pPr>
          </a:lstStyle>
          <a:p>
            <a:pPr>
              <a:defRPr/>
            </a:pPr>
            <a:r>
              <a:rPr lang="en-US" sz="1200">
                <a:solidFill>
                  <a:srgbClr val="0059DC"/>
                </a:solidFill>
              </a:rPr>
              <a:t>E  N  A   E    6  9  1   •   S  A  T  E  L  L  I  T  E    D  E  S  I  G  N    I  N  T  R  O  D  U  C  T  I  O  N</a:t>
            </a:r>
          </a:p>
        </p:txBody>
      </p:sp>
      <p:sp>
        <p:nvSpPr>
          <p:cNvPr id="1031" name="Line 45">
            <a:extLst>
              <a:ext uri="{FF2B5EF4-FFF2-40B4-BE49-F238E27FC236}">
                <a16:creationId xmlns:a16="http://schemas.microsoft.com/office/drawing/2014/main" id="{AED2441A-6250-4C61-8024-063CD7861372}"/>
              </a:ext>
            </a:extLst>
          </p:cNvPr>
          <p:cNvSpPr>
            <a:spLocks noChangeShapeType="1"/>
          </p:cNvSpPr>
          <p:nvPr/>
        </p:nvSpPr>
        <p:spPr bwMode="auto">
          <a:xfrm>
            <a:off x="488950" y="6445250"/>
            <a:ext cx="8251825" cy="0"/>
          </a:xfrm>
          <a:prstGeom prst="line">
            <a:avLst/>
          </a:prstGeom>
          <a:noFill/>
          <a:ln w="19050">
            <a:solidFill>
              <a:srgbClr val="0059D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Text Box 49">
            <a:extLst>
              <a:ext uri="{FF2B5EF4-FFF2-40B4-BE49-F238E27FC236}">
                <a16:creationId xmlns:a16="http://schemas.microsoft.com/office/drawing/2014/main" id="{853CBB97-07D1-4755-872E-05030BC878FD}"/>
              </a:ext>
            </a:extLst>
          </p:cNvPr>
          <p:cNvSpPr txBox="1">
            <a:spLocks noChangeArrowheads="1"/>
          </p:cNvSpPr>
          <p:nvPr userDrawn="1"/>
        </p:nvSpPr>
        <p:spPr bwMode="auto">
          <a:xfrm>
            <a:off x="8483600" y="6486525"/>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r">
              <a:defRPr/>
            </a:pPr>
            <a:fld id="{FF339D1E-5782-431C-8425-6CD30432964E}" type="slidenum">
              <a:rPr lang="en-US" altLang="en-US" sz="1200" b="0" smtClean="0"/>
              <a:pPr algn="r">
                <a:defRPr/>
              </a:pPr>
              <a:t>‹#›</a:t>
            </a:fld>
            <a:endParaRPr lang="en-US" altLang="en-US" sz="1200" b="0"/>
          </a:p>
        </p:txBody>
      </p:sp>
      <p:sp>
        <p:nvSpPr>
          <p:cNvPr id="1033" name="Line 50">
            <a:extLst>
              <a:ext uri="{FF2B5EF4-FFF2-40B4-BE49-F238E27FC236}">
                <a16:creationId xmlns:a16="http://schemas.microsoft.com/office/drawing/2014/main" id="{DBA0D0CF-9090-4B50-976A-94C29A59BCE1}"/>
              </a:ext>
            </a:extLst>
          </p:cNvPr>
          <p:cNvSpPr>
            <a:spLocks noChangeShapeType="1"/>
          </p:cNvSpPr>
          <p:nvPr userDrawn="1"/>
        </p:nvSpPr>
        <p:spPr bwMode="auto">
          <a:xfrm>
            <a:off x="488950" y="1187450"/>
            <a:ext cx="8251825" cy="0"/>
          </a:xfrm>
          <a:prstGeom prst="line">
            <a:avLst/>
          </a:prstGeom>
          <a:noFill/>
          <a:ln w="19050">
            <a:solidFill>
              <a:srgbClr val="0059D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spd="med">
    <p:wipe dir="d"/>
  </p:transition>
  <p:txStyles>
    <p:titleStyle>
      <a:lvl1pPr algn="l" rtl="0" eaLnBrk="0" fontAlgn="base" hangingPunct="0">
        <a:lnSpc>
          <a:spcPct val="85000"/>
        </a:lnSpc>
        <a:spcBef>
          <a:spcPct val="0"/>
        </a:spcBef>
        <a:spcAft>
          <a:spcPct val="0"/>
        </a:spcAft>
        <a:defRPr sz="3500" b="1">
          <a:solidFill>
            <a:srgbClr val="0059DC"/>
          </a:solidFill>
          <a:latin typeface="+mj-lt"/>
          <a:ea typeface="+mj-ea"/>
          <a:cs typeface="+mj-cs"/>
        </a:defRPr>
      </a:lvl1pPr>
      <a:lvl2pPr algn="l" rtl="0" eaLnBrk="0" fontAlgn="base" hangingPunct="0">
        <a:lnSpc>
          <a:spcPct val="85000"/>
        </a:lnSpc>
        <a:spcBef>
          <a:spcPct val="0"/>
        </a:spcBef>
        <a:spcAft>
          <a:spcPct val="0"/>
        </a:spcAft>
        <a:defRPr sz="3500" b="1">
          <a:solidFill>
            <a:srgbClr val="0059DC"/>
          </a:solidFill>
          <a:latin typeface="Book Antiqua" pitchFamily="1" charset="0"/>
        </a:defRPr>
      </a:lvl2pPr>
      <a:lvl3pPr algn="l" rtl="0" eaLnBrk="0" fontAlgn="base" hangingPunct="0">
        <a:lnSpc>
          <a:spcPct val="85000"/>
        </a:lnSpc>
        <a:spcBef>
          <a:spcPct val="0"/>
        </a:spcBef>
        <a:spcAft>
          <a:spcPct val="0"/>
        </a:spcAft>
        <a:defRPr sz="3500" b="1">
          <a:solidFill>
            <a:srgbClr val="0059DC"/>
          </a:solidFill>
          <a:latin typeface="Book Antiqua" pitchFamily="1" charset="0"/>
        </a:defRPr>
      </a:lvl3pPr>
      <a:lvl4pPr algn="l" rtl="0" eaLnBrk="0" fontAlgn="base" hangingPunct="0">
        <a:lnSpc>
          <a:spcPct val="85000"/>
        </a:lnSpc>
        <a:spcBef>
          <a:spcPct val="0"/>
        </a:spcBef>
        <a:spcAft>
          <a:spcPct val="0"/>
        </a:spcAft>
        <a:defRPr sz="3500" b="1">
          <a:solidFill>
            <a:srgbClr val="0059DC"/>
          </a:solidFill>
          <a:latin typeface="Book Antiqua" pitchFamily="1" charset="0"/>
        </a:defRPr>
      </a:lvl4pPr>
      <a:lvl5pPr algn="l" rtl="0" eaLnBrk="0" fontAlgn="base" hangingPunct="0">
        <a:lnSpc>
          <a:spcPct val="85000"/>
        </a:lnSpc>
        <a:spcBef>
          <a:spcPct val="0"/>
        </a:spcBef>
        <a:spcAft>
          <a:spcPct val="0"/>
        </a:spcAft>
        <a:defRPr sz="3500" b="1">
          <a:solidFill>
            <a:srgbClr val="0059DC"/>
          </a:solidFill>
          <a:latin typeface="Book Antiqua" pitchFamily="1" charset="0"/>
        </a:defRPr>
      </a:lvl5pPr>
      <a:lvl6pPr marL="457200" algn="l" rtl="0" eaLnBrk="0" fontAlgn="base" hangingPunct="0">
        <a:lnSpc>
          <a:spcPct val="85000"/>
        </a:lnSpc>
        <a:spcBef>
          <a:spcPct val="0"/>
        </a:spcBef>
        <a:spcAft>
          <a:spcPct val="0"/>
        </a:spcAft>
        <a:defRPr sz="3500" b="1">
          <a:solidFill>
            <a:srgbClr val="0059DC"/>
          </a:solidFill>
          <a:latin typeface="Book Antiqua" pitchFamily="1" charset="0"/>
        </a:defRPr>
      </a:lvl6pPr>
      <a:lvl7pPr marL="914400" algn="l" rtl="0" eaLnBrk="0" fontAlgn="base" hangingPunct="0">
        <a:lnSpc>
          <a:spcPct val="85000"/>
        </a:lnSpc>
        <a:spcBef>
          <a:spcPct val="0"/>
        </a:spcBef>
        <a:spcAft>
          <a:spcPct val="0"/>
        </a:spcAft>
        <a:defRPr sz="3500" b="1">
          <a:solidFill>
            <a:srgbClr val="0059DC"/>
          </a:solidFill>
          <a:latin typeface="Book Antiqua" pitchFamily="1" charset="0"/>
        </a:defRPr>
      </a:lvl7pPr>
      <a:lvl8pPr marL="1371600" algn="l" rtl="0" eaLnBrk="0" fontAlgn="base" hangingPunct="0">
        <a:lnSpc>
          <a:spcPct val="85000"/>
        </a:lnSpc>
        <a:spcBef>
          <a:spcPct val="0"/>
        </a:spcBef>
        <a:spcAft>
          <a:spcPct val="0"/>
        </a:spcAft>
        <a:defRPr sz="3500" b="1">
          <a:solidFill>
            <a:srgbClr val="0059DC"/>
          </a:solidFill>
          <a:latin typeface="Book Antiqua" pitchFamily="1" charset="0"/>
        </a:defRPr>
      </a:lvl8pPr>
      <a:lvl9pPr marL="1828800" algn="l" rtl="0" eaLnBrk="0" fontAlgn="base" hangingPunct="0">
        <a:lnSpc>
          <a:spcPct val="85000"/>
        </a:lnSpc>
        <a:spcBef>
          <a:spcPct val="0"/>
        </a:spcBef>
        <a:spcAft>
          <a:spcPct val="0"/>
        </a:spcAft>
        <a:defRPr sz="3500" b="1">
          <a:solidFill>
            <a:srgbClr val="0059DC"/>
          </a:solidFill>
          <a:latin typeface="Book Antiqua" pitchFamily="1" charset="0"/>
        </a:defRPr>
      </a:lvl9pPr>
    </p:titleStyle>
    <p:bodyStyle>
      <a:lvl1pPr marL="174625" indent="-174625"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ea typeface="+mn-ea"/>
          <a:cs typeface="+mn-cs"/>
        </a:defRPr>
      </a:lvl1pPr>
      <a:lvl2pPr marL="511175" indent="-2222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2pPr>
      <a:lvl3pPr marL="796925" indent="-1714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3pPr>
      <a:lvl4pPr marL="1146175" indent="-2349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4pPr>
      <a:lvl5pPr marL="1431925" indent="-1714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5pPr>
      <a:lvl6pPr marL="1889125" indent="-1714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6pPr>
      <a:lvl7pPr marL="2346325" indent="-1714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7pPr>
      <a:lvl8pPr marL="2803525" indent="-1714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8pPr>
      <a:lvl9pPr marL="3260725" indent="-171450" algn="l" rtl="0" eaLnBrk="0" fontAlgn="base" hangingPunct="0">
        <a:lnSpc>
          <a:spcPct val="85000"/>
        </a:lnSpc>
        <a:spcBef>
          <a:spcPct val="35000"/>
        </a:spcBef>
        <a:spcAft>
          <a:spcPct val="0"/>
        </a:spcAft>
        <a:buClr>
          <a:schemeClr val="hlink"/>
        </a:buClr>
        <a:buSzPct val="10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EDF3BFC-2DAE-456A-B165-AE393ACA467E}"/>
              </a:ext>
            </a:extLst>
          </p:cNvPr>
          <p:cNvSpPr>
            <a:spLocks noGrp="1" noChangeArrowheads="1"/>
          </p:cNvSpPr>
          <p:nvPr>
            <p:ph type="ctrTitle"/>
          </p:nvPr>
        </p:nvSpPr>
        <p:spPr>
          <a:xfrm>
            <a:off x="684213" y="1882775"/>
            <a:ext cx="7772400" cy="1143000"/>
          </a:xfrm>
        </p:spPr>
        <p:txBody>
          <a:bodyPr/>
          <a:lstStyle/>
          <a:p>
            <a:r>
              <a:rPr lang="en-US" altLang="en-US" sz="2700"/>
              <a:t>University of Maryland</a:t>
            </a:r>
            <a:br>
              <a:rPr lang="en-US" altLang="en-US" sz="2700"/>
            </a:br>
            <a:br>
              <a:rPr lang="en-US" altLang="en-US" sz="2700"/>
            </a:br>
            <a:r>
              <a:rPr lang="en-US" altLang="en-US" sz="2700"/>
              <a:t>ENAE 691</a:t>
            </a:r>
            <a:br>
              <a:rPr lang="en-US" altLang="en-US" sz="2700"/>
            </a:br>
            <a:br>
              <a:rPr lang="en-US" altLang="en-US" sz="2700"/>
            </a:br>
            <a:r>
              <a:rPr lang="en-US" altLang="en-US" sz="3600"/>
              <a:t>Satellite Design Introduction</a:t>
            </a:r>
            <a:endParaRPr lang="en-US" altLang="en-US"/>
          </a:p>
        </p:txBody>
      </p:sp>
      <p:sp>
        <p:nvSpPr>
          <p:cNvPr id="4099" name="Rectangle 3">
            <a:extLst>
              <a:ext uri="{FF2B5EF4-FFF2-40B4-BE49-F238E27FC236}">
                <a16:creationId xmlns:a16="http://schemas.microsoft.com/office/drawing/2014/main" id="{BE3C563B-6330-42A9-BEE4-BB90992F8A20}"/>
              </a:ext>
            </a:extLst>
          </p:cNvPr>
          <p:cNvSpPr>
            <a:spLocks noGrp="1" noChangeArrowheads="1"/>
          </p:cNvSpPr>
          <p:nvPr>
            <p:ph type="subTitle" idx="1"/>
          </p:nvPr>
        </p:nvSpPr>
        <p:spPr>
          <a:xfrm>
            <a:off x="1370013" y="4118073"/>
            <a:ext cx="6400800" cy="1752600"/>
          </a:xfrm>
        </p:spPr>
        <p:txBody>
          <a:bodyPr/>
          <a:lstStyle/>
          <a:p>
            <a:r>
              <a:rPr lang="en-US" altLang="en-US" dirty="0"/>
              <a:t>Spring 2021</a:t>
            </a:r>
          </a:p>
          <a:p>
            <a:r>
              <a:rPr lang="en-US" altLang="en-US" dirty="0"/>
              <a:t>Charles Wildermann</a:t>
            </a:r>
          </a:p>
          <a:p>
            <a:endParaRPr lang="en-US" altLang="en-US" dirty="0"/>
          </a:p>
          <a:p>
            <a:r>
              <a:rPr lang="en-US" altLang="en-US" dirty="0"/>
              <a:t>cpwildermann@gmail.com</a:t>
            </a:r>
          </a:p>
          <a:p>
            <a:endParaRPr lang="en-US" altLang="en-US" dirty="0"/>
          </a:p>
        </p:txBody>
      </p:sp>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87E32D8-9103-4238-AAA8-0092E64748C7}"/>
              </a:ext>
            </a:extLst>
          </p:cNvPr>
          <p:cNvSpPr>
            <a:spLocks noGrp="1" noChangeArrowheads="1"/>
          </p:cNvSpPr>
          <p:nvPr>
            <p:ph type="title"/>
          </p:nvPr>
        </p:nvSpPr>
        <p:spPr/>
        <p:txBody>
          <a:bodyPr/>
          <a:lstStyle/>
          <a:p>
            <a:r>
              <a:rPr lang="en-US" altLang="en-US" dirty="0"/>
              <a:t>Project Mission Requirements</a:t>
            </a:r>
          </a:p>
        </p:txBody>
      </p:sp>
      <p:sp>
        <p:nvSpPr>
          <p:cNvPr id="13315" name="Rectangle 3">
            <a:extLst>
              <a:ext uri="{FF2B5EF4-FFF2-40B4-BE49-F238E27FC236}">
                <a16:creationId xmlns:a16="http://schemas.microsoft.com/office/drawing/2014/main" id="{65C53705-17CB-43DC-B610-1B729C081970}"/>
              </a:ext>
            </a:extLst>
          </p:cNvPr>
          <p:cNvSpPr>
            <a:spLocks noGrp="1" noChangeArrowheads="1"/>
          </p:cNvSpPr>
          <p:nvPr>
            <p:ph type="body" idx="1"/>
          </p:nvPr>
        </p:nvSpPr>
        <p:spPr/>
        <p:txBody>
          <a:bodyPr/>
          <a:lstStyle/>
          <a:p>
            <a:pPr marL="169863" indent="-169863" algn="ctr">
              <a:lnSpc>
                <a:spcPct val="55000"/>
              </a:lnSpc>
              <a:buFontTx/>
              <a:buNone/>
            </a:pPr>
            <a:r>
              <a:rPr lang="en-US" altLang="en-US" sz="2800" dirty="0">
                <a:solidFill>
                  <a:schemeClr val="tx1"/>
                </a:solidFill>
              </a:rPr>
              <a:t>Class Design Project Mission Requirements</a:t>
            </a:r>
          </a:p>
          <a:p>
            <a:pPr marL="169863" indent="-169863" algn="ctr">
              <a:lnSpc>
                <a:spcPct val="75000"/>
              </a:lnSpc>
              <a:buFontTx/>
              <a:buNone/>
            </a:pPr>
            <a:br>
              <a:rPr lang="en-US" altLang="en-US" sz="2800" i="1" u="sng" dirty="0">
                <a:solidFill>
                  <a:srgbClr val="FF0000"/>
                </a:solidFill>
              </a:rPr>
            </a:br>
            <a:r>
              <a:rPr lang="en-US" altLang="en-US" sz="2800" b="1" i="1" u="sng" dirty="0" err="1">
                <a:solidFill>
                  <a:srgbClr val="FF0000"/>
                </a:solidFill>
              </a:rPr>
              <a:t>SunSat</a:t>
            </a:r>
            <a:endParaRPr lang="en-US" altLang="en-US" sz="2800" b="1" i="1" u="sng" dirty="0">
              <a:solidFill>
                <a:srgbClr val="FF0000"/>
              </a:solidFill>
            </a:endParaRPr>
          </a:p>
          <a:p>
            <a:pPr marL="169863" indent="-169863">
              <a:lnSpc>
                <a:spcPct val="75000"/>
              </a:lnSpc>
              <a:buFontTx/>
              <a:buNone/>
            </a:pPr>
            <a:r>
              <a:rPr lang="en-US" altLang="en-US" sz="1800" b="1" dirty="0">
                <a:solidFill>
                  <a:schemeClr val="tx1"/>
                </a:solidFill>
              </a:rPr>
              <a:t> </a:t>
            </a:r>
            <a:r>
              <a:rPr lang="en-US" altLang="en-US" sz="1600" dirty="0">
                <a:solidFill>
                  <a:schemeClr val="tx1"/>
                </a:solidFill>
              </a:rPr>
              <a:t>The Mission will have an instrument that will explore the three-dimensional magnetic structures that emerge through the visible surface of the sun – the Photosphere and define both the geometry and dynamics of the upper solar atmosphere: The Transition Region and the Corona</a:t>
            </a:r>
            <a:r>
              <a:rPr lang="en-US" altLang="en-US" sz="1400" dirty="0">
                <a:solidFill>
                  <a:schemeClr val="tx1"/>
                </a:solidFill>
              </a:rPr>
              <a:t>. </a:t>
            </a:r>
            <a:r>
              <a:rPr lang="en-US" altLang="en-US" sz="1600" dirty="0">
                <a:solidFill>
                  <a:schemeClr val="tx1"/>
                </a:solidFill>
              </a:rPr>
              <a:t>The instrument will need to view both the corona and the interior of the sun.</a:t>
            </a:r>
            <a:endParaRPr lang="en-US" altLang="en-US" u="sng" dirty="0">
              <a:solidFill>
                <a:schemeClr val="tx1"/>
              </a:solidFill>
            </a:endParaRPr>
          </a:p>
          <a:p>
            <a:pPr marL="169863" indent="-169863">
              <a:lnSpc>
                <a:spcPct val="75000"/>
              </a:lnSpc>
              <a:buFontTx/>
              <a:buNone/>
            </a:pPr>
            <a:r>
              <a:rPr lang="en-US" altLang="en-US" b="1" u="sng" dirty="0">
                <a:solidFill>
                  <a:schemeClr val="tx1"/>
                </a:solidFill>
              </a:rPr>
              <a:t>Instrument</a:t>
            </a:r>
            <a:endParaRPr lang="en-US" altLang="en-US" u="sng" dirty="0">
              <a:solidFill>
                <a:schemeClr val="tx1"/>
              </a:solidFill>
            </a:endParaRPr>
          </a:p>
          <a:p>
            <a:pPr marL="169863" indent="-169863">
              <a:lnSpc>
                <a:spcPct val="75000"/>
              </a:lnSpc>
            </a:pPr>
            <a:r>
              <a:rPr lang="en-US" altLang="en-US" dirty="0">
                <a:solidFill>
                  <a:schemeClr val="tx1"/>
                </a:solidFill>
                <a:latin typeface="Times New Roman" panose="02020603050405020304" pitchFamily="18" charset="0"/>
              </a:rPr>
              <a:t>UV Telescope: 30cm diameter x 160 cm length, 8.6m focal length Cassegrain with image motion compensation to study the solar corona</a:t>
            </a:r>
          </a:p>
          <a:p>
            <a:pPr marL="169863" indent="-169863">
              <a:lnSpc>
                <a:spcPct val="75000"/>
              </a:lnSpc>
            </a:pPr>
            <a:r>
              <a:rPr lang="en-US" altLang="en-US" dirty="0">
                <a:solidFill>
                  <a:schemeClr val="tx1"/>
                </a:solidFill>
                <a:latin typeface="Times New Roman" panose="02020603050405020304" pitchFamily="18" charset="0"/>
              </a:rPr>
              <a:t>1024 x 1024 CCD array with .5 x .5 arcsecond pixel size. Detectors passively cooled to -65C</a:t>
            </a:r>
          </a:p>
          <a:p>
            <a:pPr marL="169863" indent="-169863">
              <a:lnSpc>
                <a:spcPct val="75000"/>
              </a:lnSpc>
            </a:pPr>
            <a:r>
              <a:rPr lang="en-US" altLang="en-US" dirty="0">
                <a:solidFill>
                  <a:schemeClr val="tx1"/>
                </a:solidFill>
                <a:latin typeface="Times New Roman" panose="02020603050405020304" pitchFamily="18" charset="0"/>
              </a:rPr>
              <a:t>Mass: 50kg</a:t>
            </a:r>
          </a:p>
          <a:p>
            <a:pPr marL="169863" indent="-169863">
              <a:lnSpc>
                <a:spcPct val="75000"/>
              </a:lnSpc>
            </a:pPr>
            <a:r>
              <a:rPr lang="en-US" altLang="en-US" dirty="0">
                <a:solidFill>
                  <a:schemeClr val="tx1"/>
                </a:solidFill>
                <a:latin typeface="Times New Roman" panose="02020603050405020304" pitchFamily="18" charset="0"/>
              </a:rPr>
              <a:t>Power: 69W including 33W for heaters</a:t>
            </a:r>
          </a:p>
          <a:p>
            <a:pPr marL="169863" indent="-169863">
              <a:lnSpc>
                <a:spcPct val="75000"/>
              </a:lnSpc>
            </a:pPr>
            <a:r>
              <a:rPr lang="en-US" altLang="en-US" dirty="0">
                <a:solidFill>
                  <a:schemeClr val="tx1"/>
                </a:solidFill>
                <a:latin typeface="Times New Roman" panose="02020603050405020304" pitchFamily="18" charset="0"/>
              </a:rPr>
              <a:t>Dimensions: 35cm diameter by 165cm long cylinder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8349A-9BC0-4D9C-9432-24600139B19E}"/>
              </a:ext>
            </a:extLst>
          </p:cNvPr>
          <p:cNvSpPr>
            <a:spLocks noGrp="1"/>
          </p:cNvSpPr>
          <p:nvPr>
            <p:ph idx="1"/>
          </p:nvPr>
        </p:nvSpPr>
        <p:spPr/>
        <p:txBody>
          <a:bodyPr/>
          <a:lstStyle/>
          <a:p>
            <a:r>
              <a:rPr lang="en-US" altLang="en-US" dirty="0"/>
              <a:t>Spatial resolution: 1 arcsecond</a:t>
            </a:r>
          </a:p>
          <a:p>
            <a:r>
              <a:rPr lang="en-US" altLang="en-US" dirty="0"/>
              <a:t>Temporal resolution: &lt; 1 second</a:t>
            </a:r>
          </a:p>
          <a:p>
            <a:r>
              <a:rPr lang="en-US" altLang="en-US" dirty="0"/>
              <a:t>Field of View (FOV): 8.5 x 8.5 arcminutes</a:t>
            </a:r>
          </a:p>
          <a:p>
            <a:r>
              <a:rPr lang="en-US" altLang="en-US" dirty="0"/>
              <a:t>Instrument data output rate: 30Mbps continuously </a:t>
            </a:r>
          </a:p>
          <a:p>
            <a:r>
              <a:rPr lang="en-US" altLang="en-US" dirty="0"/>
              <a:t>Latency: 24 hours</a:t>
            </a:r>
          </a:p>
          <a:p>
            <a:r>
              <a:rPr lang="en-US" altLang="en-US" dirty="0"/>
              <a:t>Instrument will operate over the voltage range of 21 to 35V</a:t>
            </a:r>
          </a:p>
          <a:p>
            <a:endParaRPr lang="en-US" altLang="en-US" dirty="0"/>
          </a:p>
          <a:p>
            <a:pPr>
              <a:buFontTx/>
              <a:buNone/>
            </a:pPr>
            <a:r>
              <a:rPr lang="en-US" altLang="en-US" b="1" u="sng" dirty="0">
                <a:solidFill>
                  <a:schemeClr val="tx1"/>
                </a:solidFill>
              </a:rPr>
              <a:t>Operations </a:t>
            </a:r>
            <a:r>
              <a:rPr lang="en-US" altLang="en-US" u="sng" dirty="0">
                <a:solidFill>
                  <a:schemeClr val="tx1"/>
                </a:solidFill>
              </a:rPr>
              <a:t>  </a:t>
            </a:r>
          </a:p>
          <a:p>
            <a:r>
              <a:rPr lang="en-US" altLang="en-US" sz="2000" dirty="0">
                <a:solidFill>
                  <a:schemeClr val="tx1"/>
                </a:solidFill>
              </a:rPr>
              <a:t>The data will be collected from the Alaska ground station at Fairbanks, AK over x passes per day. Svalbard Norway is a backup</a:t>
            </a:r>
            <a:r>
              <a:rPr lang="en-US" altLang="en-US" dirty="0">
                <a:solidFill>
                  <a:schemeClr val="tx1"/>
                </a:solidFill>
              </a:rPr>
              <a:t> if AK not available. TDRS may also be considered. </a:t>
            </a:r>
            <a:endParaRPr lang="en-US" altLang="en-US" sz="2000" dirty="0">
              <a:solidFill>
                <a:schemeClr val="tx1"/>
              </a:solidFill>
            </a:endParaRPr>
          </a:p>
          <a:p>
            <a:r>
              <a:rPr lang="en-US" altLang="en-US" sz="2000" dirty="0">
                <a:solidFill>
                  <a:schemeClr val="tx1"/>
                </a:solidFill>
              </a:rPr>
              <a:t>Bit error rate (BER): 10-5</a:t>
            </a:r>
          </a:p>
          <a:p>
            <a:r>
              <a:rPr lang="en-US" altLang="en-US" sz="2000" dirty="0">
                <a:solidFill>
                  <a:schemeClr val="tx1"/>
                </a:solidFill>
              </a:rPr>
              <a:t>Data latency: 24 hours</a:t>
            </a:r>
          </a:p>
          <a:p>
            <a:endParaRPr lang="en-US" dirty="0"/>
          </a:p>
        </p:txBody>
      </p:sp>
      <p:sp>
        <p:nvSpPr>
          <p:cNvPr id="4" name="Title 3">
            <a:extLst>
              <a:ext uri="{FF2B5EF4-FFF2-40B4-BE49-F238E27FC236}">
                <a16:creationId xmlns:a16="http://schemas.microsoft.com/office/drawing/2014/main" id="{BFDAA817-75FA-43D9-9C3A-CBD8C17DACD5}"/>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32">
                      <a:alpha val="50000"/>
                    </a:srgbClr>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0"/>
              </a:spcAft>
              <a:defRPr sz="3500" b="1">
                <a:solidFill>
                  <a:srgbClr val="0059DC"/>
                </a:solidFill>
                <a:latin typeface="+mj-lt"/>
                <a:ea typeface="+mj-ea"/>
                <a:cs typeface="+mj-cs"/>
              </a:defRPr>
            </a:lvl1pPr>
            <a:lvl2pPr algn="l" rtl="0" eaLnBrk="0" fontAlgn="base" hangingPunct="0">
              <a:lnSpc>
                <a:spcPct val="85000"/>
              </a:lnSpc>
              <a:spcBef>
                <a:spcPct val="0"/>
              </a:spcBef>
              <a:spcAft>
                <a:spcPct val="0"/>
              </a:spcAft>
              <a:defRPr sz="3500" b="1">
                <a:solidFill>
                  <a:srgbClr val="0059DC"/>
                </a:solidFill>
                <a:latin typeface="Book Antiqua" pitchFamily="1" charset="0"/>
              </a:defRPr>
            </a:lvl2pPr>
            <a:lvl3pPr algn="l" rtl="0" eaLnBrk="0" fontAlgn="base" hangingPunct="0">
              <a:lnSpc>
                <a:spcPct val="85000"/>
              </a:lnSpc>
              <a:spcBef>
                <a:spcPct val="0"/>
              </a:spcBef>
              <a:spcAft>
                <a:spcPct val="0"/>
              </a:spcAft>
              <a:defRPr sz="3500" b="1">
                <a:solidFill>
                  <a:srgbClr val="0059DC"/>
                </a:solidFill>
                <a:latin typeface="Book Antiqua" pitchFamily="1" charset="0"/>
              </a:defRPr>
            </a:lvl3pPr>
            <a:lvl4pPr algn="l" rtl="0" eaLnBrk="0" fontAlgn="base" hangingPunct="0">
              <a:lnSpc>
                <a:spcPct val="85000"/>
              </a:lnSpc>
              <a:spcBef>
                <a:spcPct val="0"/>
              </a:spcBef>
              <a:spcAft>
                <a:spcPct val="0"/>
              </a:spcAft>
              <a:defRPr sz="3500" b="1">
                <a:solidFill>
                  <a:srgbClr val="0059DC"/>
                </a:solidFill>
                <a:latin typeface="Book Antiqua" pitchFamily="1" charset="0"/>
              </a:defRPr>
            </a:lvl4pPr>
            <a:lvl5pPr algn="l" rtl="0" eaLnBrk="0" fontAlgn="base" hangingPunct="0">
              <a:lnSpc>
                <a:spcPct val="85000"/>
              </a:lnSpc>
              <a:spcBef>
                <a:spcPct val="0"/>
              </a:spcBef>
              <a:spcAft>
                <a:spcPct val="0"/>
              </a:spcAft>
              <a:defRPr sz="3500" b="1">
                <a:solidFill>
                  <a:srgbClr val="0059DC"/>
                </a:solidFill>
                <a:latin typeface="Book Antiqua" pitchFamily="1" charset="0"/>
              </a:defRPr>
            </a:lvl5pPr>
            <a:lvl6pPr marL="457200" algn="l" rtl="0" eaLnBrk="0" fontAlgn="base" hangingPunct="0">
              <a:lnSpc>
                <a:spcPct val="85000"/>
              </a:lnSpc>
              <a:spcBef>
                <a:spcPct val="0"/>
              </a:spcBef>
              <a:spcAft>
                <a:spcPct val="0"/>
              </a:spcAft>
              <a:defRPr sz="3500" b="1">
                <a:solidFill>
                  <a:srgbClr val="0059DC"/>
                </a:solidFill>
                <a:latin typeface="Book Antiqua" pitchFamily="1" charset="0"/>
              </a:defRPr>
            </a:lvl6pPr>
            <a:lvl7pPr marL="914400" algn="l" rtl="0" eaLnBrk="0" fontAlgn="base" hangingPunct="0">
              <a:lnSpc>
                <a:spcPct val="85000"/>
              </a:lnSpc>
              <a:spcBef>
                <a:spcPct val="0"/>
              </a:spcBef>
              <a:spcAft>
                <a:spcPct val="0"/>
              </a:spcAft>
              <a:defRPr sz="3500" b="1">
                <a:solidFill>
                  <a:srgbClr val="0059DC"/>
                </a:solidFill>
                <a:latin typeface="Book Antiqua" pitchFamily="1" charset="0"/>
              </a:defRPr>
            </a:lvl7pPr>
            <a:lvl8pPr marL="1371600" algn="l" rtl="0" eaLnBrk="0" fontAlgn="base" hangingPunct="0">
              <a:lnSpc>
                <a:spcPct val="85000"/>
              </a:lnSpc>
              <a:spcBef>
                <a:spcPct val="0"/>
              </a:spcBef>
              <a:spcAft>
                <a:spcPct val="0"/>
              </a:spcAft>
              <a:defRPr sz="3500" b="1">
                <a:solidFill>
                  <a:srgbClr val="0059DC"/>
                </a:solidFill>
                <a:latin typeface="Book Antiqua" pitchFamily="1" charset="0"/>
              </a:defRPr>
            </a:lvl8pPr>
            <a:lvl9pPr marL="1828800" algn="l" rtl="0" eaLnBrk="0" fontAlgn="base" hangingPunct="0">
              <a:lnSpc>
                <a:spcPct val="85000"/>
              </a:lnSpc>
              <a:spcBef>
                <a:spcPct val="0"/>
              </a:spcBef>
              <a:spcAft>
                <a:spcPct val="0"/>
              </a:spcAft>
              <a:defRPr sz="3500" b="1">
                <a:solidFill>
                  <a:srgbClr val="0059DC"/>
                </a:solidFill>
                <a:latin typeface="Book Antiqua" pitchFamily="1" charset="0"/>
              </a:defRPr>
            </a:lvl9pPr>
          </a:lstStyle>
          <a:p>
            <a:r>
              <a:rPr kumimoji="0" lang="en-US" altLang="en-US" sz="3500" b="1" i="0" u="none" strike="noStrike" kern="0" cap="none" spc="0" normalizeH="0" baseline="0" noProof="0" dirty="0">
                <a:ln>
                  <a:noFill/>
                </a:ln>
                <a:solidFill>
                  <a:srgbClr val="0059DC"/>
                </a:solidFill>
                <a:effectLst/>
                <a:uLnTx/>
                <a:uFillTx/>
                <a:latin typeface="Book Antiqua"/>
                <a:ea typeface="+mj-ea"/>
                <a:cs typeface="+mj-cs"/>
              </a:rPr>
              <a:t>Project Mission Requirements </a:t>
            </a:r>
            <a:r>
              <a:rPr kumimoji="0" lang="en-US" altLang="en-US" sz="2100" b="1" i="0" u="none" strike="noStrike" kern="0" cap="none" spc="0" normalizeH="0" baseline="0" noProof="0" dirty="0">
                <a:ln>
                  <a:noFill/>
                </a:ln>
                <a:solidFill>
                  <a:srgbClr val="0059DC"/>
                </a:solidFill>
                <a:effectLst/>
                <a:uLnTx/>
                <a:uFillTx/>
                <a:latin typeface="Book Antiqua"/>
                <a:ea typeface="+mj-ea"/>
                <a:cs typeface="+mj-cs"/>
              </a:rPr>
              <a:t>(Continued)</a:t>
            </a:r>
            <a:endParaRPr lang="en-US" altLang="en-US" dirty="0"/>
          </a:p>
        </p:txBody>
      </p:sp>
    </p:spTree>
    <p:extLst>
      <p:ext uri="{BB962C8B-B14F-4D97-AF65-F5344CB8AC3E}">
        <p14:creationId xmlns:p14="http://schemas.microsoft.com/office/powerpoint/2010/main" val="1893080976"/>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26B2EC23-94D5-449E-B288-E426D0B53FDC}"/>
              </a:ext>
            </a:extLst>
          </p:cNvPr>
          <p:cNvSpPr>
            <a:spLocks noGrp="1" noChangeArrowheads="1"/>
          </p:cNvSpPr>
          <p:nvPr>
            <p:ph type="title"/>
          </p:nvPr>
        </p:nvSpPr>
        <p:spPr/>
        <p:txBody>
          <a:bodyPr/>
          <a:lstStyle/>
          <a:p>
            <a:r>
              <a:rPr lang="en-US" altLang="en-US" dirty="0"/>
              <a:t>Project Mission Requirements </a:t>
            </a:r>
            <a:r>
              <a:rPr lang="en-US" altLang="en-US" sz="2100" dirty="0"/>
              <a:t>(Continued)</a:t>
            </a:r>
            <a:endParaRPr lang="en-US" altLang="en-US" dirty="0"/>
          </a:p>
        </p:txBody>
      </p:sp>
      <p:sp>
        <p:nvSpPr>
          <p:cNvPr id="15363" name="Rectangle 5">
            <a:extLst>
              <a:ext uri="{FF2B5EF4-FFF2-40B4-BE49-F238E27FC236}">
                <a16:creationId xmlns:a16="http://schemas.microsoft.com/office/drawing/2014/main" id="{A6E5FFBC-9B4C-44F7-876E-3C8E27EB9672}"/>
              </a:ext>
            </a:extLst>
          </p:cNvPr>
          <p:cNvSpPr>
            <a:spLocks noGrp="1" noChangeArrowheads="1"/>
          </p:cNvSpPr>
          <p:nvPr>
            <p:ph type="body" idx="1"/>
          </p:nvPr>
        </p:nvSpPr>
        <p:spPr>
          <a:xfrm>
            <a:off x="473075" y="1368424"/>
            <a:ext cx="7362825" cy="4789779"/>
          </a:xfrm>
        </p:spPr>
        <p:txBody>
          <a:bodyPr/>
          <a:lstStyle/>
          <a:p>
            <a:pPr>
              <a:buFontTx/>
              <a:buNone/>
            </a:pPr>
            <a:r>
              <a:rPr lang="en-US" altLang="en-US" sz="1600" b="1" u="sng" dirty="0">
                <a:solidFill>
                  <a:schemeClr val="tx1"/>
                </a:solidFill>
              </a:rPr>
              <a:t>Launch Vehicle</a:t>
            </a:r>
            <a:endParaRPr lang="en-US" altLang="en-US" sz="1600" u="sng" dirty="0">
              <a:solidFill>
                <a:schemeClr val="tx1"/>
              </a:solidFill>
            </a:endParaRPr>
          </a:p>
          <a:p>
            <a:r>
              <a:rPr lang="en-US" altLang="en-US" sz="1600" dirty="0">
                <a:solidFill>
                  <a:schemeClr val="tx1"/>
                </a:solidFill>
              </a:rPr>
              <a:t>The launch vehicle is expected to be either a Pegasus or Pegasus XL</a:t>
            </a:r>
          </a:p>
          <a:p>
            <a:r>
              <a:rPr lang="en-US" altLang="en-US" sz="1600" b="1" u="sng" dirty="0">
                <a:solidFill>
                  <a:srgbClr val="0000FF"/>
                </a:solidFill>
              </a:rPr>
              <a:t>https://www.northropgrumman.com/space/pegasus-rocket/</a:t>
            </a:r>
          </a:p>
          <a:p>
            <a:r>
              <a:rPr lang="en-US" altLang="en-US" sz="1600" dirty="0">
                <a:solidFill>
                  <a:schemeClr val="bg2"/>
                </a:solidFill>
              </a:rPr>
              <a:t>Target launch date:  May 2023</a:t>
            </a:r>
          </a:p>
          <a:p>
            <a:endParaRPr lang="en-US" altLang="en-US" sz="1600" dirty="0">
              <a:solidFill>
                <a:schemeClr val="bg2"/>
              </a:solidFill>
            </a:endParaRPr>
          </a:p>
          <a:p>
            <a:pPr>
              <a:buFontTx/>
              <a:buNone/>
            </a:pPr>
            <a:r>
              <a:rPr lang="en-US" altLang="en-US" sz="1600" b="1" u="sng" dirty="0">
                <a:solidFill>
                  <a:schemeClr val="tx1"/>
                </a:solidFill>
              </a:rPr>
              <a:t>Other Requirements</a:t>
            </a:r>
            <a:endParaRPr lang="en-US" altLang="en-US" sz="1600" u="sng" dirty="0">
              <a:solidFill>
                <a:schemeClr val="tx1"/>
              </a:solidFill>
            </a:endParaRPr>
          </a:p>
          <a:p>
            <a:r>
              <a:rPr lang="en-US" altLang="en-US" sz="1600" dirty="0">
                <a:solidFill>
                  <a:schemeClr val="tx1"/>
                </a:solidFill>
              </a:rPr>
              <a:t>Mission life is a minimum of one year with a goal of three years</a:t>
            </a:r>
          </a:p>
          <a:p>
            <a:r>
              <a:rPr lang="en-US" altLang="en-US" sz="1600" dirty="0">
                <a:solidFill>
                  <a:schemeClr val="tx1"/>
                </a:solidFill>
              </a:rPr>
              <a:t>It is required the </a:t>
            </a:r>
            <a:r>
              <a:rPr lang="en-US" altLang="en-US" sz="1600" dirty="0" err="1">
                <a:solidFill>
                  <a:schemeClr val="tx1"/>
                </a:solidFill>
              </a:rPr>
              <a:t>SunSat</a:t>
            </a:r>
            <a:r>
              <a:rPr lang="en-US" altLang="en-US" sz="1600" dirty="0">
                <a:solidFill>
                  <a:schemeClr val="tx1"/>
                </a:solidFill>
              </a:rPr>
              <a:t> be de-orbited into the Pacific after the mission</a:t>
            </a:r>
          </a:p>
          <a:p>
            <a:r>
              <a:rPr lang="en-US" altLang="en-US" sz="1600" dirty="0">
                <a:solidFill>
                  <a:schemeClr val="tx1"/>
                </a:solidFill>
              </a:rPr>
              <a:t>The spacecraft bus shall meet all mission requirements despite any single credible fault</a:t>
            </a:r>
          </a:p>
          <a:p>
            <a:r>
              <a:rPr lang="en-US" altLang="en-US" sz="1600" dirty="0">
                <a:solidFill>
                  <a:schemeClr val="tx1"/>
                </a:solidFill>
              </a:rPr>
              <a:t>Data shall be collected at least 95% of the time averaged over the entire life of </a:t>
            </a:r>
            <a:br>
              <a:rPr lang="en-US" altLang="en-US" sz="1600" dirty="0">
                <a:solidFill>
                  <a:schemeClr val="tx1"/>
                </a:solidFill>
              </a:rPr>
            </a:br>
            <a:r>
              <a:rPr lang="en-US" altLang="en-US" sz="1600" dirty="0">
                <a:solidFill>
                  <a:schemeClr val="tx1"/>
                </a:solidFill>
              </a:rPr>
              <a:t>the mission</a:t>
            </a:r>
          </a:p>
          <a:p>
            <a:r>
              <a:rPr lang="en-US" altLang="en-US" sz="1600" dirty="0">
                <a:solidFill>
                  <a:schemeClr val="tx1"/>
                </a:solidFill>
              </a:rPr>
              <a:t>Operations will be staffed 8hr/day, 5 days/week after the initial 30 day checkout</a:t>
            </a:r>
          </a:p>
          <a:p>
            <a:endParaRPr lang="en-US" altLang="en-US" sz="1600" dirty="0">
              <a:solidFill>
                <a:schemeClr val="tx1"/>
              </a:solidFill>
              <a:latin typeface="Times New Roman" panose="02020603050405020304" pitchFamily="18" charset="0"/>
            </a:endParaRPr>
          </a:p>
          <a:p>
            <a:pPr marL="0" indent="0">
              <a:buNone/>
            </a:pPr>
            <a:r>
              <a:rPr lang="en-US" altLang="en-US" sz="1600" b="1" u="sng" dirty="0">
                <a:solidFill>
                  <a:schemeClr val="tx1"/>
                </a:solidFill>
                <a:latin typeface="Book Antiqua" panose="02040602050305030304" pitchFamily="18" charset="0"/>
              </a:rPr>
              <a:t>Helpful Information:</a:t>
            </a:r>
          </a:p>
          <a:p>
            <a:r>
              <a:rPr lang="en-US" altLang="en-US" sz="1600" dirty="0">
                <a:solidFill>
                  <a:schemeClr val="tx1"/>
                </a:solidFill>
                <a:latin typeface="Times New Roman" panose="02020603050405020304" pitchFamily="18" charset="0"/>
              </a:rPr>
              <a:t> </a:t>
            </a:r>
            <a:r>
              <a:rPr lang="en-US" altLang="en-US" sz="1600" dirty="0">
                <a:solidFill>
                  <a:schemeClr val="tx1"/>
                </a:solidFill>
                <a:latin typeface="Book Antiqua (body)"/>
              </a:rPr>
              <a:t>NASA Systems Engineering Handbook</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A4D0B319-319A-4A80-B5EE-FD53E0339296}"/>
              </a:ext>
            </a:extLst>
          </p:cNvPr>
          <p:cNvSpPr>
            <a:spLocks noGrp="1" noChangeArrowheads="1"/>
          </p:cNvSpPr>
          <p:nvPr>
            <p:ph type="title"/>
          </p:nvPr>
        </p:nvSpPr>
        <p:spPr/>
        <p:txBody>
          <a:bodyPr/>
          <a:lstStyle/>
          <a:p>
            <a:r>
              <a:rPr lang="en-US" altLang="en-US" dirty="0"/>
              <a:t>Design Project Instructions</a:t>
            </a:r>
          </a:p>
        </p:txBody>
      </p:sp>
      <p:sp>
        <p:nvSpPr>
          <p:cNvPr id="17411" name="Rectangle 7">
            <a:extLst>
              <a:ext uri="{FF2B5EF4-FFF2-40B4-BE49-F238E27FC236}">
                <a16:creationId xmlns:a16="http://schemas.microsoft.com/office/drawing/2014/main" id="{25F0D203-3887-4CBC-BA9B-CE2061A8BD4C}"/>
              </a:ext>
            </a:extLst>
          </p:cNvPr>
          <p:cNvSpPr>
            <a:spLocks noGrp="1" noChangeArrowheads="1"/>
          </p:cNvSpPr>
          <p:nvPr>
            <p:ph type="body" idx="1"/>
          </p:nvPr>
        </p:nvSpPr>
        <p:spPr/>
        <p:txBody>
          <a:bodyPr/>
          <a:lstStyle/>
          <a:p>
            <a:pPr>
              <a:spcBef>
                <a:spcPct val="65000"/>
              </a:spcBef>
            </a:pPr>
            <a:r>
              <a:rPr lang="en-US" altLang="en-US" sz="1800" dirty="0"/>
              <a:t>The course design project written report is due May 12, 2021.  The oral report will be presented on May 19, 2021 during class time.  Each team will have 35 minutes to present the project, including time for questions from the instructors.</a:t>
            </a:r>
          </a:p>
          <a:p>
            <a:pPr>
              <a:spcBef>
                <a:spcPct val="65000"/>
              </a:spcBef>
            </a:pPr>
            <a:r>
              <a:rPr lang="en-US" altLang="en-US" sz="1800" dirty="0"/>
              <a:t>The oral and written reports will each be 20% of the total grade for the class, and each student on the team will receive the same grade.  The project is 40% of your total grade!</a:t>
            </a:r>
          </a:p>
          <a:p>
            <a:pPr>
              <a:spcBef>
                <a:spcPct val="65000"/>
              </a:spcBef>
            </a:pPr>
            <a:r>
              <a:rPr lang="en-US" altLang="en-US" sz="1800" dirty="0"/>
              <a:t>Following is an outline of the written report.  It should be approximately 1 to 2 pages per major (x.0) section, with a maximum of 35 pages for the entire report. The written report needs to correlate with the slides presented in the oral presentation. </a:t>
            </a:r>
          </a:p>
          <a:p>
            <a:pPr>
              <a:spcBef>
                <a:spcPct val="65000"/>
              </a:spcBef>
            </a:pPr>
            <a:r>
              <a:rPr lang="en-US" altLang="en-US" sz="1800" dirty="0"/>
              <a:t>In order to facilitate distribution to the instructors, so they can read it prior to the oral presentations, we need to have the report electronically in Word on May 12. The same will be true for the presentation slides May 6 in PowerPoint.</a:t>
            </a:r>
          </a:p>
        </p:txBody>
      </p:sp>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1A43CA5E-56B3-4719-AFD6-90046800DF2A}"/>
              </a:ext>
            </a:extLst>
          </p:cNvPr>
          <p:cNvSpPr>
            <a:spLocks noGrp="1" noChangeArrowheads="1"/>
          </p:cNvSpPr>
          <p:nvPr>
            <p:ph type="title"/>
          </p:nvPr>
        </p:nvSpPr>
        <p:spPr/>
        <p:txBody>
          <a:bodyPr/>
          <a:lstStyle/>
          <a:p>
            <a:r>
              <a:rPr lang="en-US" altLang="en-US"/>
              <a:t>Design Project Instructions </a:t>
            </a:r>
            <a:r>
              <a:rPr lang="en-US" altLang="en-US" sz="2100"/>
              <a:t>(Continued)</a:t>
            </a:r>
          </a:p>
        </p:txBody>
      </p:sp>
      <p:sp>
        <p:nvSpPr>
          <p:cNvPr id="18435" name="Rectangle 6">
            <a:extLst>
              <a:ext uri="{FF2B5EF4-FFF2-40B4-BE49-F238E27FC236}">
                <a16:creationId xmlns:a16="http://schemas.microsoft.com/office/drawing/2014/main" id="{1385B266-34BA-4131-9195-7F2160139FE9}"/>
              </a:ext>
            </a:extLst>
          </p:cNvPr>
          <p:cNvSpPr>
            <a:spLocks noGrp="1" noChangeArrowheads="1"/>
          </p:cNvSpPr>
          <p:nvPr>
            <p:ph type="body" sz="half" idx="1"/>
          </p:nvPr>
        </p:nvSpPr>
        <p:spPr/>
        <p:txBody>
          <a:bodyPr/>
          <a:lstStyle/>
          <a:p>
            <a:pPr>
              <a:lnSpc>
                <a:spcPct val="80000"/>
              </a:lnSpc>
              <a:spcBef>
                <a:spcPct val="10000"/>
              </a:spcBef>
              <a:tabLst>
                <a:tab pos="515938" algn="l"/>
              </a:tabLst>
            </a:pPr>
            <a:r>
              <a:rPr lang="en-US" altLang="en-US" sz="1600"/>
              <a:t>1.0 Introduction</a:t>
            </a:r>
          </a:p>
          <a:p>
            <a:pPr>
              <a:lnSpc>
                <a:spcPct val="80000"/>
              </a:lnSpc>
              <a:spcBef>
                <a:spcPct val="10000"/>
              </a:spcBef>
              <a:tabLst>
                <a:tab pos="515938" algn="l"/>
              </a:tabLst>
            </a:pPr>
            <a:endParaRPr lang="en-US" altLang="en-US" sz="1600"/>
          </a:p>
          <a:p>
            <a:pPr>
              <a:lnSpc>
                <a:spcPct val="80000"/>
              </a:lnSpc>
              <a:spcBef>
                <a:spcPct val="10000"/>
              </a:spcBef>
              <a:tabLst>
                <a:tab pos="515938" algn="l"/>
              </a:tabLst>
            </a:pPr>
            <a:r>
              <a:rPr lang="en-US" altLang="en-US" sz="1600"/>
              <a:t>2.0 System Overview</a:t>
            </a:r>
          </a:p>
          <a:p>
            <a:pPr>
              <a:lnSpc>
                <a:spcPct val="80000"/>
              </a:lnSpc>
              <a:spcBef>
                <a:spcPct val="10000"/>
              </a:spcBef>
              <a:tabLst>
                <a:tab pos="515938" algn="l"/>
              </a:tabLst>
            </a:pPr>
            <a:r>
              <a:rPr lang="en-US" altLang="en-US" sz="1600"/>
              <a:t>2.1 Driving requirements and 		assumptions</a:t>
            </a:r>
          </a:p>
          <a:p>
            <a:pPr>
              <a:lnSpc>
                <a:spcPct val="80000"/>
              </a:lnSpc>
              <a:spcBef>
                <a:spcPct val="10000"/>
              </a:spcBef>
              <a:tabLst>
                <a:tab pos="515938" algn="l"/>
              </a:tabLst>
            </a:pPr>
            <a:r>
              <a:rPr lang="en-US" altLang="en-US" sz="1600"/>
              <a:t>2.2 Options considered</a:t>
            </a:r>
          </a:p>
          <a:p>
            <a:pPr>
              <a:lnSpc>
                <a:spcPct val="80000"/>
              </a:lnSpc>
              <a:spcBef>
                <a:spcPct val="10000"/>
              </a:spcBef>
              <a:tabLst>
                <a:tab pos="515938" algn="l"/>
              </a:tabLst>
            </a:pPr>
            <a:r>
              <a:rPr lang="en-US" altLang="en-US" sz="1600"/>
              <a:t>2.3 Spacecraft overview</a:t>
            </a:r>
          </a:p>
          <a:p>
            <a:pPr>
              <a:lnSpc>
                <a:spcPct val="80000"/>
              </a:lnSpc>
              <a:spcBef>
                <a:spcPct val="10000"/>
              </a:spcBef>
              <a:tabLst>
                <a:tab pos="515938" algn="l"/>
              </a:tabLst>
            </a:pPr>
            <a:r>
              <a:rPr lang="en-US" altLang="en-US" sz="1600"/>
              <a:t>2.4 Mass</a:t>
            </a:r>
          </a:p>
          <a:p>
            <a:pPr>
              <a:lnSpc>
                <a:spcPct val="80000"/>
              </a:lnSpc>
              <a:spcBef>
                <a:spcPct val="10000"/>
              </a:spcBef>
              <a:tabLst>
                <a:tab pos="515938" algn="l"/>
              </a:tabLst>
            </a:pPr>
            <a:r>
              <a:rPr lang="en-US" altLang="en-US" sz="1600"/>
              <a:t>2.5 Power</a:t>
            </a:r>
          </a:p>
          <a:p>
            <a:pPr>
              <a:lnSpc>
                <a:spcPct val="80000"/>
              </a:lnSpc>
              <a:spcBef>
                <a:spcPct val="10000"/>
              </a:spcBef>
              <a:tabLst>
                <a:tab pos="515938" algn="l"/>
              </a:tabLst>
            </a:pPr>
            <a:r>
              <a:rPr lang="en-US" altLang="en-US" sz="1600"/>
              <a:t>2.6 Operations concept</a:t>
            </a:r>
          </a:p>
          <a:p>
            <a:pPr>
              <a:lnSpc>
                <a:spcPct val="80000"/>
              </a:lnSpc>
              <a:spcBef>
                <a:spcPct val="10000"/>
              </a:spcBef>
              <a:tabLst>
                <a:tab pos="515938" algn="l"/>
              </a:tabLst>
            </a:pPr>
            <a:endParaRPr lang="en-US" altLang="en-US" sz="1600"/>
          </a:p>
          <a:p>
            <a:pPr>
              <a:lnSpc>
                <a:spcPct val="80000"/>
              </a:lnSpc>
              <a:spcBef>
                <a:spcPct val="10000"/>
              </a:spcBef>
              <a:tabLst>
                <a:tab pos="515938" algn="l"/>
              </a:tabLst>
            </a:pPr>
            <a:r>
              <a:rPr lang="en-US" altLang="en-US" sz="1600"/>
              <a:t>3.0 Orbit</a:t>
            </a:r>
          </a:p>
          <a:p>
            <a:pPr>
              <a:lnSpc>
                <a:spcPct val="80000"/>
              </a:lnSpc>
              <a:spcBef>
                <a:spcPct val="10000"/>
              </a:spcBef>
              <a:tabLst>
                <a:tab pos="515938" algn="l"/>
              </a:tabLst>
            </a:pPr>
            <a:r>
              <a:rPr lang="en-US" altLang="en-US" sz="1600"/>
              <a:t>3.1 Driving requirements and 		assumptions</a:t>
            </a:r>
          </a:p>
          <a:p>
            <a:pPr>
              <a:lnSpc>
                <a:spcPct val="80000"/>
              </a:lnSpc>
              <a:spcBef>
                <a:spcPct val="10000"/>
              </a:spcBef>
              <a:tabLst>
                <a:tab pos="515938" algn="l"/>
              </a:tabLst>
            </a:pPr>
            <a:r>
              <a:rPr lang="en-US" altLang="en-US" sz="1600"/>
              <a:t>3.2 Options considered</a:t>
            </a:r>
          </a:p>
          <a:p>
            <a:pPr>
              <a:lnSpc>
                <a:spcPct val="80000"/>
              </a:lnSpc>
              <a:spcBef>
                <a:spcPct val="10000"/>
              </a:spcBef>
              <a:tabLst>
                <a:tab pos="515938" algn="l"/>
              </a:tabLst>
            </a:pPr>
            <a:r>
              <a:rPr lang="en-US" altLang="en-US" sz="1600"/>
              <a:t>3.3 Orbit baseline and rationale</a:t>
            </a:r>
          </a:p>
          <a:p>
            <a:pPr>
              <a:lnSpc>
                <a:spcPct val="80000"/>
              </a:lnSpc>
              <a:spcBef>
                <a:spcPct val="10000"/>
              </a:spcBef>
              <a:tabLst>
                <a:tab pos="515938" algn="l"/>
              </a:tabLst>
            </a:pPr>
            <a:endParaRPr lang="en-US" altLang="en-US" sz="1600"/>
          </a:p>
          <a:p>
            <a:pPr>
              <a:lnSpc>
                <a:spcPct val="80000"/>
              </a:lnSpc>
              <a:spcBef>
                <a:spcPct val="10000"/>
              </a:spcBef>
              <a:tabLst>
                <a:tab pos="515938" algn="l"/>
              </a:tabLst>
            </a:pPr>
            <a:r>
              <a:rPr lang="en-US" altLang="en-US" sz="1600"/>
              <a:t>4.0 Structure</a:t>
            </a:r>
          </a:p>
          <a:p>
            <a:pPr>
              <a:lnSpc>
                <a:spcPct val="80000"/>
              </a:lnSpc>
              <a:spcBef>
                <a:spcPct val="10000"/>
              </a:spcBef>
              <a:tabLst>
                <a:tab pos="515938" algn="l"/>
              </a:tabLst>
            </a:pPr>
            <a:r>
              <a:rPr lang="en-US" altLang="en-US" sz="1600"/>
              <a:t>4.1 Driving requirements and 		assumptions</a:t>
            </a:r>
          </a:p>
          <a:p>
            <a:pPr>
              <a:lnSpc>
                <a:spcPct val="80000"/>
              </a:lnSpc>
              <a:spcBef>
                <a:spcPct val="10000"/>
              </a:spcBef>
              <a:tabLst>
                <a:tab pos="515938" algn="l"/>
              </a:tabLst>
            </a:pPr>
            <a:r>
              <a:rPr lang="en-US" altLang="en-US" sz="1600"/>
              <a:t>4.2 Options considered</a:t>
            </a:r>
          </a:p>
          <a:p>
            <a:pPr>
              <a:lnSpc>
                <a:spcPct val="80000"/>
              </a:lnSpc>
              <a:spcBef>
                <a:spcPct val="10000"/>
              </a:spcBef>
              <a:tabLst>
                <a:tab pos="515938" algn="l"/>
              </a:tabLst>
            </a:pPr>
            <a:r>
              <a:rPr lang="en-US" altLang="en-US" sz="1600"/>
              <a:t>4.3 Structure baseline and rationale</a:t>
            </a:r>
          </a:p>
        </p:txBody>
      </p:sp>
      <p:sp>
        <p:nvSpPr>
          <p:cNvPr id="18436" name="Rectangle 7">
            <a:extLst>
              <a:ext uri="{FF2B5EF4-FFF2-40B4-BE49-F238E27FC236}">
                <a16:creationId xmlns:a16="http://schemas.microsoft.com/office/drawing/2014/main" id="{F8F6257E-8357-49F8-B751-D8D208CB5690}"/>
              </a:ext>
            </a:extLst>
          </p:cNvPr>
          <p:cNvSpPr>
            <a:spLocks noGrp="1" noChangeArrowheads="1"/>
          </p:cNvSpPr>
          <p:nvPr>
            <p:ph type="body" sz="half" idx="2"/>
          </p:nvPr>
        </p:nvSpPr>
        <p:spPr>
          <a:xfrm>
            <a:off x="4689475" y="1368425"/>
            <a:ext cx="4065588" cy="4332288"/>
          </a:xfrm>
        </p:spPr>
        <p:txBody>
          <a:bodyPr/>
          <a:lstStyle/>
          <a:p>
            <a:pPr>
              <a:lnSpc>
                <a:spcPct val="80000"/>
              </a:lnSpc>
              <a:spcBef>
                <a:spcPct val="10000"/>
              </a:spcBef>
              <a:tabLst>
                <a:tab pos="515938" algn="l"/>
              </a:tabLst>
            </a:pPr>
            <a:r>
              <a:rPr lang="en-US" altLang="en-US" sz="1600"/>
              <a:t>5.0 ACS</a:t>
            </a:r>
          </a:p>
          <a:p>
            <a:pPr>
              <a:lnSpc>
                <a:spcPct val="80000"/>
              </a:lnSpc>
              <a:spcBef>
                <a:spcPct val="10000"/>
              </a:spcBef>
              <a:tabLst>
                <a:tab pos="515938" algn="l"/>
              </a:tabLst>
            </a:pPr>
            <a:r>
              <a:rPr lang="en-US" altLang="en-US" sz="1600"/>
              <a:t>5.1 Driving requirements and 		assumptions</a:t>
            </a:r>
          </a:p>
          <a:p>
            <a:pPr>
              <a:lnSpc>
                <a:spcPct val="80000"/>
              </a:lnSpc>
              <a:spcBef>
                <a:spcPct val="10000"/>
              </a:spcBef>
              <a:tabLst>
                <a:tab pos="515938" algn="l"/>
              </a:tabLst>
            </a:pPr>
            <a:r>
              <a:rPr lang="en-US" altLang="en-US" sz="1600"/>
              <a:t>5.2 Options considered</a:t>
            </a:r>
          </a:p>
          <a:p>
            <a:pPr>
              <a:lnSpc>
                <a:spcPct val="80000"/>
              </a:lnSpc>
              <a:spcBef>
                <a:spcPct val="10000"/>
              </a:spcBef>
              <a:tabLst>
                <a:tab pos="515938" algn="l"/>
              </a:tabLst>
            </a:pPr>
            <a:r>
              <a:rPr lang="en-US" altLang="en-US" sz="1600"/>
              <a:t>5.3 ACS baseline and rationale</a:t>
            </a:r>
          </a:p>
          <a:p>
            <a:pPr>
              <a:lnSpc>
                <a:spcPct val="80000"/>
              </a:lnSpc>
              <a:spcBef>
                <a:spcPct val="10000"/>
              </a:spcBef>
              <a:tabLst>
                <a:tab pos="515938" algn="l"/>
              </a:tabLst>
            </a:pPr>
            <a:endParaRPr lang="en-US" altLang="en-US" sz="1600"/>
          </a:p>
          <a:p>
            <a:pPr>
              <a:lnSpc>
                <a:spcPct val="80000"/>
              </a:lnSpc>
              <a:spcBef>
                <a:spcPct val="10000"/>
              </a:spcBef>
              <a:tabLst>
                <a:tab pos="515938" algn="l"/>
              </a:tabLst>
            </a:pPr>
            <a:r>
              <a:rPr lang="en-US" altLang="en-US" sz="1600"/>
              <a:t>6.0 Power</a:t>
            </a:r>
          </a:p>
          <a:p>
            <a:pPr>
              <a:lnSpc>
                <a:spcPct val="80000"/>
              </a:lnSpc>
              <a:spcBef>
                <a:spcPct val="10000"/>
              </a:spcBef>
              <a:tabLst>
                <a:tab pos="515938" algn="l"/>
              </a:tabLst>
            </a:pPr>
            <a:r>
              <a:rPr lang="en-US" altLang="en-US" sz="1600"/>
              <a:t>6.1 Driving requirements and 		assumptions</a:t>
            </a:r>
          </a:p>
          <a:p>
            <a:pPr>
              <a:lnSpc>
                <a:spcPct val="80000"/>
              </a:lnSpc>
              <a:spcBef>
                <a:spcPct val="10000"/>
              </a:spcBef>
              <a:tabLst>
                <a:tab pos="515938" algn="l"/>
              </a:tabLst>
            </a:pPr>
            <a:r>
              <a:rPr lang="en-US" altLang="en-US" sz="1600"/>
              <a:t>6.2 Options considered</a:t>
            </a:r>
          </a:p>
          <a:p>
            <a:pPr>
              <a:lnSpc>
                <a:spcPct val="80000"/>
              </a:lnSpc>
              <a:spcBef>
                <a:spcPct val="10000"/>
              </a:spcBef>
              <a:tabLst>
                <a:tab pos="515938" algn="l"/>
              </a:tabLst>
            </a:pPr>
            <a:r>
              <a:rPr lang="en-US" altLang="en-US" sz="1600"/>
              <a:t>6.3 Power system baseline and rationale</a:t>
            </a:r>
          </a:p>
          <a:p>
            <a:pPr>
              <a:lnSpc>
                <a:spcPct val="80000"/>
              </a:lnSpc>
              <a:spcBef>
                <a:spcPct val="10000"/>
              </a:spcBef>
              <a:tabLst>
                <a:tab pos="515938" algn="l"/>
              </a:tabLst>
            </a:pPr>
            <a:endParaRPr lang="en-US" altLang="en-US" sz="1600"/>
          </a:p>
          <a:p>
            <a:pPr>
              <a:lnSpc>
                <a:spcPct val="80000"/>
              </a:lnSpc>
              <a:spcBef>
                <a:spcPct val="10000"/>
              </a:spcBef>
              <a:tabLst>
                <a:tab pos="515938" algn="l"/>
              </a:tabLst>
            </a:pPr>
            <a:r>
              <a:rPr lang="en-US" altLang="en-US" sz="1600"/>
              <a:t>7.0 Thermal</a:t>
            </a:r>
          </a:p>
          <a:p>
            <a:pPr>
              <a:lnSpc>
                <a:spcPct val="80000"/>
              </a:lnSpc>
              <a:spcBef>
                <a:spcPct val="10000"/>
              </a:spcBef>
              <a:tabLst>
                <a:tab pos="515938" algn="l"/>
              </a:tabLst>
            </a:pPr>
            <a:r>
              <a:rPr lang="en-US" altLang="en-US" sz="1600"/>
              <a:t>7.1 Driving requirements and 		assumptions</a:t>
            </a:r>
          </a:p>
          <a:p>
            <a:pPr>
              <a:lnSpc>
                <a:spcPct val="80000"/>
              </a:lnSpc>
              <a:spcBef>
                <a:spcPct val="10000"/>
              </a:spcBef>
              <a:tabLst>
                <a:tab pos="515938" algn="l"/>
              </a:tabLst>
            </a:pPr>
            <a:r>
              <a:rPr lang="en-US" altLang="en-US" sz="1600"/>
              <a:t>7.2 Options considered</a:t>
            </a:r>
          </a:p>
          <a:p>
            <a:pPr>
              <a:lnSpc>
                <a:spcPct val="80000"/>
              </a:lnSpc>
              <a:spcBef>
                <a:spcPct val="10000"/>
              </a:spcBef>
              <a:tabLst>
                <a:tab pos="515938" algn="l"/>
              </a:tabLst>
            </a:pPr>
            <a:r>
              <a:rPr lang="en-US" altLang="en-US" sz="1600"/>
              <a:t>7.3 Thermal Analysis</a:t>
            </a:r>
          </a:p>
          <a:p>
            <a:pPr>
              <a:lnSpc>
                <a:spcPct val="80000"/>
              </a:lnSpc>
              <a:spcBef>
                <a:spcPct val="10000"/>
              </a:spcBef>
              <a:tabLst>
                <a:tab pos="515938" algn="l"/>
              </a:tabLst>
            </a:pPr>
            <a:r>
              <a:rPr lang="en-US" altLang="en-US" sz="1600"/>
              <a:t>7.4 Thermal system baseline design 		and rationale</a:t>
            </a:r>
          </a:p>
        </p:txBody>
      </p:sp>
    </p:spTree>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BD0D8B4-38D3-4E7C-971A-DFD47E3F9295}"/>
              </a:ext>
            </a:extLst>
          </p:cNvPr>
          <p:cNvSpPr>
            <a:spLocks noGrp="1" noChangeArrowheads="1"/>
          </p:cNvSpPr>
          <p:nvPr>
            <p:ph type="title"/>
          </p:nvPr>
        </p:nvSpPr>
        <p:spPr/>
        <p:txBody>
          <a:bodyPr/>
          <a:lstStyle/>
          <a:p>
            <a:r>
              <a:rPr lang="en-US" altLang="en-US"/>
              <a:t>Design Project Instructions </a:t>
            </a:r>
            <a:r>
              <a:rPr lang="en-US" altLang="en-US" sz="2100"/>
              <a:t>(Continued)</a:t>
            </a:r>
          </a:p>
        </p:txBody>
      </p:sp>
      <p:sp>
        <p:nvSpPr>
          <p:cNvPr id="19459" name="Rectangle 3">
            <a:extLst>
              <a:ext uri="{FF2B5EF4-FFF2-40B4-BE49-F238E27FC236}">
                <a16:creationId xmlns:a16="http://schemas.microsoft.com/office/drawing/2014/main" id="{14AE41B8-3DFC-406D-A1D2-422DBBB0C25A}"/>
              </a:ext>
            </a:extLst>
          </p:cNvPr>
          <p:cNvSpPr>
            <a:spLocks noGrp="1" noChangeArrowheads="1"/>
          </p:cNvSpPr>
          <p:nvPr>
            <p:ph type="body" sz="half" idx="1"/>
          </p:nvPr>
        </p:nvSpPr>
        <p:spPr>
          <a:xfrm>
            <a:off x="473075" y="1368425"/>
            <a:ext cx="4064000" cy="4552950"/>
          </a:xfrm>
        </p:spPr>
        <p:txBody>
          <a:bodyPr/>
          <a:lstStyle/>
          <a:p>
            <a:pPr>
              <a:lnSpc>
                <a:spcPct val="75000"/>
              </a:lnSpc>
              <a:spcBef>
                <a:spcPct val="25000"/>
              </a:spcBef>
              <a:tabLst>
                <a:tab pos="515938" algn="l"/>
                <a:tab pos="627063" algn="l"/>
              </a:tabLst>
            </a:pPr>
            <a:r>
              <a:rPr lang="en-US" altLang="en-US" sz="1600" dirty="0"/>
              <a:t>8.0 C&amp;DH</a:t>
            </a:r>
          </a:p>
          <a:p>
            <a:pPr>
              <a:lnSpc>
                <a:spcPct val="75000"/>
              </a:lnSpc>
              <a:spcBef>
                <a:spcPct val="25000"/>
              </a:spcBef>
              <a:tabLst>
                <a:tab pos="515938" algn="l"/>
                <a:tab pos="627063" algn="l"/>
              </a:tabLst>
            </a:pPr>
            <a:r>
              <a:rPr lang="en-US" altLang="en-US" sz="1600" dirty="0"/>
              <a:t>8.1 Driving requirements and 		assumptions</a:t>
            </a:r>
          </a:p>
          <a:p>
            <a:pPr>
              <a:lnSpc>
                <a:spcPct val="75000"/>
              </a:lnSpc>
              <a:spcBef>
                <a:spcPct val="25000"/>
              </a:spcBef>
              <a:tabLst>
                <a:tab pos="515938" algn="l"/>
                <a:tab pos="627063" algn="l"/>
              </a:tabLst>
            </a:pPr>
            <a:r>
              <a:rPr lang="en-US" altLang="en-US" sz="1600" dirty="0"/>
              <a:t>8.2 Options considered</a:t>
            </a:r>
          </a:p>
          <a:p>
            <a:pPr>
              <a:lnSpc>
                <a:spcPct val="75000"/>
              </a:lnSpc>
              <a:spcBef>
                <a:spcPct val="25000"/>
              </a:spcBef>
              <a:tabLst>
                <a:tab pos="515938" algn="l"/>
                <a:tab pos="627063" algn="l"/>
              </a:tabLst>
            </a:pPr>
            <a:r>
              <a:rPr lang="en-US" altLang="en-US" sz="1600" dirty="0"/>
              <a:t>8.3 C&amp;DH baseline and rationale</a:t>
            </a:r>
          </a:p>
          <a:p>
            <a:pPr>
              <a:lnSpc>
                <a:spcPct val="75000"/>
              </a:lnSpc>
              <a:spcBef>
                <a:spcPct val="25000"/>
              </a:spcBef>
              <a:tabLst>
                <a:tab pos="515938" algn="l"/>
                <a:tab pos="627063" algn="l"/>
              </a:tabLst>
            </a:pPr>
            <a:endParaRPr lang="en-US" altLang="en-US" sz="1600" dirty="0"/>
          </a:p>
          <a:p>
            <a:pPr>
              <a:lnSpc>
                <a:spcPct val="75000"/>
              </a:lnSpc>
              <a:spcBef>
                <a:spcPct val="25000"/>
              </a:spcBef>
              <a:tabLst>
                <a:tab pos="515938" algn="l"/>
                <a:tab pos="627063" algn="l"/>
              </a:tabLst>
            </a:pPr>
            <a:r>
              <a:rPr lang="en-US" altLang="en-US" sz="1600" dirty="0"/>
              <a:t>9.0 Propulsion</a:t>
            </a:r>
          </a:p>
          <a:p>
            <a:pPr>
              <a:lnSpc>
                <a:spcPct val="75000"/>
              </a:lnSpc>
              <a:spcBef>
                <a:spcPct val="25000"/>
              </a:spcBef>
              <a:tabLst>
                <a:tab pos="515938" algn="l"/>
                <a:tab pos="627063" algn="l"/>
              </a:tabLst>
            </a:pPr>
            <a:r>
              <a:rPr lang="en-US" altLang="en-US" sz="1600" dirty="0"/>
              <a:t>9.1 Driving requirements and 		assumptions</a:t>
            </a:r>
          </a:p>
          <a:p>
            <a:pPr>
              <a:lnSpc>
                <a:spcPct val="75000"/>
              </a:lnSpc>
              <a:spcBef>
                <a:spcPct val="25000"/>
              </a:spcBef>
              <a:tabLst>
                <a:tab pos="515938" algn="l"/>
                <a:tab pos="627063" algn="l"/>
              </a:tabLst>
            </a:pPr>
            <a:r>
              <a:rPr lang="en-US" altLang="en-US" sz="1600" dirty="0"/>
              <a:t>9.2 Options considered</a:t>
            </a:r>
          </a:p>
          <a:p>
            <a:pPr>
              <a:lnSpc>
                <a:spcPct val="75000"/>
              </a:lnSpc>
              <a:spcBef>
                <a:spcPct val="25000"/>
              </a:spcBef>
              <a:tabLst>
                <a:tab pos="515938" algn="l"/>
                <a:tab pos="627063" algn="l"/>
              </a:tabLst>
            </a:pPr>
            <a:r>
              <a:rPr lang="en-US" altLang="en-US" sz="1600" dirty="0"/>
              <a:t>9.3 Propulsion baseline and rationale</a:t>
            </a:r>
          </a:p>
          <a:p>
            <a:pPr>
              <a:lnSpc>
                <a:spcPct val="75000"/>
              </a:lnSpc>
              <a:spcBef>
                <a:spcPct val="25000"/>
              </a:spcBef>
              <a:tabLst>
                <a:tab pos="515938" algn="l"/>
                <a:tab pos="627063" algn="l"/>
              </a:tabLst>
            </a:pPr>
            <a:endParaRPr lang="en-US" altLang="en-US" sz="1600" dirty="0"/>
          </a:p>
          <a:p>
            <a:pPr>
              <a:lnSpc>
                <a:spcPct val="75000"/>
              </a:lnSpc>
              <a:spcBef>
                <a:spcPct val="25000"/>
              </a:spcBef>
              <a:tabLst>
                <a:tab pos="515938" algn="l"/>
                <a:tab pos="627063" algn="l"/>
              </a:tabLst>
            </a:pPr>
            <a:r>
              <a:rPr lang="en-US" altLang="en-US" sz="1600" dirty="0"/>
              <a:t>10.0 Communications</a:t>
            </a:r>
          </a:p>
          <a:p>
            <a:pPr>
              <a:lnSpc>
                <a:spcPct val="75000"/>
              </a:lnSpc>
              <a:spcBef>
                <a:spcPct val="25000"/>
              </a:spcBef>
              <a:tabLst>
                <a:tab pos="515938" algn="l"/>
                <a:tab pos="627063" algn="l"/>
              </a:tabLst>
            </a:pPr>
            <a:r>
              <a:rPr lang="en-US" altLang="en-US" sz="1600" dirty="0"/>
              <a:t>10.1 Driving requirements and 			assumptions</a:t>
            </a:r>
          </a:p>
          <a:p>
            <a:pPr>
              <a:lnSpc>
                <a:spcPct val="75000"/>
              </a:lnSpc>
              <a:spcBef>
                <a:spcPct val="25000"/>
              </a:spcBef>
              <a:tabLst>
                <a:tab pos="515938" algn="l"/>
                <a:tab pos="627063" algn="l"/>
              </a:tabLst>
            </a:pPr>
            <a:r>
              <a:rPr lang="en-US" altLang="en-US" sz="1600" dirty="0"/>
              <a:t>10.2 Options considered</a:t>
            </a:r>
          </a:p>
          <a:p>
            <a:pPr>
              <a:lnSpc>
                <a:spcPct val="75000"/>
              </a:lnSpc>
              <a:spcBef>
                <a:spcPct val="25000"/>
              </a:spcBef>
              <a:tabLst>
                <a:tab pos="515938" algn="l"/>
                <a:tab pos="627063" algn="l"/>
              </a:tabLst>
            </a:pPr>
            <a:r>
              <a:rPr lang="en-US" altLang="en-US" sz="1600" dirty="0"/>
              <a:t>10.3 Communications system baseline 		and rationale</a:t>
            </a:r>
          </a:p>
        </p:txBody>
      </p:sp>
      <p:sp>
        <p:nvSpPr>
          <p:cNvPr id="19460" name="Rectangle 4">
            <a:extLst>
              <a:ext uri="{FF2B5EF4-FFF2-40B4-BE49-F238E27FC236}">
                <a16:creationId xmlns:a16="http://schemas.microsoft.com/office/drawing/2014/main" id="{E163217A-C9AD-4E13-B5AA-53258F9F8E78}"/>
              </a:ext>
            </a:extLst>
          </p:cNvPr>
          <p:cNvSpPr>
            <a:spLocks noGrp="1" noChangeArrowheads="1"/>
          </p:cNvSpPr>
          <p:nvPr>
            <p:ph type="body" sz="half" idx="2"/>
          </p:nvPr>
        </p:nvSpPr>
        <p:spPr>
          <a:xfrm>
            <a:off x="4689475" y="1368425"/>
            <a:ext cx="4065588" cy="3681413"/>
          </a:xfrm>
        </p:spPr>
        <p:txBody>
          <a:bodyPr/>
          <a:lstStyle/>
          <a:p>
            <a:pPr>
              <a:spcBef>
                <a:spcPct val="25000"/>
              </a:spcBef>
              <a:tabLst>
                <a:tab pos="627063" algn="l"/>
              </a:tabLst>
            </a:pPr>
            <a:r>
              <a:rPr lang="en-US" altLang="en-US" sz="1600" dirty="0"/>
              <a:t>11.0 Software </a:t>
            </a:r>
          </a:p>
          <a:p>
            <a:pPr>
              <a:spcBef>
                <a:spcPct val="25000"/>
              </a:spcBef>
              <a:tabLst>
                <a:tab pos="627063" algn="l"/>
              </a:tabLst>
            </a:pPr>
            <a:r>
              <a:rPr lang="en-US" altLang="en-US" sz="1600" dirty="0"/>
              <a:t>11.1 Driving requirements and 		assumptions</a:t>
            </a:r>
          </a:p>
          <a:p>
            <a:pPr>
              <a:spcBef>
                <a:spcPct val="25000"/>
              </a:spcBef>
              <a:tabLst>
                <a:tab pos="627063" algn="l"/>
              </a:tabLst>
            </a:pPr>
            <a:r>
              <a:rPr lang="en-US" altLang="en-US" sz="1600" dirty="0"/>
              <a:t>11.2  Options considered</a:t>
            </a:r>
          </a:p>
          <a:p>
            <a:pPr>
              <a:spcBef>
                <a:spcPct val="25000"/>
              </a:spcBef>
              <a:tabLst>
                <a:tab pos="627063" algn="l"/>
              </a:tabLst>
            </a:pPr>
            <a:r>
              <a:rPr lang="en-US" altLang="en-US" sz="1600" dirty="0"/>
              <a:t>11.3   Software baseline and rational</a:t>
            </a:r>
          </a:p>
          <a:p>
            <a:pPr>
              <a:spcBef>
                <a:spcPct val="25000"/>
              </a:spcBef>
              <a:tabLst>
                <a:tab pos="627063" algn="l"/>
              </a:tabLst>
            </a:pPr>
            <a:endParaRPr lang="en-US" altLang="en-US" sz="1600" dirty="0"/>
          </a:p>
          <a:p>
            <a:pPr>
              <a:spcBef>
                <a:spcPct val="25000"/>
              </a:spcBef>
              <a:tabLst>
                <a:tab pos="627063" algn="l"/>
              </a:tabLst>
            </a:pPr>
            <a:r>
              <a:rPr lang="en-US" altLang="en-US" sz="1600" dirty="0"/>
              <a:t>12.0 Space environment impact on 		design</a:t>
            </a:r>
          </a:p>
          <a:p>
            <a:pPr>
              <a:spcBef>
                <a:spcPct val="25000"/>
              </a:spcBef>
              <a:tabLst>
                <a:tab pos="627063" algn="l"/>
              </a:tabLst>
            </a:pPr>
            <a:endParaRPr lang="en-US" altLang="en-US" sz="1600" dirty="0"/>
          </a:p>
          <a:p>
            <a:pPr>
              <a:spcBef>
                <a:spcPct val="25000"/>
              </a:spcBef>
              <a:tabLst>
                <a:tab pos="627063" algn="l"/>
              </a:tabLst>
            </a:pPr>
            <a:r>
              <a:rPr lang="en-US" altLang="en-US" sz="1600" dirty="0"/>
              <a:t>13.0 Launch vehicle selection</a:t>
            </a:r>
          </a:p>
          <a:p>
            <a:pPr>
              <a:spcBef>
                <a:spcPct val="25000"/>
              </a:spcBef>
              <a:tabLst>
                <a:tab pos="627063" algn="l"/>
              </a:tabLst>
            </a:pPr>
            <a:endParaRPr lang="en-US" altLang="en-US" sz="1600" dirty="0"/>
          </a:p>
          <a:p>
            <a:pPr>
              <a:spcBef>
                <a:spcPct val="25000"/>
              </a:spcBef>
              <a:tabLst>
                <a:tab pos="627063" algn="l"/>
              </a:tabLst>
            </a:pPr>
            <a:r>
              <a:rPr lang="en-US" altLang="en-US" sz="1600" dirty="0"/>
              <a:t>14.0 Risks</a:t>
            </a:r>
          </a:p>
          <a:p>
            <a:pPr>
              <a:spcBef>
                <a:spcPct val="25000"/>
              </a:spcBef>
              <a:tabLst>
                <a:tab pos="627063" algn="l"/>
              </a:tabLst>
            </a:pPr>
            <a:endParaRPr lang="en-US" altLang="en-US" sz="1600" dirty="0"/>
          </a:p>
          <a:p>
            <a:pPr>
              <a:spcBef>
                <a:spcPct val="25000"/>
              </a:spcBef>
              <a:tabLst>
                <a:tab pos="627063" algn="l"/>
              </a:tabLst>
            </a:pPr>
            <a:r>
              <a:rPr lang="en-US" altLang="en-US" sz="1600" dirty="0"/>
              <a:t>15.0 Conclusion</a:t>
            </a:r>
          </a:p>
          <a:p>
            <a:pPr>
              <a:spcBef>
                <a:spcPct val="25000"/>
              </a:spcBef>
              <a:tabLst>
                <a:tab pos="627063" algn="l"/>
              </a:tabLst>
            </a:pPr>
            <a:endParaRPr lang="en-US" altLang="en-US" sz="1600" dirty="0"/>
          </a:p>
          <a:p>
            <a:pPr>
              <a:spcBef>
                <a:spcPct val="25000"/>
              </a:spcBef>
              <a:tabLst>
                <a:tab pos="627063" algn="l"/>
              </a:tabLst>
            </a:pPr>
            <a:r>
              <a:rPr lang="en-US" altLang="en-US" sz="1600" dirty="0"/>
              <a:t>16.0 Lessons learned </a:t>
            </a:r>
          </a:p>
        </p:txBody>
      </p:sp>
    </p:spTree>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B64A9FF-18DF-441A-91A8-4FFC6BD3362C}"/>
              </a:ext>
            </a:extLst>
          </p:cNvPr>
          <p:cNvSpPr>
            <a:spLocks noGrp="1" noChangeArrowheads="1"/>
          </p:cNvSpPr>
          <p:nvPr>
            <p:ph type="title"/>
          </p:nvPr>
        </p:nvSpPr>
        <p:spPr/>
        <p:txBody>
          <a:bodyPr/>
          <a:lstStyle/>
          <a:p>
            <a:r>
              <a:rPr lang="en-US" altLang="en-US"/>
              <a:t>Typical Life Cycle Representations</a:t>
            </a:r>
          </a:p>
        </p:txBody>
      </p:sp>
      <p:grpSp>
        <p:nvGrpSpPr>
          <p:cNvPr id="28675" name="Group 30">
            <a:extLst>
              <a:ext uri="{FF2B5EF4-FFF2-40B4-BE49-F238E27FC236}">
                <a16:creationId xmlns:a16="http://schemas.microsoft.com/office/drawing/2014/main" id="{FB543CE0-F7A7-4272-97CF-2461120C2506}"/>
              </a:ext>
            </a:extLst>
          </p:cNvPr>
          <p:cNvGrpSpPr>
            <a:grpSpLocks/>
          </p:cNvGrpSpPr>
          <p:nvPr/>
        </p:nvGrpSpPr>
        <p:grpSpPr bwMode="auto">
          <a:xfrm>
            <a:off x="508000" y="2074863"/>
            <a:ext cx="8140700" cy="566737"/>
            <a:chOff x="422" y="1307"/>
            <a:chExt cx="4897" cy="357"/>
          </a:xfrm>
        </p:grpSpPr>
        <p:sp>
          <p:nvSpPr>
            <p:cNvPr id="28726" name="Rectangle 4">
              <a:extLst>
                <a:ext uri="{FF2B5EF4-FFF2-40B4-BE49-F238E27FC236}">
                  <a16:creationId xmlns:a16="http://schemas.microsoft.com/office/drawing/2014/main" id="{8EEF81A6-A2B9-47AF-BDB3-E1EE384A05CF}"/>
                </a:ext>
              </a:extLst>
            </p:cNvPr>
            <p:cNvSpPr>
              <a:spLocks noChangeArrowheads="1"/>
            </p:cNvSpPr>
            <p:nvPr/>
          </p:nvSpPr>
          <p:spPr bwMode="auto">
            <a:xfrm>
              <a:off x="422" y="1307"/>
              <a:ext cx="977" cy="357"/>
            </a:xfrm>
            <a:prstGeom prst="rect">
              <a:avLst/>
            </a:prstGeom>
            <a:solidFill>
              <a:srgbClr val="FFE584"/>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727" name="Rectangle 5">
              <a:extLst>
                <a:ext uri="{FF2B5EF4-FFF2-40B4-BE49-F238E27FC236}">
                  <a16:creationId xmlns:a16="http://schemas.microsoft.com/office/drawing/2014/main" id="{1D7E6041-3A14-4813-98C9-52670266DB62}"/>
                </a:ext>
              </a:extLst>
            </p:cNvPr>
            <p:cNvSpPr>
              <a:spLocks noChangeArrowheads="1"/>
            </p:cNvSpPr>
            <p:nvPr/>
          </p:nvSpPr>
          <p:spPr bwMode="auto">
            <a:xfrm>
              <a:off x="1398" y="1307"/>
              <a:ext cx="3921" cy="357"/>
            </a:xfrm>
            <a:prstGeom prst="rect">
              <a:avLst/>
            </a:prstGeom>
            <a:solidFill>
              <a:srgbClr val="FFE584"/>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grpSp>
      <p:sp>
        <p:nvSpPr>
          <p:cNvPr id="28676" name="AutoShape 7">
            <a:extLst>
              <a:ext uri="{FF2B5EF4-FFF2-40B4-BE49-F238E27FC236}">
                <a16:creationId xmlns:a16="http://schemas.microsoft.com/office/drawing/2014/main" id="{274B121E-2401-4AB0-85D9-3B113689290D}"/>
              </a:ext>
            </a:extLst>
          </p:cNvPr>
          <p:cNvSpPr>
            <a:spLocks noChangeArrowheads="1"/>
          </p:cNvSpPr>
          <p:nvPr/>
        </p:nvSpPr>
        <p:spPr bwMode="auto">
          <a:xfrm flipV="1">
            <a:off x="1965325" y="1787525"/>
            <a:ext cx="331788" cy="287338"/>
          </a:xfrm>
          <a:prstGeom prst="triangle">
            <a:avLst>
              <a:gd name="adj" fmla="val 50000"/>
            </a:avLst>
          </a:prstGeom>
          <a:solidFill>
            <a:srgbClr val="FF843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77" name="Rectangle 6">
            <a:extLst>
              <a:ext uri="{FF2B5EF4-FFF2-40B4-BE49-F238E27FC236}">
                <a16:creationId xmlns:a16="http://schemas.microsoft.com/office/drawing/2014/main" id="{5BF7F6EE-BA64-4E5A-B9C5-7A90F4BB39FC}"/>
              </a:ext>
            </a:extLst>
          </p:cNvPr>
          <p:cNvSpPr>
            <a:spLocks noChangeArrowheads="1"/>
          </p:cNvSpPr>
          <p:nvPr/>
        </p:nvSpPr>
        <p:spPr bwMode="auto">
          <a:xfrm>
            <a:off x="517525" y="3490913"/>
            <a:ext cx="1624013" cy="684212"/>
          </a:xfrm>
          <a:prstGeom prst="rect">
            <a:avLst/>
          </a:prstGeom>
          <a:solidFill>
            <a:srgbClr val="FFE584"/>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78" name="Rectangle 9">
            <a:extLst>
              <a:ext uri="{FF2B5EF4-FFF2-40B4-BE49-F238E27FC236}">
                <a16:creationId xmlns:a16="http://schemas.microsoft.com/office/drawing/2014/main" id="{D8315B8D-3F6B-4CBD-8CD7-F5317211F03D}"/>
              </a:ext>
            </a:extLst>
          </p:cNvPr>
          <p:cNvSpPr>
            <a:spLocks noChangeArrowheads="1"/>
          </p:cNvSpPr>
          <p:nvPr/>
        </p:nvSpPr>
        <p:spPr bwMode="auto">
          <a:xfrm>
            <a:off x="2136775" y="3490913"/>
            <a:ext cx="1682750" cy="684212"/>
          </a:xfrm>
          <a:prstGeom prst="rect">
            <a:avLst/>
          </a:prstGeom>
          <a:solidFill>
            <a:srgbClr val="FFE584"/>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79" name="Rectangle 10">
            <a:extLst>
              <a:ext uri="{FF2B5EF4-FFF2-40B4-BE49-F238E27FC236}">
                <a16:creationId xmlns:a16="http://schemas.microsoft.com/office/drawing/2014/main" id="{B1BBB58D-E589-4A41-A884-FDD9B9316754}"/>
              </a:ext>
            </a:extLst>
          </p:cNvPr>
          <p:cNvSpPr>
            <a:spLocks noChangeArrowheads="1"/>
          </p:cNvSpPr>
          <p:nvPr/>
        </p:nvSpPr>
        <p:spPr bwMode="auto">
          <a:xfrm>
            <a:off x="3817938" y="3490913"/>
            <a:ext cx="1563687" cy="684212"/>
          </a:xfrm>
          <a:prstGeom prst="rect">
            <a:avLst/>
          </a:prstGeom>
          <a:solidFill>
            <a:srgbClr val="FFE584"/>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80" name="Rectangle 11">
            <a:extLst>
              <a:ext uri="{FF2B5EF4-FFF2-40B4-BE49-F238E27FC236}">
                <a16:creationId xmlns:a16="http://schemas.microsoft.com/office/drawing/2014/main" id="{CEF6F5C2-0A93-4B23-836E-01A3173302C9}"/>
              </a:ext>
            </a:extLst>
          </p:cNvPr>
          <p:cNvSpPr>
            <a:spLocks noChangeArrowheads="1"/>
          </p:cNvSpPr>
          <p:nvPr/>
        </p:nvSpPr>
        <p:spPr bwMode="auto">
          <a:xfrm>
            <a:off x="5373688" y="3490913"/>
            <a:ext cx="1622425" cy="684212"/>
          </a:xfrm>
          <a:prstGeom prst="rect">
            <a:avLst/>
          </a:prstGeom>
          <a:solidFill>
            <a:srgbClr val="FFE584"/>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81" name="Rectangle 12">
            <a:extLst>
              <a:ext uri="{FF2B5EF4-FFF2-40B4-BE49-F238E27FC236}">
                <a16:creationId xmlns:a16="http://schemas.microsoft.com/office/drawing/2014/main" id="{58D4EF7E-C960-44C0-9B7D-9C5EF12ED5E1}"/>
              </a:ext>
            </a:extLst>
          </p:cNvPr>
          <p:cNvSpPr>
            <a:spLocks noChangeArrowheads="1"/>
          </p:cNvSpPr>
          <p:nvPr/>
        </p:nvSpPr>
        <p:spPr bwMode="auto">
          <a:xfrm>
            <a:off x="6986588" y="3490913"/>
            <a:ext cx="1624012" cy="684212"/>
          </a:xfrm>
          <a:prstGeom prst="rect">
            <a:avLst/>
          </a:prstGeom>
          <a:solidFill>
            <a:srgbClr val="FFE584"/>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82" name="Text Box 14">
            <a:extLst>
              <a:ext uri="{FF2B5EF4-FFF2-40B4-BE49-F238E27FC236}">
                <a16:creationId xmlns:a16="http://schemas.microsoft.com/office/drawing/2014/main" id="{E2EA6494-6B0D-4388-86AF-1DFAD8D60454}"/>
              </a:ext>
            </a:extLst>
          </p:cNvPr>
          <p:cNvSpPr txBox="1">
            <a:spLocks noChangeArrowheads="1"/>
          </p:cNvSpPr>
          <p:nvPr/>
        </p:nvSpPr>
        <p:spPr bwMode="auto">
          <a:xfrm>
            <a:off x="4311650" y="2197100"/>
            <a:ext cx="168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Implementation</a:t>
            </a:r>
          </a:p>
        </p:txBody>
      </p:sp>
      <p:sp>
        <p:nvSpPr>
          <p:cNvPr id="28683" name="Text Box 15">
            <a:extLst>
              <a:ext uri="{FF2B5EF4-FFF2-40B4-BE49-F238E27FC236}">
                <a16:creationId xmlns:a16="http://schemas.microsoft.com/office/drawing/2014/main" id="{702630CF-2867-43B9-92EE-D600EFDCB047}"/>
              </a:ext>
            </a:extLst>
          </p:cNvPr>
          <p:cNvSpPr txBox="1">
            <a:spLocks noChangeArrowheads="1"/>
          </p:cNvSpPr>
          <p:nvPr/>
        </p:nvSpPr>
        <p:spPr bwMode="auto">
          <a:xfrm>
            <a:off x="679450" y="2197100"/>
            <a:ext cx="1335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Formulation</a:t>
            </a:r>
          </a:p>
        </p:txBody>
      </p:sp>
      <p:sp>
        <p:nvSpPr>
          <p:cNvPr id="28684" name="Text Box 16">
            <a:extLst>
              <a:ext uri="{FF2B5EF4-FFF2-40B4-BE49-F238E27FC236}">
                <a16:creationId xmlns:a16="http://schemas.microsoft.com/office/drawing/2014/main" id="{AB0616BF-0154-458E-9B3B-B93B1775971C}"/>
              </a:ext>
            </a:extLst>
          </p:cNvPr>
          <p:cNvSpPr txBox="1">
            <a:spLocks noChangeArrowheads="1"/>
          </p:cNvSpPr>
          <p:nvPr/>
        </p:nvSpPr>
        <p:spPr bwMode="auto">
          <a:xfrm>
            <a:off x="696913" y="3629025"/>
            <a:ext cx="125571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lnSpc>
                <a:spcPct val="70000"/>
              </a:lnSpc>
            </a:pPr>
            <a:r>
              <a:rPr lang="en-US" altLang="en-US"/>
              <a:t>Concept Stage</a:t>
            </a:r>
          </a:p>
        </p:txBody>
      </p:sp>
      <p:sp>
        <p:nvSpPr>
          <p:cNvPr id="28685" name="Text Box 21">
            <a:extLst>
              <a:ext uri="{FF2B5EF4-FFF2-40B4-BE49-F238E27FC236}">
                <a16:creationId xmlns:a16="http://schemas.microsoft.com/office/drawing/2014/main" id="{829FBCA8-2C0A-4F30-A821-D8FDC272D192}"/>
              </a:ext>
            </a:extLst>
          </p:cNvPr>
          <p:cNvSpPr txBox="1">
            <a:spLocks noChangeArrowheads="1"/>
          </p:cNvSpPr>
          <p:nvPr/>
        </p:nvSpPr>
        <p:spPr bwMode="auto">
          <a:xfrm>
            <a:off x="2228850" y="3629025"/>
            <a:ext cx="146843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lnSpc>
                <a:spcPct val="70000"/>
              </a:lnSpc>
            </a:pPr>
            <a:r>
              <a:rPr lang="en-US" altLang="en-US"/>
              <a:t>Development Stage</a:t>
            </a:r>
          </a:p>
        </p:txBody>
      </p:sp>
      <p:sp>
        <p:nvSpPr>
          <p:cNvPr id="28686" name="Text Box 22">
            <a:extLst>
              <a:ext uri="{FF2B5EF4-FFF2-40B4-BE49-F238E27FC236}">
                <a16:creationId xmlns:a16="http://schemas.microsoft.com/office/drawing/2014/main" id="{602BF46F-EEDD-4538-BBF3-632D49E6E734}"/>
              </a:ext>
            </a:extLst>
          </p:cNvPr>
          <p:cNvSpPr txBox="1">
            <a:spLocks noChangeArrowheads="1"/>
          </p:cNvSpPr>
          <p:nvPr/>
        </p:nvSpPr>
        <p:spPr bwMode="auto">
          <a:xfrm>
            <a:off x="3900488" y="3629025"/>
            <a:ext cx="13398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lnSpc>
                <a:spcPct val="70000"/>
              </a:lnSpc>
            </a:pPr>
            <a:r>
              <a:rPr lang="en-US" altLang="en-US"/>
              <a:t>Production Stage</a:t>
            </a:r>
          </a:p>
        </p:txBody>
      </p:sp>
      <p:sp>
        <p:nvSpPr>
          <p:cNvPr id="28687" name="Text Box 23">
            <a:extLst>
              <a:ext uri="{FF2B5EF4-FFF2-40B4-BE49-F238E27FC236}">
                <a16:creationId xmlns:a16="http://schemas.microsoft.com/office/drawing/2014/main" id="{EAF541C1-A861-4261-9392-A03E8F438934}"/>
              </a:ext>
            </a:extLst>
          </p:cNvPr>
          <p:cNvSpPr txBox="1">
            <a:spLocks noChangeArrowheads="1"/>
          </p:cNvSpPr>
          <p:nvPr/>
        </p:nvSpPr>
        <p:spPr bwMode="auto">
          <a:xfrm>
            <a:off x="5411788" y="3629025"/>
            <a:ext cx="14668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lnSpc>
                <a:spcPct val="70000"/>
              </a:lnSpc>
            </a:pPr>
            <a:r>
              <a:rPr lang="en-US" altLang="en-US"/>
              <a:t>Operational Stage</a:t>
            </a:r>
          </a:p>
        </p:txBody>
      </p:sp>
      <p:sp>
        <p:nvSpPr>
          <p:cNvPr id="28688" name="Text Box 24">
            <a:extLst>
              <a:ext uri="{FF2B5EF4-FFF2-40B4-BE49-F238E27FC236}">
                <a16:creationId xmlns:a16="http://schemas.microsoft.com/office/drawing/2014/main" id="{990674E3-D552-4005-A80E-C742A7FCB9F2}"/>
              </a:ext>
            </a:extLst>
          </p:cNvPr>
          <p:cNvSpPr txBox="1">
            <a:spLocks noChangeArrowheads="1"/>
          </p:cNvSpPr>
          <p:nvPr/>
        </p:nvSpPr>
        <p:spPr bwMode="auto">
          <a:xfrm>
            <a:off x="7081838" y="3629025"/>
            <a:ext cx="14255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lnSpc>
                <a:spcPct val="70000"/>
              </a:lnSpc>
            </a:pPr>
            <a:r>
              <a:rPr lang="en-US" altLang="en-US"/>
              <a:t>Retirement Stage</a:t>
            </a:r>
          </a:p>
        </p:txBody>
      </p:sp>
      <p:sp>
        <p:nvSpPr>
          <p:cNvPr id="28689" name="Text Box 25">
            <a:extLst>
              <a:ext uri="{FF2B5EF4-FFF2-40B4-BE49-F238E27FC236}">
                <a16:creationId xmlns:a16="http://schemas.microsoft.com/office/drawing/2014/main" id="{56896F4A-ADC2-457C-BC7A-627929CCFDBD}"/>
              </a:ext>
            </a:extLst>
          </p:cNvPr>
          <p:cNvSpPr txBox="1">
            <a:spLocks noChangeArrowheads="1"/>
          </p:cNvSpPr>
          <p:nvPr/>
        </p:nvSpPr>
        <p:spPr bwMode="auto">
          <a:xfrm>
            <a:off x="1608138" y="1470025"/>
            <a:ext cx="1065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Approval</a:t>
            </a:r>
          </a:p>
        </p:txBody>
      </p:sp>
      <p:sp>
        <p:nvSpPr>
          <p:cNvPr id="28690" name="AutoShape 26">
            <a:extLst>
              <a:ext uri="{FF2B5EF4-FFF2-40B4-BE49-F238E27FC236}">
                <a16:creationId xmlns:a16="http://schemas.microsoft.com/office/drawing/2014/main" id="{BA67C4BB-309C-4F69-9B08-E0D59B5D2220}"/>
              </a:ext>
            </a:extLst>
          </p:cNvPr>
          <p:cNvSpPr>
            <a:spLocks noChangeArrowheads="1"/>
          </p:cNvSpPr>
          <p:nvPr/>
        </p:nvSpPr>
        <p:spPr bwMode="auto">
          <a:xfrm rot="-5400000" flipH="1" flipV="1">
            <a:off x="1417638" y="3759200"/>
            <a:ext cx="1254125"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1" name="AutoShape 27">
            <a:extLst>
              <a:ext uri="{FF2B5EF4-FFF2-40B4-BE49-F238E27FC236}">
                <a16:creationId xmlns:a16="http://schemas.microsoft.com/office/drawing/2014/main" id="{15B8CAE4-59B3-400F-8692-A659F19E63B8}"/>
              </a:ext>
            </a:extLst>
          </p:cNvPr>
          <p:cNvSpPr>
            <a:spLocks noChangeArrowheads="1"/>
          </p:cNvSpPr>
          <p:nvPr/>
        </p:nvSpPr>
        <p:spPr bwMode="auto">
          <a:xfrm rot="-5400000" flipH="1" flipV="1">
            <a:off x="1883569" y="3750469"/>
            <a:ext cx="661987"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2" name="AutoShape 31">
            <a:extLst>
              <a:ext uri="{FF2B5EF4-FFF2-40B4-BE49-F238E27FC236}">
                <a16:creationId xmlns:a16="http://schemas.microsoft.com/office/drawing/2014/main" id="{AE77BB0D-10EE-48EE-AA60-A45BBD5B1CEB}"/>
              </a:ext>
            </a:extLst>
          </p:cNvPr>
          <p:cNvSpPr>
            <a:spLocks noChangeArrowheads="1"/>
          </p:cNvSpPr>
          <p:nvPr/>
        </p:nvSpPr>
        <p:spPr bwMode="auto">
          <a:xfrm rot="-5400000" flipH="1" flipV="1">
            <a:off x="4664075" y="3759200"/>
            <a:ext cx="1254125"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3" name="AutoShape 32">
            <a:extLst>
              <a:ext uri="{FF2B5EF4-FFF2-40B4-BE49-F238E27FC236}">
                <a16:creationId xmlns:a16="http://schemas.microsoft.com/office/drawing/2014/main" id="{ECE9643B-3681-4C02-B4D7-954B554A9059}"/>
              </a:ext>
            </a:extLst>
          </p:cNvPr>
          <p:cNvSpPr>
            <a:spLocks noChangeArrowheads="1"/>
          </p:cNvSpPr>
          <p:nvPr/>
        </p:nvSpPr>
        <p:spPr bwMode="auto">
          <a:xfrm rot="-5400000" flipH="1" flipV="1">
            <a:off x="5130007" y="3750469"/>
            <a:ext cx="661987"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4" name="AutoShape 33">
            <a:extLst>
              <a:ext uri="{FF2B5EF4-FFF2-40B4-BE49-F238E27FC236}">
                <a16:creationId xmlns:a16="http://schemas.microsoft.com/office/drawing/2014/main" id="{C6A379F6-71F8-4938-BD40-EC0A120AFF3E}"/>
              </a:ext>
            </a:extLst>
          </p:cNvPr>
          <p:cNvSpPr>
            <a:spLocks noChangeArrowheads="1"/>
          </p:cNvSpPr>
          <p:nvPr/>
        </p:nvSpPr>
        <p:spPr bwMode="auto">
          <a:xfrm rot="-5400000" flipH="1" flipV="1">
            <a:off x="3106738" y="3759200"/>
            <a:ext cx="1254125"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5" name="AutoShape 34">
            <a:extLst>
              <a:ext uri="{FF2B5EF4-FFF2-40B4-BE49-F238E27FC236}">
                <a16:creationId xmlns:a16="http://schemas.microsoft.com/office/drawing/2014/main" id="{B0709F2C-FC4C-4305-B3F1-F9B9CABD616B}"/>
              </a:ext>
            </a:extLst>
          </p:cNvPr>
          <p:cNvSpPr>
            <a:spLocks noChangeArrowheads="1"/>
          </p:cNvSpPr>
          <p:nvPr/>
        </p:nvSpPr>
        <p:spPr bwMode="auto">
          <a:xfrm rot="-5400000" flipH="1" flipV="1">
            <a:off x="3572669" y="3750469"/>
            <a:ext cx="661987"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6" name="AutoShape 35">
            <a:extLst>
              <a:ext uri="{FF2B5EF4-FFF2-40B4-BE49-F238E27FC236}">
                <a16:creationId xmlns:a16="http://schemas.microsoft.com/office/drawing/2014/main" id="{F32B4B46-33FB-4D89-8474-9B950DA904CC}"/>
              </a:ext>
            </a:extLst>
          </p:cNvPr>
          <p:cNvSpPr>
            <a:spLocks noChangeArrowheads="1"/>
          </p:cNvSpPr>
          <p:nvPr/>
        </p:nvSpPr>
        <p:spPr bwMode="auto">
          <a:xfrm rot="-5400000" flipH="1" flipV="1">
            <a:off x="6275388" y="3759200"/>
            <a:ext cx="1254125"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7" name="AutoShape 36">
            <a:extLst>
              <a:ext uri="{FF2B5EF4-FFF2-40B4-BE49-F238E27FC236}">
                <a16:creationId xmlns:a16="http://schemas.microsoft.com/office/drawing/2014/main" id="{1BBA1841-6C5E-498F-8C68-CAE98F5C386D}"/>
              </a:ext>
            </a:extLst>
          </p:cNvPr>
          <p:cNvSpPr>
            <a:spLocks noChangeArrowheads="1"/>
          </p:cNvSpPr>
          <p:nvPr/>
        </p:nvSpPr>
        <p:spPr bwMode="auto">
          <a:xfrm rot="-5400000" flipH="1" flipV="1">
            <a:off x="6741319" y="3750469"/>
            <a:ext cx="661987" cy="168275"/>
          </a:xfrm>
          <a:prstGeom prst="triangle">
            <a:avLst>
              <a:gd name="adj" fmla="val 50000"/>
            </a:avLst>
          </a:prstGeom>
          <a:solidFill>
            <a:schemeClr val="tx2">
              <a:alpha val="5686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endParaRPr lang="en-US" altLang="en-US"/>
          </a:p>
        </p:txBody>
      </p:sp>
      <p:sp>
        <p:nvSpPr>
          <p:cNvPr id="28698" name="Text Box 39">
            <a:extLst>
              <a:ext uri="{FF2B5EF4-FFF2-40B4-BE49-F238E27FC236}">
                <a16:creationId xmlns:a16="http://schemas.microsoft.com/office/drawing/2014/main" id="{D17E953A-93D6-4DC9-A676-0C90DB67DF20}"/>
              </a:ext>
            </a:extLst>
          </p:cNvPr>
          <p:cNvSpPr txBox="1">
            <a:spLocks noChangeArrowheads="1"/>
          </p:cNvSpPr>
          <p:nvPr/>
        </p:nvSpPr>
        <p:spPr bwMode="auto">
          <a:xfrm>
            <a:off x="1209675" y="4462463"/>
            <a:ext cx="8064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r">
              <a:lnSpc>
                <a:spcPct val="80000"/>
              </a:lnSpc>
            </a:pPr>
            <a:r>
              <a:rPr lang="en-US" altLang="en-US" sz="1400"/>
              <a:t>Typical</a:t>
            </a:r>
          </a:p>
          <a:p>
            <a:pPr algn="r">
              <a:lnSpc>
                <a:spcPct val="80000"/>
              </a:lnSpc>
            </a:pPr>
            <a:r>
              <a:rPr lang="en-US" altLang="en-US" sz="1400"/>
              <a:t>Exit</a:t>
            </a:r>
          </a:p>
          <a:p>
            <a:pPr algn="r">
              <a:lnSpc>
                <a:spcPct val="80000"/>
              </a:lnSpc>
            </a:pPr>
            <a:r>
              <a:rPr lang="en-US" altLang="en-US" sz="1400"/>
              <a:t>Criteria</a:t>
            </a:r>
          </a:p>
        </p:txBody>
      </p:sp>
      <p:sp>
        <p:nvSpPr>
          <p:cNvPr id="28699" name="Text Box 40">
            <a:extLst>
              <a:ext uri="{FF2B5EF4-FFF2-40B4-BE49-F238E27FC236}">
                <a16:creationId xmlns:a16="http://schemas.microsoft.com/office/drawing/2014/main" id="{A05C3101-80AF-411B-886D-C8C73D917962}"/>
              </a:ext>
            </a:extLst>
          </p:cNvPr>
          <p:cNvSpPr txBox="1">
            <a:spLocks noChangeArrowheads="1"/>
          </p:cNvSpPr>
          <p:nvPr/>
        </p:nvSpPr>
        <p:spPr bwMode="auto">
          <a:xfrm>
            <a:off x="2106613" y="5084763"/>
            <a:ext cx="8953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nSpc>
                <a:spcPct val="80000"/>
              </a:lnSpc>
            </a:pPr>
            <a:r>
              <a:rPr lang="en-US" altLang="en-US" sz="1400"/>
              <a:t>Typical</a:t>
            </a:r>
          </a:p>
          <a:p>
            <a:pPr>
              <a:lnSpc>
                <a:spcPct val="80000"/>
              </a:lnSpc>
            </a:pPr>
            <a:r>
              <a:rPr lang="en-US" altLang="en-US" sz="1400"/>
              <a:t>Entrance</a:t>
            </a:r>
          </a:p>
          <a:p>
            <a:pPr>
              <a:lnSpc>
                <a:spcPct val="80000"/>
              </a:lnSpc>
            </a:pPr>
            <a:r>
              <a:rPr lang="en-US" altLang="en-US" sz="1400"/>
              <a:t>Criteria</a:t>
            </a:r>
          </a:p>
        </p:txBody>
      </p:sp>
      <p:sp>
        <p:nvSpPr>
          <p:cNvPr id="28700" name="Line 37">
            <a:extLst>
              <a:ext uri="{FF2B5EF4-FFF2-40B4-BE49-F238E27FC236}">
                <a16:creationId xmlns:a16="http://schemas.microsoft.com/office/drawing/2014/main" id="{68A58672-E565-4514-9F01-6052E7DCB74B}"/>
              </a:ext>
            </a:extLst>
          </p:cNvPr>
          <p:cNvSpPr>
            <a:spLocks noChangeShapeType="1"/>
          </p:cNvSpPr>
          <p:nvPr/>
        </p:nvSpPr>
        <p:spPr bwMode="auto">
          <a:xfrm>
            <a:off x="1963738" y="3216275"/>
            <a:ext cx="0" cy="18145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38">
            <a:extLst>
              <a:ext uri="{FF2B5EF4-FFF2-40B4-BE49-F238E27FC236}">
                <a16:creationId xmlns:a16="http://schemas.microsoft.com/office/drawing/2014/main" id="{6448D7C4-8242-4B0F-95D1-EA5A5EBF7874}"/>
              </a:ext>
            </a:extLst>
          </p:cNvPr>
          <p:cNvSpPr>
            <a:spLocks noChangeShapeType="1"/>
          </p:cNvSpPr>
          <p:nvPr/>
        </p:nvSpPr>
        <p:spPr bwMode="auto">
          <a:xfrm>
            <a:off x="2133600" y="3503613"/>
            <a:ext cx="0" cy="2146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Text Box 43">
            <a:extLst>
              <a:ext uri="{FF2B5EF4-FFF2-40B4-BE49-F238E27FC236}">
                <a16:creationId xmlns:a16="http://schemas.microsoft.com/office/drawing/2014/main" id="{A1E3FFEB-CC39-4653-9F0F-05963BF789AC}"/>
              </a:ext>
            </a:extLst>
          </p:cNvPr>
          <p:cNvSpPr txBox="1">
            <a:spLocks noChangeArrowheads="1"/>
          </p:cNvSpPr>
          <p:nvPr/>
        </p:nvSpPr>
        <p:spPr bwMode="auto">
          <a:xfrm>
            <a:off x="2894013" y="4465638"/>
            <a:ext cx="8064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r">
              <a:lnSpc>
                <a:spcPct val="80000"/>
              </a:lnSpc>
            </a:pPr>
            <a:r>
              <a:rPr lang="en-US" altLang="en-US" sz="1400"/>
              <a:t>Typical</a:t>
            </a:r>
          </a:p>
          <a:p>
            <a:pPr algn="r">
              <a:lnSpc>
                <a:spcPct val="80000"/>
              </a:lnSpc>
            </a:pPr>
            <a:r>
              <a:rPr lang="en-US" altLang="en-US" sz="1400"/>
              <a:t>Exit</a:t>
            </a:r>
          </a:p>
          <a:p>
            <a:pPr algn="r">
              <a:lnSpc>
                <a:spcPct val="80000"/>
              </a:lnSpc>
            </a:pPr>
            <a:r>
              <a:rPr lang="en-US" altLang="en-US" sz="1400"/>
              <a:t>Criteria</a:t>
            </a:r>
          </a:p>
        </p:txBody>
      </p:sp>
      <p:sp>
        <p:nvSpPr>
          <p:cNvPr id="28703" name="Line 41">
            <a:extLst>
              <a:ext uri="{FF2B5EF4-FFF2-40B4-BE49-F238E27FC236}">
                <a16:creationId xmlns:a16="http://schemas.microsoft.com/office/drawing/2014/main" id="{7BFB3830-02A0-4638-81FD-3D523751D888}"/>
              </a:ext>
            </a:extLst>
          </p:cNvPr>
          <p:cNvSpPr>
            <a:spLocks noChangeShapeType="1"/>
          </p:cNvSpPr>
          <p:nvPr/>
        </p:nvSpPr>
        <p:spPr bwMode="auto">
          <a:xfrm>
            <a:off x="3648075" y="3216275"/>
            <a:ext cx="0" cy="18145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Line 42">
            <a:extLst>
              <a:ext uri="{FF2B5EF4-FFF2-40B4-BE49-F238E27FC236}">
                <a16:creationId xmlns:a16="http://schemas.microsoft.com/office/drawing/2014/main" id="{33C9E53B-D422-491F-9B39-4A4901ABA271}"/>
              </a:ext>
            </a:extLst>
          </p:cNvPr>
          <p:cNvSpPr>
            <a:spLocks noChangeShapeType="1"/>
          </p:cNvSpPr>
          <p:nvPr/>
        </p:nvSpPr>
        <p:spPr bwMode="auto">
          <a:xfrm>
            <a:off x="3817938" y="3503613"/>
            <a:ext cx="0" cy="2146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Text Box 44">
            <a:extLst>
              <a:ext uri="{FF2B5EF4-FFF2-40B4-BE49-F238E27FC236}">
                <a16:creationId xmlns:a16="http://schemas.microsoft.com/office/drawing/2014/main" id="{577D6993-CC11-44FF-8A19-9F9D44C60494}"/>
              </a:ext>
            </a:extLst>
          </p:cNvPr>
          <p:cNvSpPr txBox="1">
            <a:spLocks noChangeArrowheads="1"/>
          </p:cNvSpPr>
          <p:nvPr/>
        </p:nvSpPr>
        <p:spPr bwMode="auto">
          <a:xfrm>
            <a:off x="3790950" y="5087938"/>
            <a:ext cx="8953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nSpc>
                <a:spcPct val="80000"/>
              </a:lnSpc>
            </a:pPr>
            <a:r>
              <a:rPr lang="en-US" altLang="en-US" sz="1400"/>
              <a:t>Typical</a:t>
            </a:r>
          </a:p>
          <a:p>
            <a:pPr>
              <a:lnSpc>
                <a:spcPct val="80000"/>
              </a:lnSpc>
            </a:pPr>
            <a:r>
              <a:rPr lang="en-US" altLang="en-US" sz="1400"/>
              <a:t>Entrance</a:t>
            </a:r>
          </a:p>
          <a:p>
            <a:pPr>
              <a:lnSpc>
                <a:spcPct val="80000"/>
              </a:lnSpc>
            </a:pPr>
            <a:r>
              <a:rPr lang="en-US" altLang="en-US" sz="1400"/>
              <a:t>Criteria</a:t>
            </a:r>
          </a:p>
        </p:txBody>
      </p:sp>
      <p:sp>
        <p:nvSpPr>
          <p:cNvPr id="28706" name="Text Box 50">
            <a:extLst>
              <a:ext uri="{FF2B5EF4-FFF2-40B4-BE49-F238E27FC236}">
                <a16:creationId xmlns:a16="http://schemas.microsoft.com/office/drawing/2014/main" id="{F6D9B877-EDCB-409C-8852-69556715D32E}"/>
              </a:ext>
            </a:extLst>
          </p:cNvPr>
          <p:cNvSpPr txBox="1">
            <a:spLocks noChangeArrowheads="1"/>
          </p:cNvSpPr>
          <p:nvPr/>
        </p:nvSpPr>
        <p:spPr bwMode="auto">
          <a:xfrm>
            <a:off x="4451350" y="4465638"/>
            <a:ext cx="8064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r">
              <a:lnSpc>
                <a:spcPct val="80000"/>
              </a:lnSpc>
            </a:pPr>
            <a:r>
              <a:rPr lang="en-US" altLang="en-US" sz="1400"/>
              <a:t>Typical</a:t>
            </a:r>
          </a:p>
          <a:p>
            <a:pPr algn="r">
              <a:lnSpc>
                <a:spcPct val="80000"/>
              </a:lnSpc>
            </a:pPr>
            <a:r>
              <a:rPr lang="en-US" altLang="en-US" sz="1400"/>
              <a:t>Exit</a:t>
            </a:r>
          </a:p>
          <a:p>
            <a:pPr algn="r">
              <a:lnSpc>
                <a:spcPct val="80000"/>
              </a:lnSpc>
            </a:pPr>
            <a:r>
              <a:rPr lang="en-US" altLang="en-US" sz="1400"/>
              <a:t>Criteria</a:t>
            </a:r>
          </a:p>
        </p:txBody>
      </p:sp>
      <p:sp>
        <p:nvSpPr>
          <p:cNvPr id="28707" name="Line 51">
            <a:extLst>
              <a:ext uri="{FF2B5EF4-FFF2-40B4-BE49-F238E27FC236}">
                <a16:creationId xmlns:a16="http://schemas.microsoft.com/office/drawing/2014/main" id="{8A51E1B3-2DBD-4238-9F8D-175603F086E6}"/>
              </a:ext>
            </a:extLst>
          </p:cNvPr>
          <p:cNvSpPr>
            <a:spLocks noChangeShapeType="1"/>
          </p:cNvSpPr>
          <p:nvPr/>
        </p:nvSpPr>
        <p:spPr bwMode="auto">
          <a:xfrm>
            <a:off x="5205413" y="3216275"/>
            <a:ext cx="0" cy="18145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Line 52">
            <a:extLst>
              <a:ext uri="{FF2B5EF4-FFF2-40B4-BE49-F238E27FC236}">
                <a16:creationId xmlns:a16="http://schemas.microsoft.com/office/drawing/2014/main" id="{982A9ED2-A0A4-473B-A5CB-8E44525D4EC0}"/>
              </a:ext>
            </a:extLst>
          </p:cNvPr>
          <p:cNvSpPr>
            <a:spLocks noChangeShapeType="1"/>
          </p:cNvSpPr>
          <p:nvPr/>
        </p:nvSpPr>
        <p:spPr bwMode="auto">
          <a:xfrm>
            <a:off x="5375275" y="3503613"/>
            <a:ext cx="0" cy="2146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Text Box 53">
            <a:extLst>
              <a:ext uri="{FF2B5EF4-FFF2-40B4-BE49-F238E27FC236}">
                <a16:creationId xmlns:a16="http://schemas.microsoft.com/office/drawing/2014/main" id="{12D0079C-2579-4A6B-9F9A-0A0C3D13E440}"/>
              </a:ext>
            </a:extLst>
          </p:cNvPr>
          <p:cNvSpPr txBox="1">
            <a:spLocks noChangeArrowheads="1"/>
          </p:cNvSpPr>
          <p:nvPr/>
        </p:nvSpPr>
        <p:spPr bwMode="auto">
          <a:xfrm>
            <a:off x="5348288" y="5087938"/>
            <a:ext cx="8953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nSpc>
                <a:spcPct val="80000"/>
              </a:lnSpc>
            </a:pPr>
            <a:r>
              <a:rPr lang="en-US" altLang="en-US" sz="1400"/>
              <a:t>Typical</a:t>
            </a:r>
          </a:p>
          <a:p>
            <a:pPr>
              <a:lnSpc>
                <a:spcPct val="80000"/>
              </a:lnSpc>
            </a:pPr>
            <a:r>
              <a:rPr lang="en-US" altLang="en-US" sz="1400"/>
              <a:t>Entrance</a:t>
            </a:r>
          </a:p>
          <a:p>
            <a:pPr>
              <a:lnSpc>
                <a:spcPct val="80000"/>
              </a:lnSpc>
            </a:pPr>
            <a:r>
              <a:rPr lang="en-US" altLang="en-US" sz="1400"/>
              <a:t>Criteria</a:t>
            </a:r>
          </a:p>
        </p:txBody>
      </p:sp>
      <p:sp>
        <p:nvSpPr>
          <p:cNvPr id="28710" name="Text Box 55">
            <a:extLst>
              <a:ext uri="{FF2B5EF4-FFF2-40B4-BE49-F238E27FC236}">
                <a16:creationId xmlns:a16="http://schemas.microsoft.com/office/drawing/2014/main" id="{BA26C8AC-B240-4BB0-BE16-D3904E7830B2}"/>
              </a:ext>
            </a:extLst>
          </p:cNvPr>
          <p:cNvSpPr txBox="1">
            <a:spLocks noChangeArrowheads="1"/>
          </p:cNvSpPr>
          <p:nvPr/>
        </p:nvSpPr>
        <p:spPr bwMode="auto">
          <a:xfrm>
            <a:off x="6059488" y="4465638"/>
            <a:ext cx="8064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r">
              <a:lnSpc>
                <a:spcPct val="80000"/>
              </a:lnSpc>
            </a:pPr>
            <a:r>
              <a:rPr lang="en-US" altLang="en-US" sz="1400"/>
              <a:t>Typical</a:t>
            </a:r>
          </a:p>
          <a:p>
            <a:pPr algn="r">
              <a:lnSpc>
                <a:spcPct val="80000"/>
              </a:lnSpc>
            </a:pPr>
            <a:r>
              <a:rPr lang="en-US" altLang="en-US" sz="1400"/>
              <a:t>Exit</a:t>
            </a:r>
          </a:p>
          <a:p>
            <a:pPr algn="r">
              <a:lnSpc>
                <a:spcPct val="80000"/>
              </a:lnSpc>
            </a:pPr>
            <a:r>
              <a:rPr lang="en-US" altLang="en-US" sz="1400"/>
              <a:t>Criteria</a:t>
            </a:r>
          </a:p>
        </p:txBody>
      </p:sp>
      <p:sp>
        <p:nvSpPr>
          <p:cNvPr id="28711" name="Line 56">
            <a:extLst>
              <a:ext uri="{FF2B5EF4-FFF2-40B4-BE49-F238E27FC236}">
                <a16:creationId xmlns:a16="http://schemas.microsoft.com/office/drawing/2014/main" id="{250D6CCC-F0AD-47AE-B2BB-7247044657F7}"/>
              </a:ext>
            </a:extLst>
          </p:cNvPr>
          <p:cNvSpPr>
            <a:spLocks noChangeShapeType="1"/>
          </p:cNvSpPr>
          <p:nvPr/>
        </p:nvSpPr>
        <p:spPr bwMode="auto">
          <a:xfrm>
            <a:off x="6813550" y="3216275"/>
            <a:ext cx="0" cy="18145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57">
            <a:extLst>
              <a:ext uri="{FF2B5EF4-FFF2-40B4-BE49-F238E27FC236}">
                <a16:creationId xmlns:a16="http://schemas.microsoft.com/office/drawing/2014/main" id="{BEE3B7E4-8F9D-4F09-B1BE-CEC0B17FD73F}"/>
              </a:ext>
            </a:extLst>
          </p:cNvPr>
          <p:cNvSpPr>
            <a:spLocks noChangeShapeType="1"/>
          </p:cNvSpPr>
          <p:nvPr/>
        </p:nvSpPr>
        <p:spPr bwMode="auto">
          <a:xfrm>
            <a:off x="6983413" y="3503613"/>
            <a:ext cx="0" cy="2146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Text Box 58">
            <a:extLst>
              <a:ext uri="{FF2B5EF4-FFF2-40B4-BE49-F238E27FC236}">
                <a16:creationId xmlns:a16="http://schemas.microsoft.com/office/drawing/2014/main" id="{6786D954-E9F4-4B4C-A944-B96BA9DE8B91}"/>
              </a:ext>
            </a:extLst>
          </p:cNvPr>
          <p:cNvSpPr txBox="1">
            <a:spLocks noChangeArrowheads="1"/>
          </p:cNvSpPr>
          <p:nvPr/>
        </p:nvSpPr>
        <p:spPr bwMode="auto">
          <a:xfrm>
            <a:off x="6956425" y="5087938"/>
            <a:ext cx="89535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nSpc>
                <a:spcPct val="80000"/>
              </a:lnSpc>
            </a:pPr>
            <a:r>
              <a:rPr lang="en-US" altLang="en-US" sz="1400"/>
              <a:t>Typical</a:t>
            </a:r>
          </a:p>
          <a:p>
            <a:pPr>
              <a:lnSpc>
                <a:spcPct val="80000"/>
              </a:lnSpc>
            </a:pPr>
            <a:r>
              <a:rPr lang="en-US" altLang="en-US" sz="1400"/>
              <a:t>Entrance</a:t>
            </a:r>
          </a:p>
          <a:p>
            <a:pPr>
              <a:lnSpc>
                <a:spcPct val="80000"/>
              </a:lnSpc>
            </a:pPr>
            <a:r>
              <a:rPr lang="en-US" altLang="en-US" sz="1400"/>
              <a:t>Criteria</a:t>
            </a:r>
          </a:p>
        </p:txBody>
      </p:sp>
      <p:sp>
        <p:nvSpPr>
          <p:cNvPr id="28714" name="Text Box 61">
            <a:extLst>
              <a:ext uri="{FF2B5EF4-FFF2-40B4-BE49-F238E27FC236}">
                <a16:creationId xmlns:a16="http://schemas.microsoft.com/office/drawing/2014/main" id="{EABA764C-3685-47D4-AC4E-197B57E6FB5A}"/>
              </a:ext>
            </a:extLst>
          </p:cNvPr>
          <p:cNvSpPr txBox="1">
            <a:spLocks noChangeArrowheads="1"/>
          </p:cNvSpPr>
          <p:nvPr/>
        </p:nvSpPr>
        <p:spPr bwMode="auto">
          <a:xfrm>
            <a:off x="993775" y="1557338"/>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SRR</a:t>
            </a:r>
          </a:p>
        </p:txBody>
      </p:sp>
      <p:sp>
        <p:nvSpPr>
          <p:cNvPr id="28715" name="AutoShape 62">
            <a:extLst>
              <a:ext uri="{FF2B5EF4-FFF2-40B4-BE49-F238E27FC236}">
                <a16:creationId xmlns:a16="http://schemas.microsoft.com/office/drawing/2014/main" id="{A1625B98-42F0-4FE5-9ABA-0664AB351040}"/>
              </a:ext>
            </a:extLst>
          </p:cNvPr>
          <p:cNvSpPr>
            <a:spLocks noChangeArrowheads="1"/>
          </p:cNvSpPr>
          <p:nvPr/>
        </p:nvSpPr>
        <p:spPr bwMode="auto">
          <a:xfrm flipV="1">
            <a:off x="1168400" y="1863725"/>
            <a:ext cx="236538" cy="2047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endParaRPr lang="en-US" altLang="en-US"/>
          </a:p>
        </p:txBody>
      </p:sp>
      <p:sp>
        <p:nvSpPr>
          <p:cNvPr id="28716" name="Text Box 64">
            <a:extLst>
              <a:ext uri="{FF2B5EF4-FFF2-40B4-BE49-F238E27FC236}">
                <a16:creationId xmlns:a16="http://schemas.microsoft.com/office/drawing/2014/main" id="{52039351-2DC5-44B8-B712-6361BA9140AC}"/>
              </a:ext>
            </a:extLst>
          </p:cNvPr>
          <p:cNvSpPr txBox="1">
            <a:spLocks noChangeArrowheads="1"/>
          </p:cNvSpPr>
          <p:nvPr/>
        </p:nvSpPr>
        <p:spPr bwMode="auto">
          <a:xfrm>
            <a:off x="1339850" y="1747838"/>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PDR</a:t>
            </a:r>
          </a:p>
        </p:txBody>
      </p:sp>
      <p:sp>
        <p:nvSpPr>
          <p:cNvPr id="28717" name="Text Box 66">
            <a:extLst>
              <a:ext uri="{FF2B5EF4-FFF2-40B4-BE49-F238E27FC236}">
                <a16:creationId xmlns:a16="http://schemas.microsoft.com/office/drawing/2014/main" id="{5FB9321E-30E6-4B90-A545-8849D1622433}"/>
              </a:ext>
            </a:extLst>
          </p:cNvPr>
          <p:cNvSpPr txBox="1">
            <a:spLocks noChangeArrowheads="1"/>
          </p:cNvSpPr>
          <p:nvPr/>
        </p:nvSpPr>
        <p:spPr bwMode="auto">
          <a:xfrm>
            <a:off x="3543300" y="1557338"/>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CDR</a:t>
            </a:r>
          </a:p>
        </p:txBody>
      </p:sp>
      <p:sp>
        <p:nvSpPr>
          <p:cNvPr id="28718" name="Text Box 68">
            <a:extLst>
              <a:ext uri="{FF2B5EF4-FFF2-40B4-BE49-F238E27FC236}">
                <a16:creationId xmlns:a16="http://schemas.microsoft.com/office/drawing/2014/main" id="{88F4F28B-12BA-4908-A351-48776B95BDDD}"/>
              </a:ext>
            </a:extLst>
          </p:cNvPr>
          <p:cNvSpPr txBox="1">
            <a:spLocks noChangeArrowheads="1"/>
          </p:cNvSpPr>
          <p:nvPr/>
        </p:nvSpPr>
        <p:spPr bwMode="auto">
          <a:xfrm>
            <a:off x="4419600" y="1747838"/>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PER</a:t>
            </a:r>
          </a:p>
        </p:txBody>
      </p:sp>
      <p:sp>
        <p:nvSpPr>
          <p:cNvPr id="28719" name="Text Box 70">
            <a:extLst>
              <a:ext uri="{FF2B5EF4-FFF2-40B4-BE49-F238E27FC236}">
                <a16:creationId xmlns:a16="http://schemas.microsoft.com/office/drawing/2014/main" id="{6981E13F-0D7E-45C4-B111-B7E8D02AAF5E}"/>
              </a:ext>
            </a:extLst>
          </p:cNvPr>
          <p:cNvSpPr txBox="1">
            <a:spLocks noChangeArrowheads="1"/>
          </p:cNvSpPr>
          <p:nvPr/>
        </p:nvSpPr>
        <p:spPr bwMode="auto">
          <a:xfrm>
            <a:off x="4946650" y="1557338"/>
            <a:ext cx="873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Launch</a:t>
            </a:r>
          </a:p>
        </p:txBody>
      </p:sp>
      <p:sp>
        <p:nvSpPr>
          <p:cNvPr id="28720" name="Text Box 72">
            <a:extLst>
              <a:ext uri="{FF2B5EF4-FFF2-40B4-BE49-F238E27FC236}">
                <a16:creationId xmlns:a16="http://schemas.microsoft.com/office/drawing/2014/main" id="{40B50FBC-03EC-414F-A9E8-23B4C534A89A}"/>
              </a:ext>
            </a:extLst>
          </p:cNvPr>
          <p:cNvSpPr txBox="1">
            <a:spLocks noChangeArrowheads="1"/>
          </p:cNvSpPr>
          <p:nvPr/>
        </p:nvSpPr>
        <p:spPr bwMode="auto">
          <a:xfrm>
            <a:off x="8007350" y="1557338"/>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r>
              <a:rPr lang="en-US" altLang="en-US"/>
              <a:t>Disposal</a:t>
            </a:r>
          </a:p>
        </p:txBody>
      </p:sp>
      <p:sp>
        <p:nvSpPr>
          <p:cNvPr id="28721" name="AutoShape 73">
            <a:extLst>
              <a:ext uri="{FF2B5EF4-FFF2-40B4-BE49-F238E27FC236}">
                <a16:creationId xmlns:a16="http://schemas.microsoft.com/office/drawing/2014/main" id="{E371FC32-05D6-4454-B7E0-8CFEBD5F9BFB}"/>
              </a:ext>
            </a:extLst>
          </p:cNvPr>
          <p:cNvSpPr>
            <a:spLocks noChangeArrowheads="1"/>
          </p:cNvSpPr>
          <p:nvPr/>
        </p:nvSpPr>
        <p:spPr bwMode="auto">
          <a:xfrm flipV="1">
            <a:off x="1863725" y="1863725"/>
            <a:ext cx="236538" cy="2047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endParaRPr lang="en-US" altLang="en-US"/>
          </a:p>
        </p:txBody>
      </p:sp>
      <p:sp>
        <p:nvSpPr>
          <p:cNvPr id="28722" name="AutoShape 74">
            <a:extLst>
              <a:ext uri="{FF2B5EF4-FFF2-40B4-BE49-F238E27FC236}">
                <a16:creationId xmlns:a16="http://schemas.microsoft.com/office/drawing/2014/main" id="{1298DE30-338A-4D76-9F33-CF85E6902062}"/>
              </a:ext>
            </a:extLst>
          </p:cNvPr>
          <p:cNvSpPr>
            <a:spLocks noChangeArrowheads="1"/>
          </p:cNvSpPr>
          <p:nvPr/>
        </p:nvSpPr>
        <p:spPr bwMode="auto">
          <a:xfrm flipV="1">
            <a:off x="3708400" y="1863725"/>
            <a:ext cx="236538" cy="2047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endParaRPr lang="en-US" altLang="en-US"/>
          </a:p>
        </p:txBody>
      </p:sp>
      <p:sp>
        <p:nvSpPr>
          <p:cNvPr id="28723" name="AutoShape 75">
            <a:extLst>
              <a:ext uri="{FF2B5EF4-FFF2-40B4-BE49-F238E27FC236}">
                <a16:creationId xmlns:a16="http://schemas.microsoft.com/office/drawing/2014/main" id="{EBC4D44F-BA9C-441F-A709-AD026E24C71C}"/>
              </a:ext>
            </a:extLst>
          </p:cNvPr>
          <p:cNvSpPr>
            <a:spLocks noChangeArrowheads="1"/>
          </p:cNvSpPr>
          <p:nvPr/>
        </p:nvSpPr>
        <p:spPr bwMode="auto">
          <a:xfrm flipV="1">
            <a:off x="4945063" y="1863725"/>
            <a:ext cx="236537" cy="2047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endParaRPr lang="en-US" altLang="en-US"/>
          </a:p>
        </p:txBody>
      </p:sp>
      <p:sp>
        <p:nvSpPr>
          <p:cNvPr id="28724" name="AutoShape 76">
            <a:extLst>
              <a:ext uri="{FF2B5EF4-FFF2-40B4-BE49-F238E27FC236}">
                <a16:creationId xmlns:a16="http://schemas.microsoft.com/office/drawing/2014/main" id="{C1229986-CA78-41DE-933B-4F1555497A73}"/>
              </a:ext>
            </a:extLst>
          </p:cNvPr>
          <p:cNvSpPr>
            <a:spLocks noChangeArrowheads="1"/>
          </p:cNvSpPr>
          <p:nvPr/>
        </p:nvSpPr>
        <p:spPr bwMode="auto">
          <a:xfrm flipV="1">
            <a:off x="5257800" y="1863725"/>
            <a:ext cx="236538" cy="2047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endParaRPr lang="en-US" altLang="en-US"/>
          </a:p>
        </p:txBody>
      </p:sp>
      <p:sp>
        <p:nvSpPr>
          <p:cNvPr id="28725" name="AutoShape 77">
            <a:extLst>
              <a:ext uri="{FF2B5EF4-FFF2-40B4-BE49-F238E27FC236}">
                <a16:creationId xmlns:a16="http://schemas.microsoft.com/office/drawing/2014/main" id="{1A171431-DA3F-4363-8994-04D8E24E5CEB}"/>
              </a:ext>
            </a:extLst>
          </p:cNvPr>
          <p:cNvSpPr>
            <a:spLocks noChangeArrowheads="1"/>
          </p:cNvSpPr>
          <p:nvPr/>
        </p:nvSpPr>
        <p:spPr bwMode="auto">
          <a:xfrm flipV="1">
            <a:off x="8516938" y="1863725"/>
            <a:ext cx="236537" cy="2047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1600" b="1">
                <a:solidFill>
                  <a:schemeClr val="bg1"/>
                </a:solidFill>
                <a:latin typeface="Book Antiqua" panose="02040602050305030304" pitchFamily="18" charset="0"/>
              </a:defRPr>
            </a:lvl1pPr>
            <a:lvl2pPr marL="742950" indent="-285750">
              <a:defRPr sz="1600" b="1">
                <a:solidFill>
                  <a:schemeClr val="bg1"/>
                </a:solidFill>
                <a:latin typeface="Book Antiqua" panose="02040602050305030304" pitchFamily="18" charset="0"/>
              </a:defRPr>
            </a:lvl2pPr>
            <a:lvl3pPr marL="1143000" indent="-228600">
              <a:defRPr sz="1600" b="1">
                <a:solidFill>
                  <a:schemeClr val="bg1"/>
                </a:solidFill>
                <a:latin typeface="Book Antiqua" panose="02040602050305030304" pitchFamily="18" charset="0"/>
              </a:defRPr>
            </a:lvl3pPr>
            <a:lvl4pPr marL="1600200" indent="-228600">
              <a:defRPr sz="1600" b="1">
                <a:solidFill>
                  <a:schemeClr val="bg1"/>
                </a:solidFill>
                <a:latin typeface="Book Antiqua" panose="02040602050305030304" pitchFamily="18" charset="0"/>
              </a:defRPr>
            </a:lvl4pPr>
            <a:lvl5pPr marL="2057400" indent="-228600">
              <a:defRPr sz="1600" b="1">
                <a:solidFill>
                  <a:schemeClr val="bg1"/>
                </a:solidFill>
                <a:latin typeface="Book Antiqua" panose="02040602050305030304" pitchFamily="18" charset="0"/>
              </a:defRPr>
            </a:lvl5pPr>
            <a:lvl6pPr marL="2514600" indent="-228600" eaLnBrk="0" fontAlgn="base" hangingPunct="0">
              <a:spcBef>
                <a:spcPct val="0"/>
              </a:spcBef>
              <a:spcAft>
                <a:spcPct val="0"/>
              </a:spcAft>
              <a:defRPr sz="1600" b="1">
                <a:solidFill>
                  <a:schemeClr val="bg1"/>
                </a:solidFill>
                <a:latin typeface="Book Antiqua" panose="02040602050305030304" pitchFamily="18" charset="0"/>
              </a:defRPr>
            </a:lvl6pPr>
            <a:lvl7pPr marL="2971800" indent="-228600" eaLnBrk="0" fontAlgn="base" hangingPunct="0">
              <a:spcBef>
                <a:spcPct val="0"/>
              </a:spcBef>
              <a:spcAft>
                <a:spcPct val="0"/>
              </a:spcAft>
              <a:defRPr sz="1600" b="1">
                <a:solidFill>
                  <a:schemeClr val="bg1"/>
                </a:solidFill>
                <a:latin typeface="Book Antiqua" panose="02040602050305030304" pitchFamily="18" charset="0"/>
              </a:defRPr>
            </a:lvl7pPr>
            <a:lvl8pPr marL="3429000" indent="-228600" eaLnBrk="0" fontAlgn="base" hangingPunct="0">
              <a:spcBef>
                <a:spcPct val="0"/>
              </a:spcBef>
              <a:spcAft>
                <a:spcPct val="0"/>
              </a:spcAft>
              <a:defRPr sz="1600" b="1">
                <a:solidFill>
                  <a:schemeClr val="bg1"/>
                </a:solidFill>
                <a:latin typeface="Book Antiqua" panose="02040602050305030304" pitchFamily="18" charset="0"/>
              </a:defRPr>
            </a:lvl8pPr>
            <a:lvl9pPr marL="3886200" indent="-228600" eaLnBrk="0" fontAlgn="base" hangingPunct="0">
              <a:spcBef>
                <a:spcPct val="0"/>
              </a:spcBef>
              <a:spcAft>
                <a:spcPct val="0"/>
              </a:spcAft>
              <a:defRPr sz="1600" b="1">
                <a:solidFill>
                  <a:schemeClr val="bg1"/>
                </a:solidFill>
                <a:latin typeface="Book Antiqua" panose="02040602050305030304" pitchFamily="18" charset="0"/>
              </a:defRPr>
            </a:lvl9pPr>
          </a:lstStyle>
          <a:p>
            <a:pPr algn="ctr"/>
            <a:endParaRPr lang="en-US" altLang="en-US"/>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F011679-9CC6-403D-867D-A855A6FA3FD3}"/>
              </a:ext>
            </a:extLst>
          </p:cNvPr>
          <p:cNvSpPr>
            <a:spLocks noGrp="1" noChangeArrowheads="1"/>
          </p:cNvSpPr>
          <p:nvPr>
            <p:ph type="title"/>
          </p:nvPr>
        </p:nvSpPr>
        <p:spPr/>
        <p:txBody>
          <a:bodyPr/>
          <a:lstStyle/>
          <a:p>
            <a:r>
              <a:rPr lang="en-US" altLang="en-US" sz="3300"/>
              <a:t>ENAE 691 - Satellite Design Introduction</a:t>
            </a:r>
          </a:p>
        </p:txBody>
      </p:sp>
      <p:sp>
        <p:nvSpPr>
          <p:cNvPr id="5123" name="Rectangle 3">
            <a:extLst>
              <a:ext uri="{FF2B5EF4-FFF2-40B4-BE49-F238E27FC236}">
                <a16:creationId xmlns:a16="http://schemas.microsoft.com/office/drawing/2014/main" id="{89170928-83E5-48F3-9778-56A58DAD0E87}"/>
              </a:ext>
            </a:extLst>
          </p:cNvPr>
          <p:cNvSpPr>
            <a:spLocks noGrp="1" noChangeArrowheads="1"/>
          </p:cNvSpPr>
          <p:nvPr>
            <p:ph type="body" idx="1"/>
          </p:nvPr>
        </p:nvSpPr>
        <p:spPr>
          <a:xfrm>
            <a:off x="473075" y="1368425"/>
            <a:ext cx="8180388" cy="5086350"/>
          </a:xfrm>
        </p:spPr>
        <p:txBody>
          <a:bodyPr/>
          <a:lstStyle/>
          <a:p>
            <a:pPr>
              <a:spcBef>
                <a:spcPct val="70000"/>
              </a:spcBef>
            </a:pPr>
            <a:r>
              <a:rPr lang="en-US" altLang="en-US"/>
              <a:t>Graduate course covering the design of a spacecraft from orbit dynamics, through system requirements and design, to the design of the subsystems</a:t>
            </a:r>
          </a:p>
          <a:p>
            <a:pPr>
              <a:spcBef>
                <a:spcPct val="70000"/>
              </a:spcBef>
            </a:pPr>
            <a:r>
              <a:rPr lang="en-US" altLang="en-US"/>
              <a:t>Instructors are practicing experts from the NASA Goddard Space Flight Center (GSFC)</a:t>
            </a:r>
          </a:p>
          <a:p>
            <a:pPr>
              <a:spcBef>
                <a:spcPct val="70000"/>
              </a:spcBef>
            </a:pPr>
            <a:r>
              <a:rPr lang="en-US" altLang="en-US"/>
              <a:t>Scope will be limited to the satellite design and will not include other systems such as instruments, ground systems, or project management systems</a:t>
            </a:r>
          </a:p>
          <a:p>
            <a:pPr>
              <a:spcBef>
                <a:spcPct val="70000"/>
              </a:spcBef>
            </a:pPr>
            <a:r>
              <a:rPr lang="en-US" altLang="en-US"/>
              <a:t>Class project will be the design of a spacecraft by student teams</a:t>
            </a: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D7B7D27-9878-4CDB-B504-35D9665A8219}"/>
              </a:ext>
            </a:extLst>
          </p:cNvPr>
          <p:cNvSpPr>
            <a:spLocks noGrp="1" noChangeArrowheads="1"/>
          </p:cNvSpPr>
          <p:nvPr>
            <p:ph type="title"/>
          </p:nvPr>
        </p:nvSpPr>
        <p:spPr/>
        <p:txBody>
          <a:bodyPr/>
          <a:lstStyle/>
          <a:p>
            <a:r>
              <a:rPr lang="en-US" altLang="en-US" sz="3300" dirty="0"/>
              <a:t>ENAE 691 - Satellite Design Introduction</a:t>
            </a:r>
          </a:p>
        </p:txBody>
      </p:sp>
      <p:sp>
        <p:nvSpPr>
          <p:cNvPr id="299011" name="Rectangle 3">
            <a:extLst>
              <a:ext uri="{FF2B5EF4-FFF2-40B4-BE49-F238E27FC236}">
                <a16:creationId xmlns:a16="http://schemas.microsoft.com/office/drawing/2014/main" id="{532E2471-75FD-42C6-93DA-F5F7B058278E}"/>
              </a:ext>
            </a:extLst>
          </p:cNvPr>
          <p:cNvSpPr>
            <a:spLocks noGrp="1" noChangeArrowheads="1"/>
          </p:cNvSpPr>
          <p:nvPr>
            <p:ph type="body" idx="1"/>
          </p:nvPr>
        </p:nvSpPr>
        <p:spPr/>
        <p:txBody>
          <a:bodyPr/>
          <a:lstStyle/>
          <a:p>
            <a:pPr>
              <a:spcBef>
                <a:spcPct val="30000"/>
              </a:spcBef>
            </a:pPr>
            <a:r>
              <a:rPr lang="en-US" altLang="en-US" dirty="0"/>
              <a:t>Instructor introduction</a:t>
            </a:r>
          </a:p>
          <a:p>
            <a:pPr>
              <a:spcBef>
                <a:spcPct val="30000"/>
              </a:spcBef>
            </a:pPr>
            <a:endParaRPr lang="en-US" altLang="en-US" dirty="0"/>
          </a:p>
          <a:p>
            <a:pPr>
              <a:spcBef>
                <a:spcPct val="30000"/>
              </a:spcBef>
            </a:pPr>
            <a:r>
              <a:rPr lang="en-US" altLang="en-US" dirty="0"/>
              <a:t>Review of the syllabus and schedule</a:t>
            </a:r>
          </a:p>
          <a:p>
            <a:pPr>
              <a:spcBef>
                <a:spcPct val="30000"/>
              </a:spcBef>
            </a:pPr>
            <a:endParaRPr lang="en-US" altLang="en-US" dirty="0"/>
          </a:p>
          <a:p>
            <a:pPr>
              <a:spcBef>
                <a:spcPct val="30000"/>
              </a:spcBef>
            </a:pPr>
            <a:r>
              <a:rPr lang="en-US" altLang="en-US" dirty="0"/>
              <a:t>Student introduction</a:t>
            </a:r>
          </a:p>
          <a:p>
            <a:pPr lvl="1">
              <a:spcBef>
                <a:spcPct val="30000"/>
              </a:spcBef>
            </a:pPr>
            <a:r>
              <a:rPr lang="en-US" altLang="en-US" dirty="0"/>
              <a:t>What are you expecting from the class?</a:t>
            </a:r>
          </a:p>
          <a:p>
            <a:pPr>
              <a:spcBef>
                <a:spcPct val="30000"/>
              </a:spcBef>
            </a:pPr>
            <a:r>
              <a:rPr lang="en-US" altLang="en-US" dirty="0"/>
              <a:t>Material will be put on the Web prior to class</a:t>
            </a:r>
          </a:p>
          <a:p>
            <a:pPr>
              <a:spcBef>
                <a:spcPct val="30000"/>
              </a:spcBef>
            </a:pPr>
            <a:r>
              <a:rPr lang="en-US" altLang="en-US" dirty="0"/>
              <a:t>Reference Text: None, but you will receive class information early</a:t>
            </a:r>
            <a:endParaRPr lang="en-US" altLang="en-US" sz="1800" dirty="0"/>
          </a:p>
          <a:p>
            <a:pPr>
              <a:spcBef>
                <a:spcPct val="30000"/>
              </a:spcBef>
            </a:pPr>
            <a:r>
              <a:rPr lang="en-US" altLang="en-US" dirty="0"/>
              <a:t>Grades</a:t>
            </a:r>
          </a:p>
          <a:p>
            <a:pPr lvl="1">
              <a:spcBef>
                <a:spcPct val="30000"/>
              </a:spcBef>
            </a:pPr>
            <a:r>
              <a:rPr lang="en-US" altLang="en-US" dirty="0"/>
              <a:t>Class Project	40%</a:t>
            </a:r>
          </a:p>
          <a:p>
            <a:pPr lvl="1">
              <a:spcBef>
                <a:spcPct val="30000"/>
              </a:spcBef>
            </a:pPr>
            <a:r>
              <a:rPr lang="en-US" altLang="en-US" dirty="0"/>
              <a:t>Homework		30%</a:t>
            </a:r>
          </a:p>
          <a:p>
            <a:pPr lvl="1">
              <a:spcBef>
                <a:spcPct val="30000"/>
              </a:spcBef>
            </a:pPr>
            <a:r>
              <a:rPr lang="en-US" altLang="en-US" dirty="0"/>
              <a:t>Mid-term		15%</a:t>
            </a:r>
          </a:p>
          <a:p>
            <a:pPr lvl="1">
              <a:spcBef>
                <a:spcPct val="30000"/>
              </a:spcBef>
            </a:pPr>
            <a:r>
              <a:rPr lang="en-US" altLang="en-US" dirty="0"/>
              <a:t>Final		15%</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wipe(up)">
                                      <p:cBhvr>
                                        <p:cTn id="7" dur="500"/>
                                        <p:tgtEl>
                                          <p:spTgt spid="299011">
                                            <p:txEl>
                                              <p:pRg st="0" end="0"/>
                                            </p:txEl>
                                          </p:spTgt>
                                        </p:tgtEl>
                                      </p:cBhvr>
                                    </p:animEffect>
                                  </p:childTnLst>
                                  <p:subTnLst>
                                    <p:animClr clrSpc="rgb" dir="cw">
                                      <p:cBhvr override="childStyle">
                                        <p:cTn dur="1" fill="hold" display="0" masterRel="nextClick" afterEffect="1"/>
                                        <p:tgtEl>
                                          <p:spTgt spid="299011">
                                            <p:txEl>
                                              <p:pRg st="0" end="0"/>
                                            </p:txEl>
                                          </p:spTgt>
                                        </p:tgtEl>
                                        <p:attrNameLst>
                                          <p:attrName>ppt_c</p:attrName>
                                        </p:attrNameLst>
                                      </p:cBhvr>
                                      <p:to>
                                        <a:srgbClr val="0057D9"/>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9011">
                                            <p:txEl>
                                              <p:pRg st="2" end="2"/>
                                            </p:txEl>
                                          </p:spTgt>
                                        </p:tgtEl>
                                        <p:attrNameLst>
                                          <p:attrName>style.visibility</p:attrName>
                                        </p:attrNameLst>
                                      </p:cBhvr>
                                      <p:to>
                                        <p:strVal val="visible"/>
                                      </p:to>
                                    </p:set>
                                    <p:animEffect transition="in" filter="wipe(up)">
                                      <p:cBhvr>
                                        <p:cTn id="12" dur="500"/>
                                        <p:tgtEl>
                                          <p:spTgt spid="299011">
                                            <p:txEl>
                                              <p:pRg st="2" end="2"/>
                                            </p:txEl>
                                          </p:spTgt>
                                        </p:tgtEl>
                                      </p:cBhvr>
                                    </p:animEffect>
                                  </p:childTnLst>
                                  <p:subTnLst>
                                    <p:animClr clrSpc="rgb" dir="cw">
                                      <p:cBhvr override="childStyle">
                                        <p:cTn dur="1" fill="hold" display="0" masterRel="nextClick" afterEffect="1"/>
                                        <p:tgtEl>
                                          <p:spTgt spid="299011">
                                            <p:txEl>
                                              <p:pRg st="2" end="2"/>
                                            </p:txEl>
                                          </p:spTgt>
                                        </p:tgtEl>
                                        <p:attrNameLst>
                                          <p:attrName>ppt_c</p:attrName>
                                        </p:attrNameLst>
                                      </p:cBhvr>
                                      <p:to>
                                        <a:srgbClr val="0057D9"/>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9011">
                                            <p:txEl>
                                              <p:pRg st="4" end="4"/>
                                            </p:txEl>
                                          </p:spTgt>
                                        </p:tgtEl>
                                        <p:attrNameLst>
                                          <p:attrName>style.visibility</p:attrName>
                                        </p:attrNameLst>
                                      </p:cBhvr>
                                      <p:to>
                                        <p:strVal val="visible"/>
                                      </p:to>
                                    </p:set>
                                    <p:animEffect transition="in" filter="wipe(up)">
                                      <p:cBhvr>
                                        <p:cTn id="17" dur="500"/>
                                        <p:tgtEl>
                                          <p:spTgt spid="299011">
                                            <p:txEl>
                                              <p:pRg st="4" end="4"/>
                                            </p:txEl>
                                          </p:spTgt>
                                        </p:tgtEl>
                                      </p:cBhvr>
                                    </p:animEffect>
                                  </p:childTnLst>
                                  <p:subTnLst>
                                    <p:animClr clrSpc="rgb" dir="cw">
                                      <p:cBhvr override="childStyle">
                                        <p:cTn dur="1" fill="hold" display="0" masterRel="nextClick" afterEffect="1"/>
                                        <p:tgtEl>
                                          <p:spTgt spid="299011">
                                            <p:txEl>
                                              <p:pRg st="4" end="4"/>
                                            </p:txEl>
                                          </p:spTgt>
                                        </p:tgtEl>
                                        <p:attrNameLst>
                                          <p:attrName>ppt_c</p:attrName>
                                        </p:attrNameLst>
                                      </p:cBhvr>
                                      <p:to>
                                        <a:srgbClr val="0057D9"/>
                                      </p:to>
                                    </p:animClr>
                                  </p:subTnLst>
                                </p:cTn>
                              </p:par>
                              <p:par>
                                <p:cTn id="18" presetID="22" presetClass="entr" presetSubtype="1" fill="hold" grpId="0" nodeType="withEffect">
                                  <p:stCondLst>
                                    <p:cond delay="0"/>
                                  </p:stCondLst>
                                  <p:childTnLst>
                                    <p:set>
                                      <p:cBhvr>
                                        <p:cTn id="19" dur="1" fill="hold">
                                          <p:stCondLst>
                                            <p:cond delay="0"/>
                                          </p:stCondLst>
                                        </p:cTn>
                                        <p:tgtEl>
                                          <p:spTgt spid="299011">
                                            <p:txEl>
                                              <p:pRg st="5" end="5"/>
                                            </p:txEl>
                                          </p:spTgt>
                                        </p:tgtEl>
                                        <p:attrNameLst>
                                          <p:attrName>style.visibility</p:attrName>
                                        </p:attrNameLst>
                                      </p:cBhvr>
                                      <p:to>
                                        <p:strVal val="visible"/>
                                      </p:to>
                                    </p:set>
                                    <p:animEffect transition="in" filter="wipe(up)">
                                      <p:cBhvr>
                                        <p:cTn id="20" dur="500"/>
                                        <p:tgtEl>
                                          <p:spTgt spid="299011">
                                            <p:txEl>
                                              <p:pRg st="5" end="5"/>
                                            </p:txEl>
                                          </p:spTgt>
                                        </p:tgtEl>
                                      </p:cBhvr>
                                    </p:animEffect>
                                  </p:childTnLst>
                                  <p:subTnLst>
                                    <p:animClr clrSpc="rgb" dir="cw">
                                      <p:cBhvr override="childStyle">
                                        <p:cTn dur="1" fill="hold" display="0" masterRel="nextClick" afterEffect="1"/>
                                        <p:tgtEl>
                                          <p:spTgt spid="299011">
                                            <p:txEl>
                                              <p:pRg st="5" end="5"/>
                                            </p:txEl>
                                          </p:spTgt>
                                        </p:tgtEl>
                                        <p:attrNameLst>
                                          <p:attrName>ppt_c</p:attrName>
                                        </p:attrNameLst>
                                      </p:cBhvr>
                                      <p:to>
                                        <a:srgbClr val="0057D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99011">
                                            <p:txEl>
                                              <p:pRg st="6" end="6"/>
                                            </p:txEl>
                                          </p:spTgt>
                                        </p:tgtEl>
                                        <p:attrNameLst>
                                          <p:attrName>style.visibility</p:attrName>
                                        </p:attrNameLst>
                                      </p:cBhvr>
                                      <p:to>
                                        <p:strVal val="visible"/>
                                      </p:to>
                                    </p:set>
                                    <p:animEffect transition="in" filter="wipe(up)">
                                      <p:cBhvr>
                                        <p:cTn id="25" dur="500"/>
                                        <p:tgtEl>
                                          <p:spTgt spid="299011">
                                            <p:txEl>
                                              <p:pRg st="6" end="6"/>
                                            </p:txEl>
                                          </p:spTgt>
                                        </p:tgtEl>
                                      </p:cBhvr>
                                    </p:animEffect>
                                  </p:childTnLst>
                                  <p:subTnLst>
                                    <p:animClr clrSpc="rgb" dir="cw">
                                      <p:cBhvr override="childStyle">
                                        <p:cTn dur="1" fill="hold" display="0" masterRel="nextClick" afterEffect="1"/>
                                        <p:tgtEl>
                                          <p:spTgt spid="299011">
                                            <p:txEl>
                                              <p:pRg st="6" end="6"/>
                                            </p:txEl>
                                          </p:spTgt>
                                        </p:tgtEl>
                                        <p:attrNameLst>
                                          <p:attrName>ppt_c</p:attrName>
                                        </p:attrNameLst>
                                      </p:cBhvr>
                                      <p:to>
                                        <a:srgbClr val="0057D9"/>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99011">
                                            <p:txEl>
                                              <p:pRg st="7" end="7"/>
                                            </p:txEl>
                                          </p:spTgt>
                                        </p:tgtEl>
                                        <p:attrNameLst>
                                          <p:attrName>style.visibility</p:attrName>
                                        </p:attrNameLst>
                                      </p:cBhvr>
                                      <p:to>
                                        <p:strVal val="visible"/>
                                      </p:to>
                                    </p:set>
                                    <p:animEffect transition="in" filter="wipe(up)">
                                      <p:cBhvr>
                                        <p:cTn id="30" dur="500"/>
                                        <p:tgtEl>
                                          <p:spTgt spid="299011">
                                            <p:txEl>
                                              <p:pRg st="7" end="7"/>
                                            </p:txEl>
                                          </p:spTgt>
                                        </p:tgtEl>
                                      </p:cBhvr>
                                    </p:animEffect>
                                  </p:childTnLst>
                                  <p:subTnLst>
                                    <p:animClr clrSpc="rgb" dir="cw">
                                      <p:cBhvr override="childStyle">
                                        <p:cTn dur="1" fill="hold" display="0" masterRel="nextClick" afterEffect="1"/>
                                        <p:tgtEl>
                                          <p:spTgt spid="299011">
                                            <p:txEl>
                                              <p:pRg st="7" end="7"/>
                                            </p:txEl>
                                          </p:spTgt>
                                        </p:tgtEl>
                                        <p:attrNameLst>
                                          <p:attrName>ppt_c</p:attrName>
                                        </p:attrNameLst>
                                      </p:cBhvr>
                                      <p:to>
                                        <a:srgbClr val="0057D9"/>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99011">
                                            <p:txEl>
                                              <p:pRg st="8" end="8"/>
                                            </p:txEl>
                                          </p:spTgt>
                                        </p:tgtEl>
                                        <p:attrNameLst>
                                          <p:attrName>style.visibility</p:attrName>
                                        </p:attrNameLst>
                                      </p:cBhvr>
                                      <p:to>
                                        <p:strVal val="visible"/>
                                      </p:to>
                                    </p:set>
                                    <p:animEffect transition="in" filter="wipe(up)">
                                      <p:cBhvr>
                                        <p:cTn id="35" dur="500"/>
                                        <p:tgtEl>
                                          <p:spTgt spid="299011">
                                            <p:txEl>
                                              <p:pRg st="8" end="8"/>
                                            </p:txEl>
                                          </p:spTgt>
                                        </p:tgtEl>
                                      </p:cBhvr>
                                    </p:animEffect>
                                  </p:childTnLst>
                                  <p:subTnLst>
                                    <p:animClr clrSpc="rgb" dir="cw">
                                      <p:cBhvr override="childStyle">
                                        <p:cTn dur="1" fill="hold" display="0" masterRel="nextClick" afterEffect="1"/>
                                        <p:tgtEl>
                                          <p:spTgt spid="299011">
                                            <p:txEl>
                                              <p:pRg st="8" end="8"/>
                                            </p:txEl>
                                          </p:spTgt>
                                        </p:tgtEl>
                                        <p:attrNameLst>
                                          <p:attrName>ppt_c</p:attrName>
                                        </p:attrNameLst>
                                      </p:cBhvr>
                                      <p:to>
                                        <a:srgbClr val="0057D9"/>
                                      </p:to>
                                    </p:animClr>
                                  </p:subTnLst>
                                </p:cTn>
                              </p:par>
                              <p:par>
                                <p:cTn id="36" presetID="22" presetClass="entr" presetSubtype="1" fill="hold" grpId="0" nodeType="withEffect">
                                  <p:stCondLst>
                                    <p:cond delay="0"/>
                                  </p:stCondLst>
                                  <p:childTnLst>
                                    <p:set>
                                      <p:cBhvr>
                                        <p:cTn id="37" dur="1" fill="hold">
                                          <p:stCondLst>
                                            <p:cond delay="0"/>
                                          </p:stCondLst>
                                        </p:cTn>
                                        <p:tgtEl>
                                          <p:spTgt spid="299011">
                                            <p:txEl>
                                              <p:pRg st="9" end="9"/>
                                            </p:txEl>
                                          </p:spTgt>
                                        </p:tgtEl>
                                        <p:attrNameLst>
                                          <p:attrName>style.visibility</p:attrName>
                                        </p:attrNameLst>
                                      </p:cBhvr>
                                      <p:to>
                                        <p:strVal val="visible"/>
                                      </p:to>
                                    </p:set>
                                    <p:animEffect transition="in" filter="wipe(up)">
                                      <p:cBhvr>
                                        <p:cTn id="38" dur="500"/>
                                        <p:tgtEl>
                                          <p:spTgt spid="299011">
                                            <p:txEl>
                                              <p:pRg st="9" end="9"/>
                                            </p:txEl>
                                          </p:spTgt>
                                        </p:tgtEl>
                                      </p:cBhvr>
                                    </p:animEffect>
                                  </p:childTnLst>
                                  <p:subTnLst>
                                    <p:animClr clrSpc="rgb" dir="cw">
                                      <p:cBhvr override="childStyle">
                                        <p:cTn dur="1" fill="hold" display="0" masterRel="nextClick" afterEffect="1"/>
                                        <p:tgtEl>
                                          <p:spTgt spid="299011">
                                            <p:txEl>
                                              <p:pRg st="9" end="9"/>
                                            </p:txEl>
                                          </p:spTgt>
                                        </p:tgtEl>
                                        <p:attrNameLst>
                                          <p:attrName>ppt_c</p:attrName>
                                        </p:attrNameLst>
                                      </p:cBhvr>
                                      <p:to>
                                        <a:srgbClr val="0057D9"/>
                                      </p:to>
                                    </p:animClr>
                                  </p:subTnLst>
                                </p:cTn>
                              </p:par>
                              <p:par>
                                <p:cTn id="39" presetID="22" presetClass="entr" presetSubtype="1" fill="hold" grpId="0" nodeType="withEffect">
                                  <p:stCondLst>
                                    <p:cond delay="0"/>
                                  </p:stCondLst>
                                  <p:childTnLst>
                                    <p:set>
                                      <p:cBhvr>
                                        <p:cTn id="40" dur="1" fill="hold">
                                          <p:stCondLst>
                                            <p:cond delay="0"/>
                                          </p:stCondLst>
                                        </p:cTn>
                                        <p:tgtEl>
                                          <p:spTgt spid="299011">
                                            <p:txEl>
                                              <p:pRg st="10" end="10"/>
                                            </p:txEl>
                                          </p:spTgt>
                                        </p:tgtEl>
                                        <p:attrNameLst>
                                          <p:attrName>style.visibility</p:attrName>
                                        </p:attrNameLst>
                                      </p:cBhvr>
                                      <p:to>
                                        <p:strVal val="visible"/>
                                      </p:to>
                                    </p:set>
                                    <p:animEffect transition="in" filter="wipe(up)">
                                      <p:cBhvr>
                                        <p:cTn id="41" dur="500"/>
                                        <p:tgtEl>
                                          <p:spTgt spid="299011">
                                            <p:txEl>
                                              <p:pRg st="10" end="10"/>
                                            </p:txEl>
                                          </p:spTgt>
                                        </p:tgtEl>
                                      </p:cBhvr>
                                    </p:animEffect>
                                  </p:childTnLst>
                                  <p:subTnLst>
                                    <p:animClr clrSpc="rgb" dir="cw">
                                      <p:cBhvr override="childStyle">
                                        <p:cTn dur="1" fill="hold" display="0" masterRel="nextClick" afterEffect="1"/>
                                        <p:tgtEl>
                                          <p:spTgt spid="299011">
                                            <p:txEl>
                                              <p:pRg st="10" end="10"/>
                                            </p:txEl>
                                          </p:spTgt>
                                        </p:tgtEl>
                                        <p:attrNameLst>
                                          <p:attrName>ppt_c</p:attrName>
                                        </p:attrNameLst>
                                      </p:cBhvr>
                                      <p:to>
                                        <a:srgbClr val="0057D9"/>
                                      </p:to>
                                    </p:animClr>
                                  </p:subTnLst>
                                </p:cTn>
                              </p:par>
                              <p:par>
                                <p:cTn id="42" presetID="22" presetClass="entr" presetSubtype="1" fill="hold" grpId="0" nodeType="withEffect">
                                  <p:stCondLst>
                                    <p:cond delay="0"/>
                                  </p:stCondLst>
                                  <p:childTnLst>
                                    <p:set>
                                      <p:cBhvr>
                                        <p:cTn id="43" dur="1" fill="hold">
                                          <p:stCondLst>
                                            <p:cond delay="0"/>
                                          </p:stCondLst>
                                        </p:cTn>
                                        <p:tgtEl>
                                          <p:spTgt spid="299011">
                                            <p:txEl>
                                              <p:pRg st="11" end="11"/>
                                            </p:txEl>
                                          </p:spTgt>
                                        </p:tgtEl>
                                        <p:attrNameLst>
                                          <p:attrName>style.visibility</p:attrName>
                                        </p:attrNameLst>
                                      </p:cBhvr>
                                      <p:to>
                                        <p:strVal val="visible"/>
                                      </p:to>
                                    </p:set>
                                    <p:animEffect transition="in" filter="wipe(up)">
                                      <p:cBhvr>
                                        <p:cTn id="44" dur="500"/>
                                        <p:tgtEl>
                                          <p:spTgt spid="299011">
                                            <p:txEl>
                                              <p:pRg st="11" end="11"/>
                                            </p:txEl>
                                          </p:spTgt>
                                        </p:tgtEl>
                                      </p:cBhvr>
                                    </p:animEffect>
                                  </p:childTnLst>
                                  <p:subTnLst>
                                    <p:animClr clrSpc="rgb" dir="cw">
                                      <p:cBhvr override="childStyle">
                                        <p:cTn dur="1" fill="hold" display="0" masterRel="nextClick" afterEffect="1"/>
                                        <p:tgtEl>
                                          <p:spTgt spid="299011">
                                            <p:txEl>
                                              <p:pRg st="11" end="11"/>
                                            </p:txEl>
                                          </p:spTgt>
                                        </p:tgtEl>
                                        <p:attrNameLst>
                                          <p:attrName>ppt_c</p:attrName>
                                        </p:attrNameLst>
                                      </p:cBhvr>
                                      <p:to>
                                        <a:srgbClr val="0057D9"/>
                                      </p:to>
                                    </p:animClr>
                                  </p:subTnLst>
                                </p:cTn>
                              </p:par>
                              <p:par>
                                <p:cTn id="45" presetID="22" presetClass="entr" presetSubtype="1" fill="hold" grpId="0" nodeType="withEffect">
                                  <p:stCondLst>
                                    <p:cond delay="0"/>
                                  </p:stCondLst>
                                  <p:childTnLst>
                                    <p:set>
                                      <p:cBhvr>
                                        <p:cTn id="46" dur="1" fill="hold">
                                          <p:stCondLst>
                                            <p:cond delay="0"/>
                                          </p:stCondLst>
                                        </p:cTn>
                                        <p:tgtEl>
                                          <p:spTgt spid="299011">
                                            <p:txEl>
                                              <p:pRg st="12" end="12"/>
                                            </p:txEl>
                                          </p:spTgt>
                                        </p:tgtEl>
                                        <p:attrNameLst>
                                          <p:attrName>style.visibility</p:attrName>
                                        </p:attrNameLst>
                                      </p:cBhvr>
                                      <p:to>
                                        <p:strVal val="visible"/>
                                      </p:to>
                                    </p:set>
                                    <p:animEffect transition="in" filter="wipe(up)">
                                      <p:cBhvr>
                                        <p:cTn id="47" dur="500"/>
                                        <p:tgtEl>
                                          <p:spTgt spid="299011">
                                            <p:txEl>
                                              <p:pRg st="12" end="12"/>
                                            </p:txEl>
                                          </p:spTgt>
                                        </p:tgtEl>
                                      </p:cBhvr>
                                    </p:animEffect>
                                  </p:childTnLst>
                                  <p:subTnLst>
                                    <p:animClr clrSpc="rgb" dir="cw">
                                      <p:cBhvr override="childStyle">
                                        <p:cTn dur="1" fill="hold" display="0" masterRel="nextClick" afterEffect="1"/>
                                        <p:tgtEl>
                                          <p:spTgt spid="299011">
                                            <p:txEl>
                                              <p:pRg st="12" end="12"/>
                                            </p:txEl>
                                          </p:spTgt>
                                        </p:tgtEl>
                                        <p:attrNameLst>
                                          <p:attrName>ppt_c</p:attrName>
                                        </p:attrNameLst>
                                      </p:cBhvr>
                                      <p:to>
                                        <a:srgbClr val="0057D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BC689DDA-8B29-42FA-82D3-80E5FF7B72EB}"/>
              </a:ext>
            </a:extLst>
          </p:cNvPr>
          <p:cNvSpPr>
            <a:spLocks noGrp="1" noChangeArrowheads="1"/>
          </p:cNvSpPr>
          <p:nvPr>
            <p:ph type="title"/>
          </p:nvPr>
        </p:nvSpPr>
        <p:spPr/>
        <p:txBody>
          <a:bodyPr/>
          <a:lstStyle/>
          <a:p>
            <a:r>
              <a:rPr lang="en-US" altLang="en-US" dirty="0"/>
              <a:t>Satellite Design Homework</a:t>
            </a:r>
          </a:p>
        </p:txBody>
      </p:sp>
      <p:sp>
        <p:nvSpPr>
          <p:cNvPr id="7171" name="Rectangle 5">
            <a:extLst>
              <a:ext uri="{FF2B5EF4-FFF2-40B4-BE49-F238E27FC236}">
                <a16:creationId xmlns:a16="http://schemas.microsoft.com/office/drawing/2014/main" id="{97DF6233-92BA-4385-A47F-81C0232E9553}"/>
              </a:ext>
            </a:extLst>
          </p:cNvPr>
          <p:cNvSpPr>
            <a:spLocks noGrp="1" noChangeArrowheads="1"/>
          </p:cNvSpPr>
          <p:nvPr>
            <p:ph type="body" idx="1"/>
          </p:nvPr>
        </p:nvSpPr>
        <p:spPr/>
        <p:txBody>
          <a:bodyPr/>
          <a:lstStyle/>
          <a:p>
            <a:pPr>
              <a:lnSpc>
                <a:spcPct val="75000"/>
              </a:lnSpc>
            </a:pPr>
            <a:r>
              <a:rPr lang="en-US" altLang="en-US" sz="1800" dirty="0"/>
              <a:t>One or more homework problems will be assigned each class.</a:t>
            </a:r>
          </a:p>
          <a:p>
            <a:pPr>
              <a:lnSpc>
                <a:spcPct val="75000"/>
              </a:lnSpc>
            </a:pPr>
            <a:r>
              <a:rPr lang="en-US" altLang="en-US" sz="1800" dirty="0"/>
              <a:t>The homework is due no later than two weeks after assigned. </a:t>
            </a:r>
            <a:br>
              <a:rPr lang="en-US" altLang="en-US" sz="1800" dirty="0"/>
            </a:br>
            <a:r>
              <a:rPr lang="en-US" altLang="en-US" sz="1800" dirty="0"/>
              <a:t>Late homework will not be accepted.</a:t>
            </a:r>
          </a:p>
          <a:p>
            <a:pPr>
              <a:lnSpc>
                <a:spcPct val="75000"/>
              </a:lnSpc>
            </a:pPr>
            <a:r>
              <a:rPr lang="en-US" altLang="en-US" sz="1800" dirty="0"/>
              <a:t>The homework solution will be posted on the day after it is due.</a:t>
            </a:r>
          </a:p>
          <a:p>
            <a:pPr>
              <a:lnSpc>
                <a:spcPct val="75000"/>
              </a:lnSpc>
            </a:pPr>
            <a:r>
              <a:rPr lang="en-US" altLang="en-US" sz="1800" dirty="0"/>
              <a:t>It will be graded (0-100) and returned the following class, i.e., one week after it is due.</a:t>
            </a:r>
          </a:p>
          <a:p>
            <a:pPr>
              <a:lnSpc>
                <a:spcPct val="75000"/>
              </a:lnSpc>
            </a:pPr>
            <a:r>
              <a:rPr lang="en-US" altLang="en-US" sz="1800" dirty="0"/>
              <a:t>The lowest homework grade received during the year will be dropped.</a:t>
            </a:r>
          </a:p>
          <a:p>
            <a:pPr>
              <a:lnSpc>
                <a:spcPct val="75000"/>
              </a:lnSpc>
            </a:pPr>
            <a:r>
              <a:rPr lang="en-US" altLang="en-US" sz="1800" dirty="0"/>
              <a:t>The instructor will determine homework format.</a:t>
            </a:r>
            <a:br>
              <a:rPr lang="en-US" altLang="en-US" sz="1800" dirty="0"/>
            </a:br>
            <a:r>
              <a:rPr lang="en-US" altLang="en-US" sz="1800" dirty="0"/>
              <a:t>The student can turn homework in early in order to ask the instructor questions.</a:t>
            </a:r>
          </a:p>
          <a:p>
            <a:pPr>
              <a:lnSpc>
                <a:spcPct val="75000"/>
              </a:lnSpc>
            </a:pPr>
            <a:r>
              <a:rPr lang="en-US" altLang="en-US" sz="1800" dirty="0"/>
              <a:t>The student is responsible for assuring the instructor gets the homework.</a:t>
            </a:r>
          </a:p>
          <a:p>
            <a:pPr>
              <a:lnSpc>
                <a:spcPct val="75000"/>
              </a:lnSpc>
            </a:pPr>
            <a:r>
              <a:rPr lang="en-US" altLang="en-US" sz="1800" dirty="0"/>
              <a:t>If homework is e-mailed, only Microsoft or PDF products should be used so one can be sure that the instructor can open the attached files.</a:t>
            </a:r>
          </a:p>
          <a:p>
            <a:pPr>
              <a:lnSpc>
                <a:spcPct val="75000"/>
              </a:lnSpc>
            </a:pPr>
            <a:r>
              <a:rPr lang="en-US" altLang="en-US" sz="1800" dirty="0"/>
              <a:t>It is important that ALL pieces of homework submitted include the student’s name. If sent electronically, it is easy for the e-mail to get separated from the attachments.</a:t>
            </a: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3E4E6E2-5E68-45B8-9CA3-F04C09EF509C}"/>
              </a:ext>
            </a:extLst>
          </p:cNvPr>
          <p:cNvSpPr>
            <a:spLocks noGrp="1" noChangeArrowheads="1"/>
          </p:cNvSpPr>
          <p:nvPr>
            <p:ph type="title"/>
          </p:nvPr>
        </p:nvSpPr>
        <p:spPr/>
        <p:txBody>
          <a:bodyPr/>
          <a:lstStyle/>
          <a:p>
            <a:r>
              <a:rPr lang="en-US" altLang="en-US"/>
              <a:t>Satellite Design Syllabus</a:t>
            </a:r>
          </a:p>
        </p:txBody>
      </p:sp>
      <p:graphicFrame>
        <p:nvGraphicFramePr>
          <p:cNvPr id="300199" name="Group 167">
            <a:extLst>
              <a:ext uri="{FF2B5EF4-FFF2-40B4-BE49-F238E27FC236}">
                <a16:creationId xmlns:a16="http://schemas.microsoft.com/office/drawing/2014/main" id="{0B13DDC6-7D2B-4C6A-B4F9-EC2FB149A10D}"/>
              </a:ext>
            </a:extLst>
          </p:cNvPr>
          <p:cNvGraphicFramePr>
            <a:graphicFrameLocks noGrp="1"/>
          </p:cNvGraphicFramePr>
          <p:nvPr>
            <p:ph type="tbl" idx="1"/>
            <p:extLst>
              <p:ext uri="{D42A27DB-BD31-4B8C-83A1-F6EECF244321}">
                <p14:modId xmlns:p14="http://schemas.microsoft.com/office/powerpoint/2010/main" val="1278447848"/>
              </p:ext>
            </p:extLst>
          </p:nvPr>
        </p:nvGraphicFramePr>
        <p:xfrm>
          <a:off x="473075" y="1064268"/>
          <a:ext cx="8400959" cy="5447157"/>
        </p:xfrm>
        <a:graphic>
          <a:graphicData uri="http://schemas.openxmlformats.org/drawingml/2006/table">
            <a:tbl>
              <a:tblPr/>
              <a:tblGrid>
                <a:gridCol w="900161">
                  <a:extLst>
                    <a:ext uri="{9D8B030D-6E8A-4147-A177-3AD203B41FA5}">
                      <a16:colId xmlns:a16="http://schemas.microsoft.com/office/drawing/2014/main" val="20000"/>
                    </a:ext>
                  </a:extLst>
                </a:gridCol>
                <a:gridCol w="790659">
                  <a:extLst>
                    <a:ext uri="{9D8B030D-6E8A-4147-A177-3AD203B41FA5}">
                      <a16:colId xmlns:a16="http://schemas.microsoft.com/office/drawing/2014/main" val="20001"/>
                    </a:ext>
                  </a:extLst>
                </a:gridCol>
                <a:gridCol w="5362313">
                  <a:extLst>
                    <a:ext uri="{9D8B030D-6E8A-4147-A177-3AD203B41FA5}">
                      <a16:colId xmlns:a16="http://schemas.microsoft.com/office/drawing/2014/main" val="20002"/>
                    </a:ext>
                  </a:extLst>
                </a:gridCol>
                <a:gridCol w="1347826">
                  <a:extLst>
                    <a:ext uri="{9D8B030D-6E8A-4147-A177-3AD203B41FA5}">
                      <a16:colId xmlns:a16="http://schemas.microsoft.com/office/drawing/2014/main" val="20003"/>
                    </a:ext>
                  </a:extLst>
                </a:gridCol>
              </a:tblGrid>
              <a:tr h="278762">
                <a:tc>
                  <a:txBody>
                    <a:bodyPr/>
                    <a:lstStyle/>
                    <a:p>
                      <a:pPr marL="0" marR="0" algn="ctr">
                        <a:spcBef>
                          <a:spcPts val="0"/>
                        </a:spcBef>
                        <a:spcAft>
                          <a:spcPts val="0"/>
                        </a:spcAft>
                      </a:pPr>
                      <a:r>
                        <a:rPr lang="en-US" sz="1200" b="1" dirty="0">
                          <a:solidFill>
                            <a:srgbClr val="FFFFFF"/>
                          </a:solidFill>
                          <a:effectLst/>
                          <a:latin typeface="Times New Roman"/>
                          <a:ea typeface="Times New Roman"/>
                        </a:rPr>
                        <a:t>Session</a:t>
                      </a:r>
                      <a:endParaRPr lang="en-US" sz="1200" dirty="0">
                        <a:solidFill>
                          <a:srgbClr val="FFFFFF"/>
                        </a:solidFill>
                        <a:effectLst/>
                        <a:latin typeface="Times New Roman"/>
                        <a:ea typeface="Times New Roman"/>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algn="ctr">
                        <a:spcBef>
                          <a:spcPts val="0"/>
                        </a:spcBef>
                        <a:spcAft>
                          <a:spcPts val="0"/>
                        </a:spcAft>
                      </a:pPr>
                      <a:r>
                        <a:rPr lang="en-US" sz="1200" b="1" dirty="0">
                          <a:solidFill>
                            <a:srgbClr val="FFFFFF"/>
                          </a:solidFill>
                          <a:effectLst/>
                          <a:latin typeface="Times New Roman"/>
                          <a:ea typeface="Times New Roman"/>
                        </a:rPr>
                        <a:t>Date</a:t>
                      </a:r>
                      <a:endParaRPr lang="en-US" sz="1200" dirty="0">
                        <a:solidFill>
                          <a:srgbClr val="FFFFFF"/>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algn="ctr">
                        <a:spcBef>
                          <a:spcPts val="0"/>
                        </a:spcBef>
                        <a:spcAft>
                          <a:spcPts val="0"/>
                        </a:spcAft>
                      </a:pPr>
                      <a:r>
                        <a:rPr lang="en-US" sz="1200" b="1" dirty="0">
                          <a:solidFill>
                            <a:srgbClr val="FFFFFF"/>
                          </a:solidFill>
                          <a:effectLst/>
                          <a:latin typeface="Times New Roman"/>
                          <a:ea typeface="Times New Roman"/>
                        </a:rPr>
                        <a:t>Topic</a:t>
                      </a:r>
                      <a:endParaRPr lang="en-US" sz="1200" dirty="0">
                        <a:solidFill>
                          <a:srgbClr val="FFFFFF"/>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algn="ctr">
                        <a:spcBef>
                          <a:spcPts val="0"/>
                        </a:spcBef>
                        <a:spcAft>
                          <a:spcPts val="0"/>
                        </a:spcAft>
                      </a:pPr>
                      <a:r>
                        <a:rPr lang="en-US" sz="1200" b="1" dirty="0">
                          <a:solidFill>
                            <a:srgbClr val="FFFFFF"/>
                          </a:solidFill>
                          <a:effectLst/>
                          <a:latin typeface="Times New Roman"/>
                          <a:ea typeface="Times New Roman"/>
                        </a:rPr>
                        <a:t>Instructor</a:t>
                      </a:r>
                      <a:endParaRPr lang="en-US" sz="1200" dirty="0">
                        <a:solidFill>
                          <a:srgbClr val="FFFFFF"/>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139326">
                <a:tc>
                  <a:txBody>
                    <a:bodyPr/>
                    <a:lstStyle/>
                    <a:p>
                      <a:pPr marL="0" marR="0" algn="ctr">
                        <a:spcBef>
                          <a:spcPts val="0"/>
                        </a:spcBef>
                        <a:spcAft>
                          <a:spcPts val="0"/>
                        </a:spcAft>
                      </a:pPr>
                      <a:r>
                        <a:rPr lang="en-US" sz="1200">
                          <a:effectLst/>
                          <a:latin typeface="Times New Roman"/>
                          <a:ea typeface="Times New Roman"/>
                        </a:rPr>
                        <a:t>1</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Jan 27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Introduction: Format, logistics, class design project, homework.</a:t>
                      </a:r>
                    </a:p>
                    <a:p>
                      <a:pPr marL="0" marR="0">
                        <a:spcBef>
                          <a:spcPts val="0"/>
                        </a:spcBef>
                        <a:spcAft>
                          <a:spcPts val="0"/>
                        </a:spcAft>
                      </a:pPr>
                      <a:endParaRPr lang="en-US" sz="1200" dirty="0">
                        <a:effectLst/>
                        <a:latin typeface="Times New Roman"/>
                        <a:ea typeface="Times New Roman"/>
                      </a:endParaRPr>
                    </a:p>
                    <a:p>
                      <a:pPr marL="0" marR="0">
                        <a:spcBef>
                          <a:spcPts val="0"/>
                        </a:spcBef>
                        <a:spcAft>
                          <a:spcPts val="0"/>
                        </a:spcAft>
                      </a:pPr>
                      <a:r>
                        <a:rPr lang="en-US" sz="1200" dirty="0">
                          <a:effectLst/>
                          <a:latin typeface="Times New Roman"/>
                          <a:ea typeface="Times New Roman"/>
                        </a:rPr>
                        <a:t>Launch vehicle accommodations: The launch vehicle accommodations session will address the spacecraft/vehicle integration process and the vehicle constraints imposed on spacecraft design, such as performance capability, fairing dimensions, hardware interface, environments, and orbit/attitude dispersions.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C. Wildermann</a:t>
                      </a:r>
                    </a:p>
                    <a:p>
                      <a:pPr marL="0" marR="0" algn="ctr">
                        <a:spcBef>
                          <a:spcPts val="0"/>
                        </a:spcBef>
                        <a:spcAft>
                          <a:spcPts val="0"/>
                        </a:spcAft>
                      </a:pPr>
                      <a:endParaRPr lang="en-US" sz="1200" dirty="0">
                        <a:effectLst/>
                        <a:latin typeface="Times New Roman"/>
                        <a:ea typeface="Times New Roman"/>
                      </a:endParaRPr>
                    </a:p>
                    <a:p>
                      <a:pPr marL="0" marR="0" algn="ctr">
                        <a:spcBef>
                          <a:spcPts val="0"/>
                        </a:spcBef>
                        <a:spcAft>
                          <a:spcPts val="0"/>
                        </a:spcAft>
                      </a:pPr>
                      <a:r>
                        <a:rPr lang="en-US" sz="1200" dirty="0">
                          <a:effectLst/>
                          <a:latin typeface="Times New Roman"/>
                          <a:ea typeface="Times New Roman"/>
                        </a:rPr>
                        <a:t>B. Cutlip</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4822">
                <a:tc>
                  <a:txBody>
                    <a:bodyPr/>
                    <a:lstStyle/>
                    <a:p>
                      <a:pPr marL="0" marR="0" algn="ctr">
                        <a:spcBef>
                          <a:spcPts val="0"/>
                        </a:spcBef>
                        <a:spcAft>
                          <a:spcPts val="0"/>
                        </a:spcAft>
                      </a:pPr>
                      <a:r>
                        <a:rPr lang="en-US" sz="1200">
                          <a:effectLst/>
                          <a:latin typeface="Times New Roman"/>
                          <a:ea typeface="Times New Roman"/>
                        </a:rPr>
                        <a:t>2</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Feb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a:effectLst/>
                          <a:latin typeface="Times New Roman"/>
                          <a:ea typeface="Times New Roman"/>
                        </a:rPr>
                        <a:t>Systems: Systems concepts and processes, instrument requirements, requirements flowdown, trades, lifecycle, risk management, class design project requirements, integration, verification, validation.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S. </a:t>
                      </a:r>
                      <a:r>
                        <a:rPr lang="en-US" sz="1200" dirty="0" err="1">
                          <a:effectLst/>
                          <a:latin typeface="Times New Roman"/>
                          <a:ea typeface="Times New Roman"/>
                        </a:rPr>
                        <a:t>Depalo</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0525">
                <a:tc>
                  <a:txBody>
                    <a:bodyPr/>
                    <a:lstStyle/>
                    <a:p>
                      <a:pPr marL="0" marR="0" algn="ctr">
                        <a:spcBef>
                          <a:spcPts val="0"/>
                        </a:spcBef>
                        <a:spcAft>
                          <a:spcPts val="0"/>
                        </a:spcAft>
                      </a:pPr>
                      <a:r>
                        <a:rPr lang="en-US" sz="1200">
                          <a:effectLst/>
                          <a:latin typeface="Times New Roman"/>
                          <a:ea typeface="Times New Roman"/>
                        </a:rPr>
                        <a:t>3</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Feb 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Orbital dynamics: Fundamentals of dynamics, reference coordinates and frames, Keplerian and Cartesian elements, time, two-body central force motion, environmental perturbations, numerical methods ( propagators ), orbit transfers and maneuver design, simple orbit determination, and an overview of astrodynamics beyond Earth.  The emphasis of this class will be on applications of the above topics to mission design of Low Earth Orbiting (LEO) spacecraft.</a:t>
                      </a:r>
                    </a:p>
                    <a:p>
                      <a:pPr marL="0" marR="0" algn="ctr">
                        <a:spcBef>
                          <a:spcPts val="0"/>
                        </a:spcBef>
                        <a:spcAft>
                          <a:spcPts val="0"/>
                        </a:spcAft>
                      </a:pPr>
                      <a:r>
                        <a:rPr lang="en-US" sz="1200" dirty="0">
                          <a:effectLst/>
                          <a:latin typeface="Times New Roman"/>
                          <a:ea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a:effectLst/>
                          <a:latin typeface="Times New Roman"/>
                          <a:ea typeface="Times New Roman"/>
                        </a:rPr>
                        <a:t>D. Folta</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9552">
                <a:tc>
                  <a:txBody>
                    <a:bodyPr/>
                    <a:lstStyle/>
                    <a:p>
                      <a:pPr marL="0" marR="0" algn="ctr">
                        <a:spcBef>
                          <a:spcPts val="0"/>
                        </a:spcBef>
                        <a:spcAft>
                          <a:spcPts val="0"/>
                        </a:spcAft>
                      </a:pPr>
                      <a:r>
                        <a:rPr lang="en-US" sz="1200" dirty="0">
                          <a:effectLst/>
                          <a:latin typeface="Times New Roman"/>
                          <a:ea typeface="Times New Roman"/>
                        </a:rPr>
                        <a:t>4</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Feb 17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a:ea typeface="Times New Roman"/>
                        </a:rPr>
                        <a:t> Thermal: The thermal design of a spacecraft is extremely challenging. Typically, there is no convection to aid in cooling the spacecraft components. The engineer must also take into account the harsh and changing environmental conditions when developing the thermal system. The course will show the factors which influence the thermal system, the basic thermal hardware used, the steps needed to accomplish the design, and the procedures for testing spacecraft.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a:ea typeface="Times New Roman"/>
                        </a:rPr>
                        <a:t>K. Yang</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1900848"/>
                  </a:ext>
                </a:extLst>
              </a:tr>
              <a:tr h="833638">
                <a:tc>
                  <a:txBody>
                    <a:bodyPr/>
                    <a:lstStyle/>
                    <a:p>
                      <a:pPr marL="0" marR="0" algn="ctr">
                        <a:spcBef>
                          <a:spcPts val="0"/>
                        </a:spcBef>
                        <a:spcAft>
                          <a:spcPts val="0"/>
                        </a:spcAft>
                      </a:pPr>
                      <a:r>
                        <a:rPr lang="en-US" sz="1200" dirty="0">
                          <a:effectLst/>
                          <a:latin typeface="Times New Roman"/>
                          <a:ea typeface="Times New Roman"/>
                        </a:rPr>
                        <a:t>5</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Feb 24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a:ea typeface="Times New Roman"/>
                        </a:rPr>
                        <a:t>Communications: Basic functions of communication hardware, basics on how to perform an RF link calculation, basics of geometric coverage for both ground terminals and the Tracking and Data Relay Satellite, overview of spectrum management, brief overview of modulation techniques.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F. Stocklin</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6196060"/>
                  </a:ext>
                </a:extLst>
              </a:tr>
              <a:tr h="0">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dirty="0">
                        <a:ln>
                          <a:noFill/>
                        </a:ln>
                        <a:solidFill>
                          <a:schemeClr val="tx1"/>
                        </a:solidFill>
                        <a:effectLst/>
                        <a:latin typeface="Book Antiqua" pitchFamily="1" charset="0"/>
                      </a:endParaRPr>
                    </a:p>
                  </a:txBody>
                  <a:tcPr marL="45720" marR="45720"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dirty="0">
                        <a:ln>
                          <a:noFill/>
                        </a:ln>
                        <a:solidFill>
                          <a:schemeClr val="tx1"/>
                        </a:solidFill>
                        <a:effectLst/>
                        <a:latin typeface="Book Antiqua" pitchFamily="1" charset="0"/>
                      </a:endParaRPr>
                    </a:p>
                  </a:txBody>
                  <a:tcPr marL="45720" marR="45720"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dirty="0">
                        <a:ln>
                          <a:noFill/>
                        </a:ln>
                        <a:solidFill>
                          <a:schemeClr val="tx1"/>
                        </a:solidFill>
                        <a:effectLst/>
                        <a:latin typeface="Book Antiqua" pitchFamily="1" charset="0"/>
                      </a:endParaRPr>
                    </a:p>
                  </a:txBody>
                  <a:tcPr marL="45720" marR="45720"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dirty="0">
                        <a:ln>
                          <a:noFill/>
                        </a:ln>
                        <a:solidFill>
                          <a:schemeClr val="tx1"/>
                        </a:solidFill>
                        <a:effectLst/>
                        <a:latin typeface="Book Antiqua" pitchFamily="1" charset="0"/>
                      </a:endParaRPr>
                    </a:p>
                  </a:txBody>
                  <a:tcPr marL="45720" marR="45720"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F3AB89F-9B1D-4F61-9BBE-7B64411EBFA5}"/>
              </a:ext>
            </a:extLst>
          </p:cNvPr>
          <p:cNvSpPr>
            <a:spLocks noGrp="1" noChangeArrowheads="1"/>
          </p:cNvSpPr>
          <p:nvPr>
            <p:ph type="title"/>
          </p:nvPr>
        </p:nvSpPr>
        <p:spPr/>
        <p:txBody>
          <a:bodyPr/>
          <a:lstStyle/>
          <a:p>
            <a:r>
              <a:rPr lang="en-US" altLang="en-US"/>
              <a:t>Satellite Design Syllabus </a:t>
            </a:r>
            <a:r>
              <a:rPr lang="en-US" altLang="en-US" sz="1600"/>
              <a:t>(Continued)</a:t>
            </a:r>
          </a:p>
        </p:txBody>
      </p:sp>
      <p:graphicFrame>
        <p:nvGraphicFramePr>
          <p:cNvPr id="354406" name="Group 102">
            <a:extLst>
              <a:ext uri="{FF2B5EF4-FFF2-40B4-BE49-F238E27FC236}">
                <a16:creationId xmlns:a16="http://schemas.microsoft.com/office/drawing/2014/main" id="{CA5460C8-F563-4E3C-8686-D7EC687A3C4F}"/>
              </a:ext>
            </a:extLst>
          </p:cNvPr>
          <p:cNvGraphicFramePr>
            <a:graphicFrameLocks noGrp="1"/>
          </p:cNvGraphicFramePr>
          <p:nvPr>
            <p:ph type="tbl" idx="1"/>
            <p:extLst>
              <p:ext uri="{D42A27DB-BD31-4B8C-83A1-F6EECF244321}">
                <p14:modId xmlns:p14="http://schemas.microsoft.com/office/powerpoint/2010/main" val="3174799777"/>
              </p:ext>
            </p:extLst>
          </p:nvPr>
        </p:nvGraphicFramePr>
        <p:xfrm>
          <a:off x="557050" y="1315909"/>
          <a:ext cx="8281988" cy="4401443"/>
        </p:xfrm>
        <a:graphic>
          <a:graphicData uri="http://schemas.openxmlformats.org/drawingml/2006/table">
            <a:tbl>
              <a:tblPr/>
              <a:tblGrid>
                <a:gridCol w="887413">
                  <a:extLst>
                    <a:ext uri="{9D8B030D-6E8A-4147-A177-3AD203B41FA5}">
                      <a16:colId xmlns:a16="http://schemas.microsoft.com/office/drawing/2014/main" val="20000"/>
                    </a:ext>
                  </a:extLst>
                </a:gridCol>
                <a:gridCol w="779462">
                  <a:extLst>
                    <a:ext uri="{9D8B030D-6E8A-4147-A177-3AD203B41FA5}">
                      <a16:colId xmlns:a16="http://schemas.microsoft.com/office/drawing/2014/main" val="20001"/>
                    </a:ext>
                  </a:extLst>
                </a:gridCol>
                <a:gridCol w="5286375">
                  <a:extLst>
                    <a:ext uri="{9D8B030D-6E8A-4147-A177-3AD203B41FA5}">
                      <a16:colId xmlns:a16="http://schemas.microsoft.com/office/drawing/2014/main" val="20002"/>
                    </a:ext>
                  </a:extLst>
                </a:gridCol>
                <a:gridCol w="1328738">
                  <a:extLst>
                    <a:ext uri="{9D8B030D-6E8A-4147-A177-3AD203B41FA5}">
                      <a16:colId xmlns:a16="http://schemas.microsoft.com/office/drawing/2014/main" val="20003"/>
                    </a:ext>
                  </a:extLst>
                </a:gridCol>
              </a:tblGrid>
              <a:tr h="238720">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dirty="0">
                          <a:ln>
                            <a:noFill/>
                          </a:ln>
                          <a:solidFill>
                            <a:srgbClr val="FFFFFF"/>
                          </a:solidFill>
                          <a:effectLst/>
                          <a:latin typeface="Book Antiqua" pitchFamily="1" charset="0"/>
                        </a:rPr>
                        <a:t>Session</a:t>
                      </a:r>
                    </a:p>
                  </a:txBody>
                  <a:tcPr marL="45720" marR="45720"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a:ln>
                            <a:noFill/>
                          </a:ln>
                          <a:solidFill>
                            <a:srgbClr val="FFFFFF"/>
                          </a:solidFill>
                          <a:effectLst/>
                          <a:latin typeface="Book Antiqua" pitchFamily="1" charset="0"/>
                        </a:rPr>
                        <a:t>Date</a:t>
                      </a:r>
                    </a:p>
                  </a:txBody>
                  <a:tcPr marL="45720" marR="45720"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dirty="0">
                          <a:ln>
                            <a:noFill/>
                          </a:ln>
                          <a:solidFill>
                            <a:srgbClr val="FFFFFF"/>
                          </a:solidFill>
                          <a:effectLst/>
                          <a:latin typeface="Book Antiqua" pitchFamily="1" charset="0"/>
                        </a:rPr>
                        <a:t>Topic</a:t>
                      </a:r>
                    </a:p>
                  </a:txBody>
                  <a:tcPr marL="45720" marR="45720"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dirty="0">
                          <a:ln>
                            <a:noFill/>
                          </a:ln>
                          <a:solidFill>
                            <a:srgbClr val="FFFFFF"/>
                          </a:solidFill>
                          <a:effectLst/>
                          <a:latin typeface="Book Antiqua" pitchFamily="1" charset="0"/>
                        </a:rPr>
                        <a:t>Instructor</a:t>
                      </a:r>
                    </a:p>
                  </a:txBody>
                  <a:tcPr marL="45720" marR="45720"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228742">
                <a:tc>
                  <a:txBody>
                    <a:bodyPr/>
                    <a:lstStyle/>
                    <a:p>
                      <a:pPr marL="0" marR="0" algn="ctr">
                        <a:spcBef>
                          <a:spcPts val="0"/>
                        </a:spcBef>
                        <a:spcAft>
                          <a:spcPts val="0"/>
                        </a:spcAft>
                      </a:pPr>
                      <a:r>
                        <a:rPr lang="en-US" sz="1200" dirty="0">
                          <a:effectLst/>
                          <a:latin typeface="Times New Roman"/>
                          <a:ea typeface="Times New Roman"/>
                        </a:rPr>
                        <a:t>6</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Mar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Attitude control: Topics will include various methods of active and passive attitude control and the advantages and disadvantages of each; external disturbances and momentum management; a method of error budgeting; attitude determination sensors and estimation algorithms used to improve the raw measurements; and the sensors and actuators used for on-orbit control. Time permitting; the class will discuss pre-flight verification of attitude control systems and common on-orbit failures and ways to avoid them.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S. Starin</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0474">
                <a:tc>
                  <a:txBody>
                    <a:bodyPr/>
                    <a:lstStyle/>
                    <a:p>
                      <a:pPr marL="0" marR="0" algn="ctr">
                        <a:spcBef>
                          <a:spcPts val="0"/>
                        </a:spcBef>
                        <a:spcAft>
                          <a:spcPts val="0"/>
                        </a:spcAft>
                      </a:pPr>
                      <a:r>
                        <a:rPr lang="en-US" sz="1200" dirty="0">
                          <a:effectLst/>
                          <a:latin typeface="Times New Roman"/>
                          <a:ea typeface="Times New Roman"/>
                        </a:rPr>
                        <a:t>7</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Mar 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Structures and mechanisms: An overview of spacecraft configurations, preliminary design techniques (itemizing components, estimating mass and volume, frequency and strength).  Also load cases, material selections, structural configurations, typical deployment mechanisms, and testing cycles.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A. Jones</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9618416"/>
                  </a:ext>
                </a:extLst>
              </a:tr>
              <a:tr h="184693">
                <a:tc>
                  <a:txBody>
                    <a:bodyPr/>
                    <a:lstStyle/>
                    <a:p>
                      <a:pPr marL="0" marR="0" algn="ctr">
                        <a:spcBef>
                          <a:spcPts val="0"/>
                        </a:spcBef>
                        <a:spcAft>
                          <a:spcPts val="0"/>
                        </a:spcAft>
                      </a:pPr>
                      <a:r>
                        <a:rPr lang="en-US" sz="1200" dirty="0">
                          <a:effectLst/>
                          <a:latin typeface="Times New Roman"/>
                          <a:ea typeface="Times New Roman"/>
                        </a:rPr>
                        <a:t>8</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C95"/>
                    </a:solidFill>
                  </a:tcPr>
                </a:tc>
                <a:tc>
                  <a:txBody>
                    <a:bodyPr/>
                    <a:lstStyle/>
                    <a:p>
                      <a:pPr marL="0" marR="0" algn="ctr">
                        <a:spcBef>
                          <a:spcPts val="0"/>
                        </a:spcBef>
                        <a:spcAft>
                          <a:spcPts val="0"/>
                        </a:spcAft>
                      </a:pP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C95"/>
                    </a:solidFill>
                  </a:tcPr>
                </a:tc>
                <a:tc>
                  <a:txBody>
                    <a:bodyPr/>
                    <a:lstStyle/>
                    <a:p>
                      <a:pPr marL="0" marR="0" algn="ctr">
                        <a:spcBef>
                          <a:spcPts val="0"/>
                        </a:spcBef>
                        <a:spcAft>
                          <a:spcPts val="0"/>
                        </a:spcAft>
                      </a:pPr>
                      <a:r>
                        <a:rPr lang="en-US" sz="1200" dirty="0">
                          <a:effectLst/>
                          <a:latin typeface="Times New Roman"/>
                          <a:ea typeface="Times New Roman"/>
                        </a:rPr>
                        <a:t>Spring Break Mar 15-22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C95"/>
                    </a:solidFill>
                  </a:tcPr>
                </a:tc>
                <a:tc>
                  <a:txBody>
                    <a:bodyPr/>
                    <a:lstStyle/>
                    <a:p>
                      <a:pPr marL="0" marR="0" algn="ctr">
                        <a:spcBef>
                          <a:spcPts val="0"/>
                        </a:spcBef>
                        <a:spcAft>
                          <a:spcPts val="0"/>
                        </a:spcAft>
                      </a:pPr>
                      <a:r>
                        <a:rPr lang="en-US" sz="1200" dirty="0">
                          <a:effectLst/>
                          <a:latin typeface="Times New Roman"/>
                          <a:ea typeface="Times New Roman"/>
                        </a:rPr>
                        <a:t>All</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C95"/>
                    </a:solidFill>
                  </a:tcPr>
                </a:tc>
                <a:extLst>
                  <a:ext uri="{0D108BD9-81ED-4DB2-BD59-A6C34878D82A}">
                    <a16:rowId xmlns:a16="http://schemas.microsoft.com/office/drawing/2014/main" val="10003"/>
                  </a:ext>
                </a:extLst>
              </a:tr>
              <a:tr h="234128">
                <a:tc>
                  <a:txBody>
                    <a:bodyPr/>
                    <a:lstStyle/>
                    <a:p>
                      <a:pPr marL="0" marR="0" algn="ctr">
                        <a:spcBef>
                          <a:spcPts val="0"/>
                        </a:spcBef>
                        <a:spcAft>
                          <a:spcPts val="0"/>
                        </a:spcAft>
                      </a:pPr>
                      <a:r>
                        <a:rPr lang="en-US" sz="1200">
                          <a:effectLst/>
                          <a:latin typeface="Times New Roman"/>
                          <a:ea typeface="Times New Roman"/>
                        </a:rPr>
                        <a:t>9</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algn="ctr">
                        <a:spcBef>
                          <a:spcPts val="0"/>
                        </a:spcBef>
                        <a:spcAft>
                          <a:spcPts val="0"/>
                        </a:spcAft>
                      </a:pPr>
                      <a:r>
                        <a:rPr lang="en-US" sz="1200" dirty="0">
                          <a:effectLst/>
                          <a:latin typeface="Times New Roman"/>
                          <a:ea typeface="Times New Roman"/>
                        </a:rPr>
                        <a:t>Mar 24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algn="ctr">
                        <a:spcBef>
                          <a:spcPts val="0"/>
                        </a:spcBef>
                        <a:spcAft>
                          <a:spcPts val="0"/>
                        </a:spcAft>
                      </a:pPr>
                      <a:r>
                        <a:rPr lang="en-US" sz="1200" dirty="0">
                          <a:effectLst/>
                          <a:latin typeface="Times New Roman"/>
                          <a:ea typeface="Times New Roman"/>
                        </a:rPr>
                        <a:t>Mid-term exam/ Project Review (Q&amp;A)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algn="ctr">
                        <a:spcBef>
                          <a:spcPts val="0"/>
                        </a:spcBef>
                        <a:spcAft>
                          <a:spcPts val="0"/>
                        </a:spcAft>
                      </a:pPr>
                      <a:r>
                        <a:rPr lang="en-US" sz="1200" dirty="0">
                          <a:effectLst/>
                          <a:latin typeface="Times New Roman"/>
                          <a:ea typeface="Times New Roman"/>
                        </a:rPr>
                        <a:t>All</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4"/>
                  </a:ext>
                </a:extLst>
              </a:tr>
              <a:tr h="1213228">
                <a:tc>
                  <a:txBody>
                    <a:bodyPr/>
                    <a:lstStyle/>
                    <a:p>
                      <a:pPr marL="0" marR="0" algn="ctr">
                        <a:spcBef>
                          <a:spcPts val="0"/>
                        </a:spcBef>
                        <a:spcAft>
                          <a:spcPts val="0"/>
                        </a:spcAft>
                      </a:pPr>
                      <a:r>
                        <a:rPr lang="en-US" sz="1200">
                          <a:effectLst/>
                          <a:latin typeface="Times New Roman"/>
                          <a:ea typeface="Times New Roman"/>
                        </a:rPr>
                        <a:t>10</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Mar 31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 Command and data handling</a:t>
                      </a:r>
                      <a:r>
                        <a:rPr lang="en-US" sz="1000" dirty="0">
                          <a:effectLst/>
                          <a:latin typeface="Times New Roman"/>
                          <a:ea typeface="Times New Roman"/>
                        </a:rPr>
                        <a:t>: </a:t>
                      </a:r>
                      <a:r>
                        <a:rPr lang="en-US" sz="1200" dirty="0">
                          <a:effectLst/>
                          <a:latin typeface="Times New Roman"/>
                          <a:ea typeface="Times New Roman"/>
                        </a:rPr>
                        <a:t>The Command Data Handling (C&amp;DH) subsystem processes the commands received from the ground, and the data from the satellite subsystems and the instruments.  It also handles various housekeeping functions such as deployments, thermal measurements, and time-keeping functions.  The section will describe some functional implementations, typical hardware components, and the interfaces of this subsystem.</a:t>
                      </a:r>
                      <a:endParaRPr lang="en-US" sz="1000" dirty="0">
                        <a:effectLst/>
                        <a:latin typeface="Times New Roman"/>
                        <a:ea typeface="Times New Roman"/>
                      </a:endParaRPr>
                    </a:p>
                    <a:p>
                      <a:pPr marL="0" marR="0" algn="ctr">
                        <a:spcBef>
                          <a:spcPts val="0"/>
                        </a:spcBef>
                        <a:spcAft>
                          <a:spcPts val="0"/>
                        </a:spcAft>
                      </a:pPr>
                      <a:r>
                        <a:rPr lang="en-US" sz="1200" dirty="0">
                          <a:effectLst/>
                          <a:latin typeface="Times New Roman"/>
                          <a:ea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D. Raphael</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157">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dirty="0">
                        <a:ln>
                          <a:noFill/>
                        </a:ln>
                        <a:solidFill>
                          <a:schemeClr val="tx1"/>
                        </a:solidFill>
                        <a:effectLst/>
                        <a:latin typeface="Book Antiqua" pitchFamily="1" charset="0"/>
                      </a:endParaRPr>
                    </a:p>
                  </a:txBody>
                  <a:tcPr marL="45720" marR="45720"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a:ln>
                          <a:noFill/>
                        </a:ln>
                        <a:solidFill>
                          <a:schemeClr val="tx1"/>
                        </a:solidFill>
                        <a:effectLst/>
                        <a:latin typeface="Book Antiqua" pitchFamily="1" charset="0"/>
                      </a:endParaRPr>
                    </a:p>
                  </a:txBody>
                  <a:tcPr marL="45720" marR="45720"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dirty="0">
                        <a:ln>
                          <a:noFill/>
                        </a:ln>
                        <a:solidFill>
                          <a:schemeClr val="tx1"/>
                        </a:solidFill>
                        <a:effectLst/>
                        <a:latin typeface="Book Antiqua" pitchFamily="1" charset="0"/>
                      </a:endParaRPr>
                    </a:p>
                  </a:txBody>
                  <a:tcPr marL="45720" marR="45720"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endParaRPr kumimoji="0" lang="en-US" sz="1000" b="0" i="0" u="none" strike="noStrike" cap="none" normalizeH="0" baseline="0" dirty="0">
                        <a:ln>
                          <a:noFill/>
                        </a:ln>
                        <a:solidFill>
                          <a:schemeClr val="tx1"/>
                        </a:solidFill>
                        <a:effectLst/>
                        <a:latin typeface="Book Antiqua" pitchFamily="1" charset="0"/>
                      </a:endParaRPr>
                    </a:p>
                  </a:txBody>
                  <a:tcPr marL="45720" marR="45720"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F3AB89F-9B1D-4F61-9BBE-7B64411EBFA5}"/>
              </a:ext>
            </a:extLst>
          </p:cNvPr>
          <p:cNvSpPr>
            <a:spLocks noGrp="1" noChangeArrowheads="1"/>
          </p:cNvSpPr>
          <p:nvPr>
            <p:ph type="title"/>
          </p:nvPr>
        </p:nvSpPr>
        <p:spPr/>
        <p:txBody>
          <a:bodyPr/>
          <a:lstStyle/>
          <a:p>
            <a:r>
              <a:rPr lang="en-US" altLang="en-US"/>
              <a:t>Satellite Design Syllabus </a:t>
            </a:r>
            <a:r>
              <a:rPr lang="en-US" altLang="en-US" sz="1600"/>
              <a:t>(Continued)</a:t>
            </a:r>
          </a:p>
        </p:txBody>
      </p:sp>
      <p:graphicFrame>
        <p:nvGraphicFramePr>
          <p:cNvPr id="354406" name="Group 102">
            <a:extLst>
              <a:ext uri="{FF2B5EF4-FFF2-40B4-BE49-F238E27FC236}">
                <a16:creationId xmlns:a16="http://schemas.microsoft.com/office/drawing/2014/main" id="{CA5460C8-F563-4E3C-8686-D7EC687A3C4F}"/>
              </a:ext>
            </a:extLst>
          </p:cNvPr>
          <p:cNvGraphicFramePr>
            <a:graphicFrameLocks noGrp="1"/>
          </p:cNvGraphicFramePr>
          <p:nvPr>
            <p:ph type="tbl" idx="1"/>
            <p:extLst>
              <p:ext uri="{D42A27DB-BD31-4B8C-83A1-F6EECF244321}">
                <p14:modId xmlns:p14="http://schemas.microsoft.com/office/powerpoint/2010/main" val="3507653624"/>
              </p:ext>
            </p:extLst>
          </p:nvPr>
        </p:nvGraphicFramePr>
        <p:xfrm>
          <a:off x="566381" y="1623818"/>
          <a:ext cx="8281988" cy="3702699"/>
        </p:xfrm>
        <a:graphic>
          <a:graphicData uri="http://schemas.openxmlformats.org/drawingml/2006/table">
            <a:tbl>
              <a:tblPr/>
              <a:tblGrid>
                <a:gridCol w="887413">
                  <a:extLst>
                    <a:ext uri="{9D8B030D-6E8A-4147-A177-3AD203B41FA5}">
                      <a16:colId xmlns:a16="http://schemas.microsoft.com/office/drawing/2014/main" val="20000"/>
                    </a:ext>
                  </a:extLst>
                </a:gridCol>
                <a:gridCol w="779462">
                  <a:extLst>
                    <a:ext uri="{9D8B030D-6E8A-4147-A177-3AD203B41FA5}">
                      <a16:colId xmlns:a16="http://schemas.microsoft.com/office/drawing/2014/main" val="20001"/>
                    </a:ext>
                  </a:extLst>
                </a:gridCol>
                <a:gridCol w="5286375">
                  <a:extLst>
                    <a:ext uri="{9D8B030D-6E8A-4147-A177-3AD203B41FA5}">
                      <a16:colId xmlns:a16="http://schemas.microsoft.com/office/drawing/2014/main" val="20002"/>
                    </a:ext>
                  </a:extLst>
                </a:gridCol>
                <a:gridCol w="1328738">
                  <a:extLst>
                    <a:ext uri="{9D8B030D-6E8A-4147-A177-3AD203B41FA5}">
                      <a16:colId xmlns:a16="http://schemas.microsoft.com/office/drawing/2014/main" val="20003"/>
                    </a:ext>
                  </a:extLst>
                </a:gridCol>
              </a:tblGrid>
              <a:tr h="509171">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dirty="0">
                          <a:ln>
                            <a:noFill/>
                          </a:ln>
                          <a:solidFill>
                            <a:srgbClr val="FFFFFF"/>
                          </a:solidFill>
                          <a:effectLst/>
                          <a:latin typeface="Book Antiqua" pitchFamily="1" charset="0"/>
                        </a:rPr>
                        <a:t>Session</a:t>
                      </a:r>
                    </a:p>
                  </a:txBody>
                  <a:tcPr marL="45720" marR="45720"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a:ln>
                            <a:noFill/>
                          </a:ln>
                          <a:solidFill>
                            <a:srgbClr val="FFFFFF"/>
                          </a:solidFill>
                          <a:effectLst/>
                          <a:latin typeface="Book Antiqua" pitchFamily="1" charset="0"/>
                        </a:rPr>
                        <a:t>Date</a:t>
                      </a:r>
                    </a:p>
                  </a:txBody>
                  <a:tcPr marL="45720" marR="45720"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dirty="0">
                          <a:ln>
                            <a:noFill/>
                          </a:ln>
                          <a:solidFill>
                            <a:srgbClr val="FFFFFF"/>
                          </a:solidFill>
                          <a:effectLst/>
                          <a:latin typeface="Book Antiqua" pitchFamily="1" charset="0"/>
                        </a:rPr>
                        <a:t>Topic</a:t>
                      </a:r>
                    </a:p>
                  </a:txBody>
                  <a:tcPr marL="45720" marR="45720"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chemeClr val="hlink"/>
                        </a:buClr>
                        <a:buSzPct val="100000"/>
                        <a:buFontTx/>
                        <a:buNone/>
                        <a:tabLst/>
                      </a:pPr>
                      <a:r>
                        <a:rPr kumimoji="0" lang="en-US" sz="1200" b="1" i="0" u="none" strike="noStrike" cap="none" normalizeH="0" baseline="0" dirty="0">
                          <a:ln>
                            <a:noFill/>
                          </a:ln>
                          <a:solidFill>
                            <a:srgbClr val="FFFFFF"/>
                          </a:solidFill>
                          <a:effectLst/>
                          <a:latin typeface="Book Antiqua" pitchFamily="1" charset="0"/>
                        </a:rPr>
                        <a:t>Instructor</a:t>
                      </a:r>
                    </a:p>
                  </a:txBody>
                  <a:tcPr marL="45720" marR="45720"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298469">
                <a:tc>
                  <a:txBody>
                    <a:bodyPr/>
                    <a:lstStyle/>
                    <a:p>
                      <a:pPr marL="0" marR="0" algn="ctr">
                        <a:spcBef>
                          <a:spcPts val="0"/>
                        </a:spcBef>
                        <a:spcAft>
                          <a:spcPts val="0"/>
                        </a:spcAft>
                      </a:pPr>
                      <a:r>
                        <a:rPr lang="en-US" sz="1200" dirty="0">
                          <a:effectLst/>
                          <a:latin typeface="Times New Roman"/>
                          <a:ea typeface="Times New Roman"/>
                        </a:rPr>
                        <a:t>11</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Apr 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Information sys/software: The Software Engineering lecture will introduce the students to concepts of software engineering by drawing analogies to the systems engineering process.  It will include in-class illustrations of the phases of software development for a satellite system.  The lecture will close with a discussion of lessons learned from the development of the Core Flight Software used on many NASA Satellites.</a:t>
                      </a:r>
                    </a:p>
                    <a:p>
                      <a:pPr marL="0" marR="0" algn="ctr">
                        <a:spcBef>
                          <a:spcPts val="0"/>
                        </a:spcBef>
                        <a:spcAft>
                          <a:spcPts val="0"/>
                        </a:spcAft>
                      </a:pPr>
                      <a:r>
                        <a:rPr lang="en-US" sz="1200" dirty="0">
                          <a:effectLst/>
                          <a:latin typeface="Times New Roman"/>
                          <a:ea typeface="Times New Roman"/>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C. Wildermann</a:t>
                      </a:r>
                    </a:p>
                    <a:p>
                      <a:pPr marL="0" marR="0" algn="ctr">
                        <a:spcBef>
                          <a:spcPts val="0"/>
                        </a:spcBef>
                        <a:spcAft>
                          <a:spcPts val="0"/>
                        </a:spcAft>
                      </a:pPr>
                      <a:r>
                        <a:rPr lang="en-US" sz="1200" dirty="0">
                          <a:effectLst/>
                          <a:latin typeface="Times New Roman"/>
                          <a:ea typeface="Times New Roman"/>
                        </a:rPr>
                        <a:t> </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18788">
                <a:tc>
                  <a:txBody>
                    <a:bodyPr/>
                    <a:lstStyle/>
                    <a:p>
                      <a:pPr marL="0" marR="0" algn="ctr">
                        <a:spcBef>
                          <a:spcPts val="0"/>
                        </a:spcBef>
                        <a:spcAft>
                          <a:spcPts val="0"/>
                        </a:spcAft>
                      </a:pPr>
                      <a:r>
                        <a:rPr lang="en-US" sz="1200" dirty="0">
                          <a:effectLst/>
                          <a:latin typeface="Times New Roman"/>
                          <a:ea typeface="Times New Roman"/>
                        </a:rPr>
                        <a:t>12</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Apr 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Propulsion: Propulsion subsystem requirements &amp; trades that lead to system selection. Spacecraft chemical and electric propulsion technology overview, subsystem</a:t>
                      </a:r>
                    </a:p>
                    <a:p>
                      <a:pPr marL="0" marR="0">
                        <a:spcBef>
                          <a:spcPts val="0"/>
                        </a:spcBef>
                        <a:spcAft>
                          <a:spcPts val="0"/>
                        </a:spcAft>
                      </a:pPr>
                      <a:r>
                        <a:rPr lang="en-US" sz="1200" dirty="0">
                          <a:effectLst/>
                          <a:latin typeface="Times New Roman"/>
                          <a:ea typeface="Times New Roman"/>
                        </a:rPr>
                        <a:t>sizing and layout.  Real-world propulsion subsystem example and lessons learned from I&amp;T experience, launch site campaigns, and past mission anomalies &amp; failures.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E. Cardiff</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6271">
                <a:tc>
                  <a:txBody>
                    <a:bodyPr/>
                    <a:lstStyle/>
                    <a:p>
                      <a:pPr marL="0" marR="0" algn="ctr">
                        <a:spcBef>
                          <a:spcPts val="0"/>
                        </a:spcBef>
                        <a:spcAft>
                          <a:spcPts val="0"/>
                        </a:spcAft>
                      </a:pPr>
                      <a:r>
                        <a:rPr lang="en-US" sz="1200" dirty="0">
                          <a:effectLst/>
                          <a:latin typeface="Times New Roman"/>
                          <a:ea typeface="Times New Roman"/>
                        </a:rPr>
                        <a:t>13</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Apr 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spcBef>
                          <a:spcPts val="0"/>
                        </a:spcBef>
                        <a:spcAft>
                          <a:spcPts val="0"/>
                        </a:spcAft>
                      </a:pPr>
                      <a:r>
                        <a:rPr lang="en-US" sz="1200" dirty="0">
                          <a:effectLst/>
                          <a:latin typeface="Times New Roman"/>
                          <a:ea typeface="Times New Roman"/>
                        </a:rPr>
                        <a:t>Electrical Power: Mission electrical power requirements overview, space power sources, solar array fundamentals, battery fundamentals, basic power conversion and control, power system topologies, energy balance and solar array and battery sizing, and fundamentals of power distribution.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200" dirty="0">
                          <a:effectLst/>
                          <a:latin typeface="Times New Roman"/>
                          <a:ea typeface="Times New Roman"/>
                        </a:rPr>
                        <a:t>E. Young</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5793091"/>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952A40A-FCC6-41F1-A43A-25BE923A831C}"/>
              </a:ext>
            </a:extLst>
          </p:cNvPr>
          <p:cNvSpPr>
            <a:spLocks noGrp="1"/>
          </p:cNvSpPr>
          <p:nvPr>
            <p:ph type="title"/>
          </p:nvPr>
        </p:nvSpPr>
        <p:spPr/>
        <p:txBody>
          <a:bodyPr/>
          <a:lstStyle/>
          <a:p>
            <a:r>
              <a:rPr lang="en-US" altLang="en-US"/>
              <a:t>Satellite Design Syllabus </a:t>
            </a:r>
            <a:r>
              <a:rPr lang="en-US" altLang="en-US" sz="1600"/>
              <a:t>(Continued)</a:t>
            </a:r>
            <a:endParaRPr lang="en-US" altLang="en-US"/>
          </a:p>
        </p:txBody>
      </p:sp>
      <p:graphicFrame>
        <p:nvGraphicFramePr>
          <p:cNvPr id="4" name="Table Placeholder 3">
            <a:extLst>
              <a:ext uri="{FF2B5EF4-FFF2-40B4-BE49-F238E27FC236}">
                <a16:creationId xmlns:a16="http://schemas.microsoft.com/office/drawing/2014/main" id="{4AA72907-417B-44FD-AA59-C201545E6920}"/>
              </a:ext>
            </a:extLst>
          </p:cNvPr>
          <p:cNvGraphicFramePr>
            <a:graphicFrameLocks noGrp="1"/>
          </p:cNvGraphicFramePr>
          <p:nvPr>
            <p:ph type="tbl" idx="1"/>
            <p:extLst>
              <p:ext uri="{D42A27DB-BD31-4B8C-83A1-F6EECF244321}">
                <p14:modId xmlns:p14="http://schemas.microsoft.com/office/powerpoint/2010/main" val="2434213871"/>
              </p:ext>
            </p:extLst>
          </p:nvPr>
        </p:nvGraphicFramePr>
        <p:xfrm>
          <a:off x="473075" y="1368425"/>
          <a:ext cx="8223251" cy="3048815"/>
        </p:xfrm>
        <a:graphic>
          <a:graphicData uri="http://schemas.openxmlformats.org/drawingml/2006/table">
            <a:tbl>
              <a:tblPr firstRow="1" bandRow="1">
                <a:tableStyleId>{5C22544A-7EE6-4342-B048-85BDC9FD1C3A}</a:tableStyleId>
              </a:tblPr>
              <a:tblGrid>
                <a:gridCol w="997205">
                  <a:extLst>
                    <a:ext uri="{9D8B030D-6E8A-4147-A177-3AD203B41FA5}">
                      <a16:colId xmlns:a16="http://schemas.microsoft.com/office/drawing/2014/main" val="20000"/>
                    </a:ext>
                  </a:extLst>
                </a:gridCol>
                <a:gridCol w="1420966">
                  <a:extLst>
                    <a:ext uri="{9D8B030D-6E8A-4147-A177-3AD203B41FA5}">
                      <a16:colId xmlns:a16="http://schemas.microsoft.com/office/drawing/2014/main" val="20001"/>
                    </a:ext>
                  </a:extLst>
                </a:gridCol>
                <a:gridCol w="3749267">
                  <a:extLst>
                    <a:ext uri="{9D8B030D-6E8A-4147-A177-3AD203B41FA5}">
                      <a16:colId xmlns:a16="http://schemas.microsoft.com/office/drawing/2014/main" val="20002"/>
                    </a:ext>
                  </a:extLst>
                </a:gridCol>
                <a:gridCol w="2055813">
                  <a:extLst>
                    <a:ext uri="{9D8B030D-6E8A-4147-A177-3AD203B41FA5}">
                      <a16:colId xmlns:a16="http://schemas.microsoft.com/office/drawing/2014/main" val="20003"/>
                    </a:ext>
                  </a:extLst>
                </a:gridCol>
              </a:tblGrid>
              <a:tr h="290077">
                <a:tc>
                  <a:txBody>
                    <a:bodyPr/>
                    <a:lstStyle/>
                    <a:p>
                      <a:pPr algn="ctr"/>
                      <a:r>
                        <a:rPr lang="en-US" sz="1200" dirty="0">
                          <a:solidFill>
                            <a:srgbClr val="FFFFFF"/>
                          </a:solidFill>
                        </a:rPr>
                        <a:t>Session</a:t>
                      </a:r>
                    </a:p>
                  </a:txBody>
                  <a:tcPr marL="91446" marR="91446" marT="45725" marB="45725">
                    <a:solidFill>
                      <a:schemeClr val="bg2">
                        <a:lumMod val="40000"/>
                        <a:lumOff val="60000"/>
                      </a:schemeClr>
                    </a:solidFill>
                  </a:tcPr>
                </a:tc>
                <a:tc>
                  <a:txBody>
                    <a:bodyPr/>
                    <a:lstStyle/>
                    <a:p>
                      <a:pPr algn="ctr"/>
                      <a:r>
                        <a:rPr lang="en-US" sz="1200" dirty="0">
                          <a:solidFill>
                            <a:srgbClr val="FFFFFF"/>
                          </a:solidFill>
                        </a:rPr>
                        <a:t>Date</a:t>
                      </a:r>
                    </a:p>
                  </a:txBody>
                  <a:tcPr marL="91446" marR="91446" marT="45725" marB="45725">
                    <a:solidFill>
                      <a:schemeClr val="bg2">
                        <a:lumMod val="40000"/>
                        <a:lumOff val="60000"/>
                      </a:schemeClr>
                    </a:solidFill>
                  </a:tcPr>
                </a:tc>
                <a:tc>
                  <a:txBody>
                    <a:bodyPr/>
                    <a:lstStyle/>
                    <a:p>
                      <a:pPr algn="ctr"/>
                      <a:r>
                        <a:rPr lang="en-US" sz="1200" dirty="0">
                          <a:solidFill>
                            <a:srgbClr val="FFFFFF"/>
                          </a:solidFill>
                        </a:rPr>
                        <a:t>Topic</a:t>
                      </a:r>
                    </a:p>
                  </a:txBody>
                  <a:tcPr marL="91446" marR="91446" marT="45725" marB="45725">
                    <a:solidFill>
                      <a:schemeClr val="bg2">
                        <a:lumMod val="40000"/>
                        <a:lumOff val="60000"/>
                      </a:schemeClr>
                    </a:solidFill>
                  </a:tcPr>
                </a:tc>
                <a:tc>
                  <a:txBody>
                    <a:bodyPr/>
                    <a:lstStyle/>
                    <a:p>
                      <a:pPr algn="ctr"/>
                      <a:r>
                        <a:rPr lang="en-US" sz="1200" dirty="0">
                          <a:solidFill>
                            <a:srgbClr val="FFFFFF"/>
                          </a:solidFill>
                        </a:rPr>
                        <a:t>Instructor</a:t>
                      </a:r>
                    </a:p>
                  </a:txBody>
                  <a:tcPr marL="91446" marR="91446" marT="45725" marB="45725">
                    <a:solidFill>
                      <a:schemeClr val="bg2">
                        <a:lumMod val="40000"/>
                        <a:lumOff val="60000"/>
                      </a:schemeClr>
                    </a:solidFill>
                  </a:tcPr>
                </a:tc>
                <a:extLst>
                  <a:ext uri="{0D108BD9-81ED-4DB2-BD59-A6C34878D82A}">
                    <a16:rowId xmlns:a16="http://schemas.microsoft.com/office/drawing/2014/main" val="10000"/>
                  </a:ext>
                </a:extLst>
              </a:tr>
              <a:tr h="1646098">
                <a:tc>
                  <a:txBody>
                    <a:bodyPr/>
                    <a:lstStyle/>
                    <a:p>
                      <a:pPr marL="0" marR="0" algn="ctr">
                        <a:spcBef>
                          <a:spcPts val="0"/>
                        </a:spcBef>
                        <a:spcAft>
                          <a:spcPts val="0"/>
                        </a:spcAft>
                      </a:pPr>
                      <a:r>
                        <a:rPr lang="en-US" sz="1200" dirty="0">
                          <a:effectLst/>
                          <a:latin typeface="Times New Roman"/>
                          <a:ea typeface="Times New Roman"/>
                        </a:rPr>
                        <a:t>14</a:t>
                      </a: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Apr 28</a:t>
                      </a:r>
                    </a:p>
                  </a:txBody>
                  <a:tcPr marL="68585" marR="68585" marT="0" marB="0">
                    <a:noFill/>
                  </a:tcPr>
                </a:tc>
                <a:tc>
                  <a:txBody>
                    <a:bodyPr/>
                    <a:lstStyle/>
                    <a:p>
                      <a:pPr marL="0" marR="0">
                        <a:spcBef>
                          <a:spcPts val="0"/>
                        </a:spcBef>
                        <a:spcAft>
                          <a:spcPts val="0"/>
                        </a:spcAft>
                      </a:pPr>
                      <a:r>
                        <a:rPr lang="en-US" sz="1200" dirty="0">
                          <a:effectLst/>
                          <a:latin typeface="Times New Roman"/>
                          <a:ea typeface="Times New Roman"/>
                        </a:rPr>
                        <a:t>Space environment: </a:t>
                      </a:r>
                      <a:r>
                        <a:rPr lang="en-GB" sz="1200" dirty="0">
                          <a:effectLst/>
                          <a:latin typeface="Times New Roman"/>
                          <a:ea typeface="Times New Roman"/>
                        </a:rPr>
                        <a:t>This section will provide an overview of space environments that must be accommodated during spacecraft and mission design and operations.  The discussion will include a description of the physics of the environments, their distribution in space, and current models of the distributions.  The final topic will be the systems engineering approach that GSFC uses for spacecraft hardness assurance for radiation environments.</a:t>
                      </a:r>
                      <a:endParaRPr lang="en-US" sz="1200" dirty="0">
                        <a:effectLst/>
                        <a:latin typeface="Times New Roman"/>
                        <a:ea typeface="Times New Roman"/>
                      </a:endParaRPr>
                    </a:p>
                    <a:p>
                      <a:pPr marL="0" marR="0">
                        <a:spcBef>
                          <a:spcPts val="0"/>
                        </a:spcBef>
                        <a:spcAft>
                          <a:spcPts val="0"/>
                        </a:spcAft>
                      </a:pPr>
                      <a:r>
                        <a:rPr lang="en-GB" sz="1200" dirty="0">
                          <a:effectLst/>
                          <a:latin typeface="Times New Roman"/>
                          <a:ea typeface="Times New Roman"/>
                        </a:rPr>
                        <a:t> </a:t>
                      </a:r>
                      <a:endParaRPr lang="en-US" sz="1200" dirty="0">
                        <a:effectLst/>
                        <a:latin typeface="Times New Roman"/>
                        <a:ea typeface="Times New Roman"/>
                      </a:endParaRP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M. </a:t>
                      </a:r>
                      <a:r>
                        <a:rPr lang="en-US" sz="1200" dirty="0" err="1">
                          <a:effectLst/>
                          <a:latin typeface="Times New Roman"/>
                          <a:ea typeface="Times New Roman"/>
                        </a:rPr>
                        <a:t>Campola</a:t>
                      </a:r>
                      <a:endParaRPr lang="en-US" sz="1200" dirty="0">
                        <a:effectLst/>
                        <a:latin typeface="Times New Roman"/>
                        <a:ea typeface="Times New Roman"/>
                      </a:endParaRPr>
                    </a:p>
                  </a:txBody>
                  <a:tcPr marL="68585" marR="68585" marT="0" marB="0">
                    <a:noFill/>
                  </a:tcPr>
                </a:tc>
                <a:extLst>
                  <a:ext uri="{0D108BD9-81ED-4DB2-BD59-A6C34878D82A}">
                    <a16:rowId xmlns:a16="http://schemas.microsoft.com/office/drawing/2014/main" val="10001"/>
                  </a:ext>
                </a:extLst>
              </a:tr>
              <a:tr h="370880">
                <a:tc>
                  <a:txBody>
                    <a:bodyPr/>
                    <a:lstStyle/>
                    <a:p>
                      <a:pPr marL="0" marR="0" algn="ctr">
                        <a:spcBef>
                          <a:spcPts val="0"/>
                        </a:spcBef>
                        <a:spcAft>
                          <a:spcPts val="0"/>
                        </a:spcAft>
                      </a:pPr>
                      <a:r>
                        <a:rPr lang="en-US" sz="1200" dirty="0">
                          <a:effectLst/>
                          <a:latin typeface="Times New Roman"/>
                          <a:ea typeface="Times New Roman"/>
                        </a:rPr>
                        <a:t>15</a:t>
                      </a: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May 5</a:t>
                      </a: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Special Presentation</a:t>
                      </a:r>
                    </a:p>
                    <a:p>
                      <a:pPr marL="0" marR="0" algn="ctr">
                        <a:spcBef>
                          <a:spcPts val="0"/>
                        </a:spcBef>
                        <a:spcAft>
                          <a:spcPts val="0"/>
                        </a:spcAft>
                      </a:pPr>
                      <a:r>
                        <a:rPr lang="en-US" sz="1200" dirty="0">
                          <a:effectLst/>
                          <a:latin typeface="Times New Roman"/>
                          <a:ea typeface="Times New Roman"/>
                        </a:rPr>
                        <a:t>Command &amp; Control Demonstration</a:t>
                      </a: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D. McComas</a:t>
                      </a:r>
                    </a:p>
                  </a:txBody>
                  <a:tcPr marL="68585" marR="68585" marT="0" marB="0">
                    <a:noFill/>
                  </a:tcPr>
                </a:tc>
                <a:extLst>
                  <a:ext uri="{0D108BD9-81ED-4DB2-BD59-A6C34878D82A}">
                    <a16:rowId xmlns:a16="http://schemas.microsoft.com/office/drawing/2014/main" val="10003"/>
                  </a:ext>
                </a:extLst>
              </a:tr>
              <a:tr h="370880">
                <a:tc>
                  <a:txBody>
                    <a:bodyPr/>
                    <a:lstStyle/>
                    <a:p>
                      <a:pPr marL="0" marR="0" algn="ctr">
                        <a:spcBef>
                          <a:spcPts val="0"/>
                        </a:spcBef>
                        <a:spcAft>
                          <a:spcPts val="0"/>
                        </a:spcAft>
                      </a:pPr>
                      <a:r>
                        <a:rPr lang="en-US" sz="1200">
                          <a:effectLst/>
                          <a:latin typeface="Times New Roman"/>
                          <a:ea typeface="Times New Roman"/>
                        </a:rPr>
                        <a:t>16</a:t>
                      </a: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May 12</a:t>
                      </a: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Final Exam/ Written Report Due</a:t>
                      </a:r>
                    </a:p>
                  </a:txBody>
                  <a:tcPr marL="68585" marR="68585" marT="0" marB="0">
                    <a:noFill/>
                  </a:tcPr>
                </a:tc>
                <a:tc>
                  <a:txBody>
                    <a:bodyPr/>
                    <a:lstStyle/>
                    <a:p>
                      <a:pPr marL="0" marR="0" algn="ctr">
                        <a:spcBef>
                          <a:spcPts val="0"/>
                        </a:spcBef>
                        <a:spcAft>
                          <a:spcPts val="0"/>
                        </a:spcAft>
                      </a:pPr>
                      <a:r>
                        <a:rPr lang="en-US" sz="1200" dirty="0">
                          <a:effectLst/>
                          <a:latin typeface="Times New Roman"/>
                          <a:ea typeface="Times New Roman"/>
                        </a:rPr>
                        <a:t>All</a:t>
                      </a:r>
                    </a:p>
                  </a:txBody>
                  <a:tcPr marL="68585" marR="68585" marT="0" marB="0">
                    <a:noFill/>
                  </a:tcPr>
                </a:tc>
                <a:extLst>
                  <a:ext uri="{0D108BD9-81ED-4DB2-BD59-A6C34878D82A}">
                    <a16:rowId xmlns:a16="http://schemas.microsoft.com/office/drawing/2014/main" val="10004"/>
                  </a:ext>
                </a:extLst>
              </a:tr>
              <a:tr h="370880">
                <a:tc>
                  <a:txBody>
                    <a:bodyPr/>
                    <a:lstStyle/>
                    <a:p>
                      <a:pPr marL="0" marR="0" algn="ctr">
                        <a:spcBef>
                          <a:spcPts val="0"/>
                        </a:spcBef>
                        <a:spcAft>
                          <a:spcPts val="0"/>
                        </a:spcAft>
                      </a:pPr>
                      <a:r>
                        <a:rPr lang="en-US" sz="1200" dirty="0">
                          <a:effectLst/>
                          <a:latin typeface="Times New Roman"/>
                          <a:ea typeface="Times New Roman"/>
                        </a:rPr>
                        <a:t>17</a:t>
                      </a:r>
                    </a:p>
                  </a:txBody>
                  <a:tcPr marL="68585" marR="68585" marT="0" marB="0">
                    <a:solidFill>
                      <a:srgbClr val="FFFDC1"/>
                    </a:solidFill>
                  </a:tcPr>
                </a:tc>
                <a:tc>
                  <a:txBody>
                    <a:bodyPr/>
                    <a:lstStyle/>
                    <a:p>
                      <a:pPr marL="0" marR="0" algn="ctr">
                        <a:spcBef>
                          <a:spcPts val="0"/>
                        </a:spcBef>
                        <a:spcAft>
                          <a:spcPts val="0"/>
                        </a:spcAft>
                      </a:pPr>
                      <a:r>
                        <a:rPr lang="en-US" sz="1200" dirty="0">
                          <a:effectLst/>
                          <a:latin typeface="Times New Roman"/>
                          <a:ea typeface="Times New Roman"/>
                        </a:rPr>
                        <a:t>May 19</a:t>
                      </a:r>
                    </a:p>
                  </a:txBody>
                  <a:tcPr marL="68585" marR="68585" marT="0" marB="0">
                    <a:solidFill>
                      <a:srgbClr val="FFFDC1"/>
                    </a:solidFill>
                  </a:tcPr>
                </a:tc>
                <a:tc>
                  <a:txBody>
                    <a:bodyPr/>
                    <a:lstStyle/>
                    <a:p>
                      <a:pPr marL="0" marR="0" algn="ctr">
                        <a:spcBef>
                          <a:spcPts val="0"/>
                        </a:spcBef>
                        <a:spcAft>
                          <a:spcPts val="0"/>
                        </a:spcAft>
                      </a:pPr>
                      <a:r>
                        <a:rPr lang="en-US" sz="1200" dirty="0">
                          <a:effectLst/>
                          <a:latin typeface="Times New Roman"/>
                          <a:ea typeface="Times New Roman"/>
                        </a:rPr>
                        <a:t>Presentation of student design projects</a:t>
                      </a:r>
                    </a:p>
                  </a:txBody>
                  <a:tcPr marL="68585" marR="68585" marT="0" marB="0">
                    <a:solidFill>
                      <a:srgbClr val="FFFDC1"/>
                    </a:solidFill>
                  </a:tcPr>
                </a:tc>
                <a:tc>
                  <a:txBody>
                    <a:bodyPr/>
                    <a:lstStyle/>
                    <a:p>
                      <a:pPr marL="0" marR="0" algn="ctr">
                        <a:spcBef>
                          <a:spcPts val="0"/>
                        </a:spcBef>
                        <a:spcAft>
                          <a:spcPts val="0"/>
                        </a:spcAft>
                      </a:pPr>
                      <a:r>
                        <a:rPr lang="en-US" sz="1200" dirty="0">
                          <a:effectLst/>
                          <a:latin typeface="Times New Roman"/>
                          <a:ea typeface="Times New Roman"/>
                        </a:rPr>
                        <a:t>All</a:t>
                      </a:r>
                    </a:p>
                  </a:txBody>
                  <a:tcPr marL="68585" marR="68585" marT="0" marB="0">
                    <a:solidFill>
                      <a:srgbClr val="FFFDC1"/>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791F52F-B039-4341-BCDF-58EA53B72A6D}"/>
              </a:ext>
            </a:extLst>
          </p:cNvPr>
          <p:cNvSpPr>
            <a:spLocks noGrp="1" noChangeArrowheads="1"/>
          </p:cNvSpPr>
          <p:nvPr>
            <p:ph type="title"/>
          </p:nvPr>
        </p:nvSpPr>
        <p:spPr/>
        <p:txBody>
          <a:bodyPr/>
          <a:lstStyle/>
          <a:p>
            <a:r>
              <a:rPr lang="en-US" altLang="en-US" sz="3300"/>
              <a:t>Class Project</a:t>
            </a:r>
          </a:p>
        </p:txBody>
      </p:sp>
      <p:sp>
        <p:nvSpPr>
          <p:cNvPr id="12291" name="Rectangle 3">
            <a:extLst>
              <a:ext uri="{FF2B5EF4-FFF2-40B4-BE49-F238E27FC236}">
                <a16:creationId xmlns:a16="http://schemas.microsoft.com/office/drawing/2014/main" id="{F0749973-3D9C-46F7-8AA3-4C2019809D22}"/>
              </a:ext>
            </a:extLst>
          </p:cNvPr>
          <p:cNvSpPr>
            <a:spLocks noGrp="1" noChangeArrowheads="1"/>
          </p:cNvSpPr>
          <p:nvPr>
            <p:ph type="body" idx="1"/>
          </p:nvPr>
        </p:nvSpPr>
        <p:spPr/>
        <p:txBody>
          <a:bodyPr/>
          <a:lstStyle/>
          <a:p>
            <a:pPr>
              <a:spcBef>
                <a:spcPct val="60000"/>
              </a:spcBef>
            </a:pPr>
            <a:r>
              <a:rPr lang="en-US" altLang="en-US"/>
              <a:t>Level 1 requirements will be provided for the spacecraft</a:t>
            </a:r>
          </a:p>
          <a:p>
            <a:pPr>
              <a:spcBef>
                <a:spcPct val="60000"/>
              </a:spcBef>
            </a:pPr>
            <a:r>
              <a:rPr lang="en-US" altLang="en-US"/>
              <a:t>Instrument design is not included</a:t>
            </a:r>
          </a:p>
          <a:p>
            <a:pPr>
              <a:spcBef>
                <a:spcPct val="60000"/>
              </a:spcBef>
            </a:pPr>
            <a:r>
              <a:rPr lang="en-US" altLang="en-US"/>
              <a:t>Student teams will each design a spacecraft</a:t>
            </a:r>
          </a:p>
          <a:p>
            <a:pPr>
              <a:spcBef>
                <a:spcPct val="60000"/>
              </a:spcBef>
            </a:pPr>
            <a:r>
              <a:rPr lang="en-US" altLang="en-US"/>
              <a:t>Mid-term review and final presentation of the design</a:t>
            </a:r>
          </a:p>
          <a:p>
            <a:pPr>
              <a:spcBef>
                <a:spcPct val="60000"/>
              </a:spcBef>
            </a:pPr>
            <a:r>
              <a:rPr lang="en-US" altLang="en-US"/>
              <a:t>Grade for project</a:t>
            </a:r>
          </a:p>
          <a:p>
            <a:pPr lvl="1">
              <a:spcBef>
                <a:spcPct val="60000"/>
              </a:spcBef>
            </a:pPr>
            <a:r>
              <a:rPr lang="en-US" altLang="en-US"/>
              <a:t>Half (20%) based on oral presentations</a:t>
            </a:r>
          </a:p>
          <a:p>
            <a:pPr lvl="1">
              <a:spcBef>
                <a:spcPct val="60000"/>
              </a:spcBef>
            </a:pPr>
            <a:r>
              <a:rPr lang="en-US" altLang="en-US"/>
              <a:t>Half (20%) based on written report (page limited)</a:t>
            </a:r>
          </a:p>
        </p:txBody>
      </p:sp>
    </p:spTree>
  </p:cSld>
  <p:clrMapOvr>
    <a:masterClrMapping/>
  </p:clrMapOvr>
  <p:transition spd="med">
    <p:wipe dir="d"/>
  </p:transition>
</p:sld>
</file>

<file path=ppt/theme/theme1.xml><?xml version="1.0" encoding="utf-8"?>
<a:theme xmlns:a="http://schemas.openxmlformats.org/drawingml/2006/main" name="Microsoft PowerPoint 4">
  <a:themeElements>
    <a:clrScheme name="">
      <a:dk1>
        <a:srgbClr val="000000"/>
      </a:dk1>
      <a:lt1>
        <a:srgbClr val="000000"/>
      </a:lt1>
      <a:dk2>
        <a:srgbClr val="0066FF"/>
      </a:dk2>
      <a:lt2>
        <a:srgbClr val="000066"/>
      </a:lt2>
      <a:accent1>
        <a:srgbClr val="6600FF"/>
      </a:accent1>
      <a:accent2>
        <a:srgbClr val="009900"/>
      </a:accent2>
      <a:accent3>
        <a:srgbClr val="AAAAAA"/>
      </a:accent3>
      <a:accent4>
        <a:srgbClr val="000000"/>
      </a:accent4>
      <a:accent5>
        <a:srgbClr val="B8AAFF"/>
      </a:accent5>
      <a:accent6>
        <a:srgbClr val="008A00"/>
      </a:accent6>
      <a:hlink>
        <a:srgbClr val="0066FF"/>
      </a:hlink>
      <a:folHlink>
        <a:srgbClr val="CECECE"/>
      </a:folHlink>
    </a:clrScheme>
    <a:fontScheme name="Microsoft PowerPoint 4">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bg1"/>
            </a:solidFill>
            <a:effectLst/>
            <a:latin typeface="Book Antiqua" pitchFamily="1"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bg1"/>
            </a:solidFill>
            <a:effectLst/>
            <a:latin typeface="Book Antiqua" pitchFamily="1" charset="0"/>
          </a:defRPr>
        </a:defPPr>
      </a:lstStyle>
    </a:lnDef>
  </a:objectDefaults>
  <a:extraClrSchemeLst>
    <a:extraClrScheme>
      <a:clrScheme name="Microsoft PowerPoint 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PowerPoint 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PowerPoint 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PowerPoint 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PowerPoint 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PowerPoint 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PowerPoint 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crosoft PowerPoint 4 8">
        <a:dk1>
          <a:srgbClr val="000066"/>
        </a:dk1>
        <a:lt1>
          <a:srgbClr val="FFFFFF"/>
        </a:lt1>
        <a:dk2>
          <a:srgbClr val="000000"/>
        </a:dk2>
        <a:lt2>
          <a:srgbClr val="FFFF00"/>
        </a:lt2>
        <a:accent1>
          <a:srgbClr val="6600FF"/>
        </a:accent1>
        <a:accent2>
          <a:srgbClr val="009900"/>
        </a:accent2>
        <a:accent3>
          <a:srgbClr val="AAAAAA"/>
        </a:accent3>
        <a:accent4>
          <a:srgbClr val="DADADA"/>
        </a:accent4>
        <a:accent5>
          <a:srgbClr val="B8AAFF"/>
        </a:accent5>
        <a:accent6>
          <a:srgbClr val="008A00"/>
        </a:accent6>
        <a:hlink>
          <a:srgbClr val="FF9900"/>
        </a:hlink>
        <a:folHlink>
          <a:srgbClr val="CECEC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 Geni 2:Programs:Microsoft Office:Microsoft PowerPoint 4:</Template>
  <TotalTime>5991</TotalTime>
  <Pages>3</Pages>
  <Words>2102</Words>
  <Application>Microsoft Office PowerPoint</Application>
  <PresentationFormat>Letter Paper (8.5x11 in)</PresentationFormat>
  <Paragraphs>285</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 Antiqua</vt:lpstr>
      <vt:lpstr>Book Antiqua (body)</vt:lpstr>
      <vt:lpstr>Times</vt:lpstr>
      <vt:lpstr>Times New Roman</vt:lpstr>
      <vt:lpstr>Microsoft PowerPoint 4</vt:lpstr>
      <vt:lpstr>University of Maryland  ENAE 691  Satellite Design Introduction</vt:lpstr>
      <vt:lpstr>ENAE 691 - Satellite Design Introduction</vt:lpstr>
      <vt:lpstr>ENAE 691 - Satellite Design Introduction</vt:lpstr>
      <vt:lpstr>Satellite Design Homework</vt:lpstr>
      <vt:lpstr>Satellite Design Syllabus</vt:lpstr>
      <vt:lpstr>Satellite Design Syllabus (Continued)</vt:lpstr>
      <vt:lpstr>Satellite Design Syllabus (Continued)</vt:lpstr>
      <vt:lpstr>Satellite Design Syllabus (Continued)</vt:lpstr>
      <vt:lpstr>Class Project</vt:lpstr>
      <vt:lpstr>Project Mission Requirements</vt:lpstr>
      <vt:lpstr>Project Mission Requirements (Continued)</vt:lpstr>
      <vt:lpstr>Project Mission Requirements (Continued)</vt:lpstr>
      <vt:lpstr>Design Project Instructions</vt:lpstr>
      <vt:lpstr>Design Project Instructions (Continued)</vt:lpstr>
      <vt:lpstr>Design Project Instructions (Continued)</vt:lpstr>
      <vt:lpstr>Typical Life Cycle Representations</vt:lpstr>
    </vt:vector>
  </TitlesOfParts>
  <Company>NASA/HQ/GSFC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Earth Science Program</dc:title>
  <dc:subject>AIAA Presentation for Ghassem Asrar, Logan, Utah, September 1, 1998</dc:subject>
  <dc:creator>Ray Taylor (ray.taylor@gsfc.nasa.gov)</dc:creator>
  <dc:description>Prepared for Office 97 on PC.  Requires several linked animation files.  Presentation also requires several unlinked animation files.  Total presentation data volume is approximately 400 MB.</dc:description>
  <cp:lastModifiedBy>Charles Wildermann</cp:lastModifiedBy>
  <cp:revision>726</cp:revision>
  <cp:lastPrinted>1999-02-04T17:53:00Z</cp:lastPrinted>
  <dcterms:created xsi:type="dcterms:W3CDTF">1998-04-24T09:13:12Z</dcterms:created>
  <dcterms:modified xsi:type="dcterms:W3CDTF">2021-01-12T19:02:48Z</dcterms:modified>
</cp:coreProperties>
</file>