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4" r:id="rId3"/>
    <p:sldId id="27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68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55CB7-3399-5041-BF15-1A22DCC4426A}" type="datetimeFigureOut">
              <a:rPr lang="en-US" smtClean="0"/>
              <a:t>17-08-10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0DFD5A-F216-114B-9C80-9205FACE6B75}" type="slidenum">
              <a:rPr lang="en-US" smtClean="0"/>
              <a:t>‹#›</a:t>
            </a:fld>
            <a:endParaRPr lang="en-US"/>
          </a:p>
        </p:txBody>
      </p:sp>
    </p:spTree>
    <p:extLst>
      <p:ext uri="{BB962C8B-B14F-4D97-AF65-F5344CB8AC3E}">
        <p14:creationId xmlns:p14="http://schemas.microsoft.com/office/powerpoint/2010/main" val="11398314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Neither</a:t>
            </a:r>
            <a:r>
              <a:rPr lang="en-US" baseline="0" dirty="0" smtClean="0"/>
              <a:t> linear nor quadratic a good fit</a:t>
            </a:r>
          </a:p>
          <a:p>
            <a:endParaRPr lang="en-US" baseline="0" dirty="0" smtClean="0"/>
          </a:p>
          <a:p>
            <a:r>
              <a:rPr lang="en-US" sz="1200" kern="1200" dirty="0" smtClean="0">
                <a:solidFill>
                  <a:schemeClr val="tx1"/>
                </a:solidFill>
                <a:latin typeface="+mn-lt"/>
                <a:ea typeface="+mn-ea"/>
                <a:cs typeface="+mn-cs"/>
              </a:rPr>
              <a:t>Relationship between fitness and synchrony varies across systems-</a:t>
            </a:r>
          </a:p>
          <a:p>
            <a:endParaRPr lang="en-US" sz="1200" kern="1200" baseline="0" dirty="0" smtClean="0">
              <a:solidFill>
                <a:schemeClr val="tx1"/>
              </a:solidFill>
              <a:latin typeface="+mn-lt"/>
              <a:ea typeface="+mn-ea"/>
              <a:cs typeface="+mn-cs"/>
            </a:endParaRPr>
          </a:p>
          <a:p>
            <a:r>
              <a:rPr lang="en-US" dirty="0" smtClean="0"/>
              <a:t>Therefore Support for the hypothesis</a:t>
            </a:r>
          </a:p>
          <a:p>
            <a:r>
              <a:rPr lang="en-US" dirty="0" smtClean="0"/>
              <a:t>BUT Difficult to predict context for consequences of mismatch</a:t>
            </a:r>
          </a:p>
          <a:p>
            <a:endParaRPr lang="en-US" baseline="0" dirty="0" smtClean="0"/>
          </a:p>
          <a:p>
            <a:endParaRPr lang="en-US" baseline="0" dirty="0" smtClean="0"/>
          </a:p>
          <a:p>
            <a:r>
              <a:rPr lang="en-US" baseline="0" dirty="0" smtClean="0"/>
              <a:t>Could be no relationship overall because weak effect across the board (majority of slopes ~0) OR variation in the direction of response- some positive, some </a:t>
            </a:r>
            <a:r>
              <a:rPr lang="en-US" baseline="0" dirty="0" err="1" smtClean="0"/>
              <a:t>negatove</a:t>
            </a:r>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2</a:t>
            </a:fld>
            <a:endParaRPr lang="en-US"/>
          </a:p>
        </p:txBody>
      </p:sp>
    </p:spTree>
    <p:extLst>
      <p:ext uri="{BB962C8B-B14F-4D97-AF65-F5344CB8AC3E}">
        <p14:creationId xmlns:p14="http://schemas.microsoft.com/office/powerpoint/2010/main" val="3555600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Neither</a:t>
            </a:r>
            <a:r>
              <a:rPr lang="en-US" baseline="0" dirty="0" smtClean="0"/>
              <a:t> linear nor quadratic a good fit</a:t>
            </a:r>
          </a:p>
          <a:p>
            <a:endParaRPr lang="en-US" baseline="0" dirty="0" smtClean="0"/>
          </a:p>
          <a:p>
            <a:r>
              <a:rPr lang="en-US" sz="1200" kern="1200" dirty="0" smtClean="0">
                <a:solidFill>
                  <a:schemeClr val="tx1"/>
                </a:solidFill>
                <a:latin typeface="+mn-lt"/>
                <a:ea typeface="+mn-ea"/>
                <a:cs typeface="+mn-cs"/>
              </a:rPr>
              <a:t>Relationship between fitness and synchrony varies across systems-</a:t>
            </a:r>
          </a:p>
          <a:p>
            <a:endParaRPr lang="en-US" sz="1200" kern="1200" baseline="0" dirty="0" smtClean="0">
              <a:solidFill>
                <a:schemeClr val="tx1"/>
              </a:solidFill>
              <a:latin typeface="+mn-lt"/>
              <a:ea typeface="+mn-ea"/>
              <a:cs typeface="+mn-cs"/>
            </a:endParaRPr>
          </a:p>
          <a:p>
            <a:r>
              <a:rPr lang="en-US" dirty="0" smtClean="0"/>
              <a:t>Therefore Support for the hypothesis</a:t>
            </a:r>
          </a:p>
          <a:p>
            <a:r>
              <a:rPr lang="en-US" dirty="0" smtClean="0"/>
              <a:t>BUT Difficult to predict context for consequences of mismatch</a:t>
            </a:r>
          </a:p>
          <a:p>
            <a:endParaRPr lang="en-US" baseline="0" dirty="0" smtClean="0"/>
          </a:p>
          <a:p>
            <a:endParaRPr lang="en-US" baseline="0" dirty="0" smtClean="0"/>
          </a:p>
          <a:p>
            <a:r>
              <a:rPr lang="en-US" baseline="0" dirty="0" smtClean="0"/>
              <a:t>Could be no relationship overall because weak effect across the board (majority of slopes ~0) OR variation in the direction of response- some positive, some </a:t>
            </a:r>
            <a:r>
              <a:rPr lang="en-US" baseline="0" dirty="0" err="1" smtClean="0"/>
              <a:t>negatove</a:t>
            </a:r>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3</a:t>
            </a:fld>
            <a:endParaRPr lang="en-US"/>
          </a:p>
        </p:txBody>
      </p:sp>
    </p:spTree>
    <p:extLst>
      <p:ext uri="{BB962C8B-B14F-4D97-AF65-F5344CB8AC3E}">
        <p14:creationId xmlns:p14="http://schemas.microsoft.com/office/powerpoint/2010/main" val="355560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While there is no doubt that a changing climate induces differences</a:t>
            </a:r>
          </a:p>
          <a:p>
            <a:r>
              <a:rPr lang="en-US" sz="1200" b="0" i="0" u="none" strike="noStrike" kern="1200" baseline="0" dirty="0" smtClean="0">
                <a:solidFill>
                  <a:schemeClr val="tx1"/>
                </a:solidFill>
                <a:latin typeface="+mn-lt"/>
                <a:ea typeface="+mn-ea"/>
                <a:cs typeface="+mn-cs"/>
              </a:rPr>
              <a:t>in the timing of predators and prey, the ecological ramifications</a:t>
            </a:r>
          </a:p>
          <a:p>
            <a:r>
              <a:rPr lang="en-US" sz="1200" b="0" i="0" u="none" strike="noStrike" kern="1200" baseline="0" dirty="0" smtClean="0">
                <a:solidFill>
                  <a:schemeClr val="tx1"/>
                </a:solidFill>
                <a:latin typeface="+mn-lt"/>
                <a:ea typeface="+mn-ea"/>
                <a:cs typeface="+mn-cs"/>
              </a:rPr>
              <a:t>of this are far from clear.</a:t>
            </a:r>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7</a:t>
            </a:fld>
            <a:endParaRPr lang="en-US"/>
          </a:p>
        </p:txBody>
      </p:sp>
    </p:spTree>
    <p:extLst>
      <p:ext uri="{BB962C8B-B14F-4D97-AF65-F5344CB8AC3E}">
        <p14:creationId xmlns:p14="http://schemas.microsoft.com/office/powerpoint/2010/main" val="148142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Due in large part to climate change, the relative timing of species interactions is shifting. The match-mismatch hypothesis (Cushing 1969) predicts that these shifts will lead to fitness consequences because there is selection for consumers and </a:t>
            </a:r>
            <a:r>
              <a:rPr lang="en-CA" sz="1200" kern="1200" dirty="0" err="1" smtClean="0">
                <a:solidFill>
                  <a:schemeClr val="tx1"/>
                </a:solidFill>
                <a:effectLst/>
                <a:latin typeface="+mn-lt"/>
                <a:ea typeface="+mn-ea"/>
                <a:cs typeface="+mn-cs"/>
              </a:rPr>
              <a:t>mutualists</a:t>
            </a:r>
            <a:r>
              <a:rPr lang="en-CA" sz="1200" kern="1200" dirty="0" smtClean="0">
                <a:solidFill>
                  <a:schemeClr val="tx1"/>
                </a:solidFill>
                <a:effectLst/>
                <a:latin typeface="+mn-lt"/>
                <a:ea typeface="+mn-ea"/>
                <a:cs typeface="+mn-cs"/>
              </a:rPr>
              <a:t> to synchronize their phenology to that of their resources to maximize their fitness (‘match’). Therefore, for those species in these roles, we would predict any shift in synchrony to lead to negative fitness consequences (‘mismatch’).</a:t>
            </a:r>
            <a:r>
              <a:rPr lang="en-CA" dirty="0" smtClean="0">
                <a:effectLst/>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Shifts in synchrony could lead to temporal changes in species’ performance  if a species’ performance is related to the relative timing of the interaction and there has been a directional change in synchrony over time.  Of course there are many reasons why we wouldn’t expect a relationship- discussion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FA3A654-AFD7-7F49-B777-9BAB2BDE37C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One potential major impact of climate change is the modification of synchronization</a:t>
            </a:r>
          </a:p>
          <a:p>
            <a:r>
              <a:rPr lang="en-US" sz="1200" b="0" i="0" u="none" strike="noStrike" kern="1200" baseline="0" dirty="0" smtClean="0">
                <a:solidFill>
                  <a:schemeClr val="tx1"/>
                </a:solidFill>
                <a:latin typeface="+mn-lt"/>
                <a:ea typeface="+mn-ea"/>
                <a:cs typeface="+mn-cs"/>
              </a:rPr>
              <a:t>between the phenology of different trophic levels</a:t>
            </a:r>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15</a:t>
            </a:fld>
            <a:endParaRPr lang="en-US"/>
          </a:p>
        </p:txBody>
      </p:sp>
    </p:spTree>
    <p:extLst>
      <p:ext uri="{BB962C8B-B14F-4D97-AF65-F5344CB8AC3E}">
        <p14:creationId xmlns:p14="http://schemas.microsoft.com/office/powerpoint/2010/main" val="3144514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know that species have been responding to climate change. We see changes at the individual and population level- as shown here. It’s less clear whether those changes can be linked to changes in </a:t>
            </a:r>
            <a:r>
              <a:rPr lang="en-US" baseline="0" dirty="0" err="1" smtClean="0"/>
              <a:t>phenological</a:t>
            </a:r>
            <a:r>
              <a:rPr lang="en-US" baseline="0" dirty="0" smtClean="0"/>
              <a:t> timing.</a:t>
            </a:r>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16</a:t>
            </a:fld>
            <a:endParaRPr lang="en-US"/>
          </a:p>
        </p:txBody>
      </p:sp>
    </p:spTree>
    <p:extLst>
      <p:ext uri="{BB962C8B-B14F-4D97-AF65-F5344CB8AC3E}">
        <p14:creationId xmlns:p14="http://schemas.microsoft.com/office/powerpoint/2010/main" val="3066085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Model: </a:t>
            </a:r>
            <a:r>
              <a:rPr lang="en-US" i="0" dirty="0" err="1" smtClean="0"/>
              <a:t>pp</a:t>
            </a:r>
            <a:r>
              <a:rPr lang="en-US" i="0" dirty="0" smtClean="0"/>
              <a:t> on slopes</a:t>
            </a:r>
            <a:r>
              <a:rPr lang="en-US" i="0" baseline="0" dirty="0" smtClean="0"/>
              <a:t> only</a:t>
            </a:r>
            <a:endParaRPr lang="en-US" i="0" dirty="0" smtClean="0"/>
          </a:p>
          <a:p>
            <a:endParaRPr lang="en-US" i="1" dirty="0" smtClean="0"/>
          </a:p>
          <a:p>
            <a:r>
              <a:rPr lang="en-US" i="1" dirty="0" smtClean="0"/>
              <a:t>When food is available, </a:t>
            </a:r>
            <a:r>
              <a:rPr lang="en-US" dirty="0" smtClean="0"/>
              <a:t>fitness is negatively related to the relative timing a consumer and its food supply;  </a:t>
            </a:r>
          </a:p>
          <a:p>
            <a:r>
              <a:rPr lang="en-US" i="1" dirty="0" smtClean="0"/>
              <a:t>When food is available, f</a:t>
            </a:r>
            <a:r>
              <a:rPr lang="en-US" dirty="0" smtClean="0"/>
              <a:t>itness was highest when there was the greatest overlap (fewest days) between the consumer and resource </a:t>
            </a:r>
          </a:p>
          <a:p>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20</a:t>
            </a:fld>
            <a:endParaRPr lang="en-US"/>
          </a:p>
        </p:txBody>
      </p:sp>
    </p:spTree>
    <p:extLst>
      <p:ext uri="{BB962C8B-B14F-4D97-AF65-F5344CB8AC3E}">
        <p14:creationId xmlns:p14="http://schemas.microsoft.com/office/powerpoint/2010/main" val="148479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F4CA180-DC5E-F245-A9C0-91BC5D745733}" type="datetimeFigureOut">
              <a:rPr lang="en-US" smtClean="0"/>
              <a:t>17-08-10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17062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F4CA180-DC5E-F245-A9C0-91BC5D745733}" type="datetimeFigureOut">
              <a:rPr lang="en-US" smtClean="0"/>
              <a:t>17-08-10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300563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F4CA180-DC5E-F245-A9C0-91BC5D745733}" type="datetimeFigureOut">
              <a:rPr lang="en-US" smtClean="0"/>
              <a:t>17-08-10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24558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F4CA180-DC5E-F245-A9C0-91BC5D745733}" type="datetimeFigureOut">
              <a:rPr lang="en-US" smtClean="0"/>
              <a:t>17-08-10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82256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0F4CA180-DC5E-F245-A9C0-91BC5D745733}" type="datetimeFigureOut">
              <a:rPr lang="en-US" smtClean="0"/>
              <a:t>17-08-10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265007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0F4CA180-DC5E-F245-A9C0-91BC5D745733}" type="datetimeFigureOut">
              <a:rPr lang="en-US" smtClean="0"/>
              <a:t>17-08-10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309117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0F4CA180-DC5E-F245-A9C0-91BC5D745733}" type="datetimeFigureOut">
              <a:rPr lang="en-US" smtClean="0"/>
              <a:t>17-08-10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12472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F4CA180-DC5E-F245-A9C0-91BC5D745733}" type="datetimeFigureOut">
              <a:rPr lang="en-US" smtClean="0"/>
              <a:t>17-08-10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270289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CA180-DC5E-F245-A9C0-91BC5D745733}" type="datetimeFigureOut">
              <a:rPr lang="en-US" smtClean="0"/>
              <a:t>17-08-10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389512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F4CA180-DC5E-F245-A9C0-91BC5D745733}" type="datetimeFigureOut">
              <a:rPr lang="en-US" smtClean="0"/>
              <a:t>17-08-10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90868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F4CA180-DC5E-F245-A9C0-91BC5D745733}" type="datetimeFigureOut">
              <a:rPr lang="en-US" smtClean="0"/>
              <a:t>17-08-10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654844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CA180-DC5E-F245-A9C0-91BC5D745733}" type="datetimeFigureOut">
              <a:rPr lang="en-US" smtClean="0"/>
              <a:t>17-08-10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4D461-274C-1844-8770-089B26ED17B2}" type="slidenum">
              <a:rPr lang="en-US" smtClean="0"/>
              <a:t>‹#›</a:t>
            </a:fld>
            <a:endParaRPr lang="en-US"/>
          </a:p>
        </p:txBody>
      </p:sp>
    </p:spTree>
    <p:extLst>
      <p:ext uri="{BB962C8B-B14F-4D97-AF65-F5344CB8AC3E}">
        <p14:creationId xmlns:p14="http://schemas.microsoft.com/office/powerpoint/2010/main" val="128288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827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113" y="2470934"/>
            <a:ext cx="8229600" cy="4525963"/>
          </a:xfrm>
        </p:spPr>
        <p:txBody>
          <a:bodyPr>
            <a:normAutofit/>
          </a:bodyPr>
          <a:lstStyle/>
          <a:p>
            <a:r>
              <a:rPr lang="en-US" sz="2800" dirty="0"/>
              <a:t>T</a:t>
            </a:r>
            <a:r>
              <a:rPr lang="en-US" sz="2800" dirty="0" smtClean="0"/>
              <a:t>ime-based (i.e. operational, not based on fitness)</a:t>
            </a:r>
          </a:p>
          <a:p>
            <a:r>
              <a:rPr lang="en-US" sz="2800" dirty="0" smtClean="0"/>
              <a:t>Units had to be days</a:t>
            </a:r>
          </a:p>
          <a:p>
            <a:r>
              <a:rPr lang="en-US" sz="2800" dirty="0" smtClean="0"/>
              <a:t>Used </a:t>
            </a:r>
            <a:r>
              <a:rPr lang="en-US" sz="2800" dirty="0" err="1" smtClean="0"/>
              <a:t>phenological</a:t>
            </a:r>
            <a:r>
              <a:rPr lang="en-US" sz="2800" dirty="0" smtClean="0"/>
              <a:t> phases used by authors</a:t>
            </a:r>
          </a:p>
          <a:p>
            <a:r>
              <a:rPr lang="en-US" sz="2800" dirty="0" smtClean="0"/>
              <a:t>To standardize mismatch: </a:t>
            </a:r>
          </a:p>
          <a:p>
            <a:pPr lvl="1"/>
            <a:r>
              <a:rPr lang="en-US" dirty="0" smtClean="0"/>
              <a:t>larger values= events occur further apart</a:t>
            </a:r>
          </a:p>
          <a:p>
            <a:pPr lvl="1"/>
            <a:r>
              <a:rPr lang="en-US" dirty="0" smtClean="0"/>
              <a:t>1</a:t>
            </a:r>
            <a:r>
              <a:rPr lang="en-US" baseline="30000" dirty="0" smtClean="0"/>
              <a:t>st</a:t>
            </a:r>
            <a:r>
              <a:rPr lang="en-US" dirty="0" smtClean="0"/>
              <a:t> approach: Isolated time period to when food was available- consumer emerged after resource</a:t>
            </a:r>
          </a:p>
          <a:p>
            <a:pPr lvl="1"/>
            <a:r>
              <a:rPr lang="en-US" dirty="0" smtClean="0"/>
              <a:t>2</a:t>
            </a:r>
            <a:r>
              <a:rPr lang="en-US" baseline="30000" dirty="0" smtClean="0"/>
              <a:t>nd</a:t>
            </a:r>
            <a:r>
              <a:rPr lang="en-US" dirty="0" smtClean="0"/>
              <a:t> approach: true test- is there a perfect match?</a:t>
            </a:r>
          </a:p>
          <a:p>
            <a:endParaRPr lang="en-US" dirty="0" smtClean="0"/>
          </a:p>
        </p:txBody>
      </p:sp>
      <p:sp>
        <p:nvSpPr>
          <p:cNvPr id="4" name="TextBox 3"/>
          <p:cNvSpPr txBox="1"/>
          <p:nvPr/>
        </p:nvSpPr>
        <p:spPr>
          <a:xfrm>
            <a:off x="643986" y="381863"/>
            <a:ext cx="5895364" cy="584776"/>
          </a:xfrm>
          <a:prstGeom prst="rect">
            <a:avLst/>
          </a:prstGeom>
          <a:noFill/>
        </p:spPr>
        <p:txBody>
          <a:bodyPr wrap="none" rtlCol="0">
            <a:spAutoFit/>
          </a:bodyPr>
          <a:lstStyle/>
          <a:p>
            <a:r>
              <a:rPr lang="en-US" sz="3200" dirty="0" smtClean="0"/>
              <a:t>Defining mismatch: First approach </a:t>
            </a:r>
            <a:endParaRPr lang="en-US" sz="3200" dirty="0"/>
          </a:p>
        </p:txBody>
      </p:sp>
      <p:pic>
        <p:nvPicPr>
          <p:cNvPr id="8" name="Picture 7"/>
          <p:cNvPicPr>
            <a:picLocks noChangeAspect="1"/>
          </p:cNvPicPr>
          <p:nvPr/>
        </p:nvPicPr>
        <p:blipFill rotWithShape="1">
          <a:blip r:embed="rId2"/>
          <a:srcRect t="86532" r="-5336"/>
          <a:stretch/>
        </p:blipFill>
        <p:spPr>
          <a:xfrm>
            <a:off x="878568" y="1328610"/>
            <a:ext cx="7852681" cy="836387"/>
          </a:xfrm>
          <a:prstGeom prst="rect">
            <a:avLst/>
          </a:prstGeom>
          <a:ln>
            <a:solidFill>
              <a:srgbClr val="000000"/>
            </a:solidFill>
          </a:ln>
        </p:spPr>
      </p:pic>
      <p:sp>
        <p:nvSpPr>
          <p:cNvPr id="2" name="Rectangle 1"/>
          <p:cNvSpPr/>
          <p:nvPr/>
        </p:nvSpPr>
        <p:spPr>
          <a:xfrm>
            <a:off x="4889500" y="1328610"/>
            <a:ext cx="3841749" cy="8363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85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000" y="86647"/>
            <a:ext cx="7338780" cy="369332"/>
          </a:xfrm>
          <a:prstGeom prst="rect">
            <a:avLst/>
          </a:prstGeom>
          <a:noFill/>
        </p:spPr>
        <p:txBody>
          <a:bodyPr wrap="none" rtlCol="0">
            <a:spAutoFit/>
          </a:bodyPr>
          <a:lstStyle/>
          <a:p>
            <a:r>
              <a:rPr lang="en-US" dirty="0" smtClean="0"/>
              <a:t>Test of mismatch hypothesis: when food is available=&gt; terrestrial </a:t>
            </a:r>
            <a:r>
              <a:rPr lang="en-US" dirty="0" err="1" smtClean="0"/>
              <a:t>vs</a:t>
            </a:r>
            <a:r>
              <a:rPr lang="en-US" dirty="0" smtClean="0"/>
              <a:t> aquatic</a:t>
            </a:r>
            <a:endParaRPr lang="en-US" dirty="0"/>
          </a:p>
        </p:txBody>
      </p:sp>
      <p:sp>
        <p:nvSpPr>
          <p:cNvPr id="2" name="TextBox 1"/>
          <p:cNvSpPr txBox="1"/>
          <p:nvPr/>
        </p:nvSpPr>
        <p:spPr>
          <a:xfrm>
            <a:off x="5263931" y="709448"/>
            <a:ext cx="2231726" cy="1200329"/>
          </a:xfrm>
          <a:prstGeom prst="rect">
            <a:avLst/>
          </a:prstGeom>
          <a:noFill/>
        </p:spPr>
        <p:txBody>
          <a:bodyPr wrap="none" rtlCol="0">
            <a:spAutoFit/>
          </a:bodyPr>
          <a:lstStyle/>
          <a:p>
            <a:r>
              <a:rPr lang="en-US" dirty="0" smtClean="0"/>
              <a:t>Aquatic: n=17</a:t>
            </a:r>
          </a:p>
          <a:p>
            <a:r>
              <a:rPr lang="en-US" dirty="0" smtClean="0"/>
              <a:t>slope= </a:t>
            </a:r>
            <a:r>
              <a:rPr lang="en-US" dirty="0"/>
              <a:t>-0.02 (-0.04, 0</a:t>
            </a:r>
            <a:r>
              <a:rPr lang="en-US" dirty="0" smtClean="0"/>
              <a:t>)</a:t>
            </a:r>
          </a:p>
          <a:p>
            <a:endParaRPr lang="en-US" dirty="0"/>
          </a:p>
          <a:p>
            <a:endParaRPr lang="en-US" dirty="0"/>
          </a:p>
        </p:txBody>
      </p:sp>
      <p:pic>
        <p:nvPicPr>
          <p:cNvPr id="5" name="Picture 4"/>
          <p:cNvPicPr>
            <a:picLocks noChangeAspect="1"/>
          </p:cNvPicPr>
          <p:nvPr/>
        </p:nvPicPr>
        <p:blipFill>
          <a:blip r:embed="rId2"/>
          <a:stretch>
            <a:fillRect/>
          </a:stretch>
        </p:blipFill>
        <p:spPr>
          <a:xfrm>
            <a:off x="0" y="1738149"/>
            <a:ext cx="4775200" cy="4800600"/>
          </a:xfrm>
          <a:prstGeom prst="rect">
            <a:avLst/>
          </a:prstGeom>
        </p:spPr>
      </p:pic>
      <p:sp>
        <p:nvSpPr>
          <p:cNvPr id="7" name="Rectangle 6"/>
          <p:cNvSpPr/>
          <p:nvPr/>
        </p:nvSpPr>
        <p:spPr>
          <a:xfrm>
            <a:off x="621862" y="1097101"/>
            <a:ext cx="4572000" cy="646331"/>
          </a:xfrm>
          <a:prstGeom prst="rect">
            <a:avLst/>
          </a:prstGeom>
        </p:spPr>
        <p:txBody>
          <a:bodyPr>
            <a:spAutoFit/>
          </a:bodyPr>
          <a:lstStyle/>
          <a:p>
            <a:r>
              <a:rPr lang="en-US" dirty="0"/>
              <a:t>Terrestrial: n=7</a:t>
            </a:r>
          </a:p>
          <a:p>
            <a:r>
              <a:rPr lang="en-US" dirty="0"/>
              <a:t>Slope=-0.04 (-0.10 to 0.03)</a:t>
            </a:r>
          </a:p>
        </p:txBody>
      </p:sp>
      <p:pic>
        <p:nvPicPr>
          <p:cNvPr id="9" name="Picture 8"/>
          <p:cNvPicPr>
            <a:picLocks noChangeAspect="1"/>
          </p:cNvPicPr>
          <p:nvPr/>
        </p:nvPicPr>
        <p:blipFill>
          <a:blip r:embed="rId3"/>
          <a:stretch>
            <a:fillRect/>
          </a:stretch>
        </p:blipFill>
        <p:spPr>
          <a:xfrm>
            <a:off x="4741929" y="1738149"/>
            <a:ext cx="4775200" cy="4800600"/>
          </a:xfrm>
          <a:prstGeom prst="rect">
            <a:avLst/>
          </a:prstGeom>
        </p:spPr>
      </p:pic>
    </p:spTree>
    <p:extLst>
      <p:ext uri="{BB962C8B-B14F-4D97-AF65-F5344CB8AC3E}">
        <p14:creationId xmlns:p14="http://schemas.microsoft.com/office/powerpoint/2010/main" val="1586308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Timing of spawning- peak of spring bloom</a:t>
            </a:r>
          </a:p>
          <a:p>
            <a:r>
              <a:rPr lang="en-US" dirty="0" smtClean="0"/>
              <a:t>Peak abundance-peak abundance</a:t>
            </a:r>
          </a:p>
          <a:p>
            <a:r>
              <a:rPr lang="en-US" dirty="0" smtClean="0"/>
              <a:t>Hatching – peak biomass</a:t>
            </a:r>
          </a:p>
          <a:p>
            <a:r>
              <a:rPr lang="en-US" dirty="0" smtClean="0"/>
              <a:t>Hatching- switching</a:t>
            </a:r>
          </a:p>
          <a:p>
            <a:r>
              <a:rPr lang="en-US" dirty="0" smtClean="0"/>
              <a:t>First flowering – first appearance</a:t>
            </a:r>
          </a:p>
          <a:p>
            <a:r>
              <a:rPr lang="en-US" dirty="0" smtClean="0"/>
              <a:t>Birth date- flowering date</a:t>
            </a:r>
          </a:p>
          <a:p>
            <a:r>
              <a:rPr lang="en-US" dirty="0" smtClean="0"/>
              <a:t>Spring peak- spring bloom</a:t>
            </a:r>
          </a:p>
          <a:p>
            <a:r>
              <a:rPr lang="en-US" dirty="0" smtClean="0"/>
              <a:t>First appearance- spring bloom</a:t>
            </a:r>
          </a:p>
          <a:p>
            <a:r>
              <a:rPr lang="en-US" dirty="0" smtClean="0"/>
              <a:t>Peak abundance- decline</a:t>
            </a:r>
          </a:p>
          <a:p>
            <a:endParaRPr lang="en-US" dirty="0"/>
          </a:p>
        </p:txBody>
      </p:sp>
    </p:spTree>
    <p:extLst>
      <p:ext uri="{BB962C8B-B14F-4D97-AF65-F5344CB8AC3E}">
        <p14:creationId xmlns:p14="http://schemas.microsoft.com/office/powerpoint/2010/main" val="318882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4173" y="612794"/>
            <a:ext cx="6146800" cy="5969000"/>
          </a:xfrm>
          <a:prstGeom prst="rect">
            <a:avLst/>
          </a:prstGeom>
        </p:spPr>
      </p:pic>
      <p:sp>
        <p:nvSpPr>
          <p:cNvPr id="5" name="TextBox 4"/>
          <p:cNvSpPr txBox="1"/>
          <p:nvPr/>
        </p:nvSpPr>
        <p:spPr>
          <a:xfrm>
            <a:off x="127000" y="86647"/>
            <a:ext cx="4596130" cy="369332"/>
          </a:xfrm>
          <a:prstGeom prst="rect">
            <a:avLst/>
          </a:prstGeom>
          <a:noFill/>
        </p:spPr>
        <p:txBody>
          <a:bodyPr wrap="none" rtlCol="0">
            <a:spAutoFit/>
          </a:bodyPr>
          <a:lstStyle/>
          <a:p>
            <a:r>
              <a:rPr lang="en-US" dirty="0" smtClean="0"/>
              <a:t>Test of mismatch hypothesis: is there a match?</a:t>
            </a:r>
            <a:endParaRPr lang="en-US" dirty="0"/>
          </a:p>
        </p:txBody>
      </p:sp>
      <p:sp>
        <p:nvSpPr>
          <p:cNvPr id="6" name="TextBox 5"/>
          <p:cNvSpPr txBox="1"/>
          <p:nvPr/>
        </p:nvSpPr>
        <p:spPr>
          <a:xfrm>
            <a:off x="5783613" y="1055665"/>
            <a:ext cx="5008703" cy="369332"/>
          </a:xfrm>
          <a:prstGeom prst="rect">
            <a:avLst/>
          </a:prstGeom>
          <a:noFill/>
        </p:spPr>
        <p:txBody>
          <a:bodyPr wrap="none" rtlCol="0">
            <a:spAutoFit/>
          </a:bodyPr>
          <a:lstStyle/>
          <a:p>
            <a:r>
              <a:rPr lang="en-US" dirty="0" err="1" smtClean="0"/>
              <a:t>mu_b</a:t>
            </a:r>
            <a:r>
              <a:rPr lang="en-US" dirty="0" smtClean="0"/>
              <a:t>=-0.092 (-0.23, 0.00089) (random slopes only)</a:t>
            </a:r>
            <a:endParaRPr lang="en-US" dirty="0"/>
          </a:p>
        </p:txBody>
      </p:sp>
    </p:spTree>
    <p:extLst>
      <p:ext uri="{BB962C8B-B14F-4D97-AF65-F5344CB8AC3E}">
        <p14:creationId xmlns:p14="http://schemas.microsoft.com/office/powerpoint/2010/main" val="23826784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Phenological</a:t>
            </a:r>
            <a:r>
              <a:rPr lang="en-US" dirty="0" smtClean="0"/>
              <a:t> synchrony is changing for these interactions</a:t>
            </a:r>
          </a:p>
          <a:p>
            <a:r>
              <a:rPr lang="en-US" dirty="0" smtClean="0"/>
              <a:t>(Results suggest/support that a greater gap </a:t>
            </a:r>
            <a:r>
              <a:rPr lang="en-US" dirty="0" err="1" smtClean="0"/>
              <a:t>doesn</a:t>
            </a:r>
            <a:r>
              <a:rPr lang="en-US" dirty="0" smtClean="0"/>
              <a:t> not necessarily mean lower fitness in aquatic systems)</a:t>
            </a:r>
            <a:endParaRPr lang="en-US" dirty="0"/>
          </a:p>
        </p:txBody>
      </p:sp>
      <p:sp>
        <p:nvSpPr>
          <p:cNvPr id="4" name="TextBox 3"/>
          <p:cNvSpPr txBox="1"/>
          <p:nvPr/>
        </p:nvSpPr>
        <p:spPr>
          <a:xfrm>
            <a:off x="643986" y="381863"/>
            <a:ext cx="2192427" cy="584776"/>
          </a:xfrm>
          <a:prstGeom prst="rect">
            <a:avLst/>
          </a:prstGeom>
          <a:noFill/>
        </p:spPr>
        <p:txBody>
          <a:bodyPr wrap="none" rtlCol="0">
            <a:spAutoFit/>
          </a:bodyPr>
          <a:lstStyle/>
          <a:p>
            <a:r>
              <a:rPr lang="en-US" sz="3200" dirty="0" smtClean="0"/>
              <a:t>Key findings</a:t>
            </a:r>
            <a:endParaRPr lang="en-US" sz="3200" dirty="0"/>
          </a:p>
        </p:txBody>
      </p:sp>
    </p:spTree>
    <p:extLst>
      <p:ext uri="{BB962C8B-B14F-4D97-AF65-F5344CB8AC3E}">
        <p14:creationId xmlns:p14="http://schemas.microsoft.com/office/powerpoint/2010/main" val="388186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ppendix_hinge.jpg"/>
          <p:cNvPicPr>
            <a:picLocks noChangeAspect="1"/>
          </p:cNvPicPr>
          <p:nvPr/>
        </p:nvPicPr>
        <p:blipFill rotWithShape="1">
          <a:blip r:embed="rId3">
            <a:extLst>
              <a:ext uri="{28A0092B-C50C-407E-A947-70E740481C1C}">
                <a14:useLocalDpi xmlns:a14="http://schemas.microsoft.com/office/drawing/2010/main" val="0"/>
              </a:ext>
            </a:extLst>
          </a:blip>
          <a:srcRect l="6528"/>
          <a:stretch/>
        </p:blipFill>
        <p:spPr>
          <a:xfrm>
            <a:off x="323908" y="797789"/>
            <a:ext cx="4638236" cy="5839968"/>
          </a:xfrm>
          <a:prstGeom prst="rect">
            <a:avLst/>
          </a:prstGeom>
        </p:spPr>
      </p:pic>
      <p:sp>
        <p:nvSpPr>
          <p:cNvPr id="5" name="Title 1"/>
          <p:cNvSpPr>
            <a:spLocks noGrp="1"/>
          </p:cNvSpPr>
          <p:nvPr>
            <p:ph type="title"/>
          </p:nvPr>
        </p:nvSpPr>
        <p:spPr>
          <a:xfrm>
            <a:off x="5236534" y="472194"/>
            <a:ext cx="3450265" cy="1143000"/>
          </a:xfrm>
        </p:spPr>
        <p:txBody>
          <a:bodyPr>
            <a:noAutofit/>
          </a:bodyPr>
          <a:lstStyle/>
          <a:p>
            <a:pPr algn="l"/>
            <a:r>
              <a:rPr lang="en-US" sz="2800" dirty="0" smtClean="0"/>
              <a:t>Context: Consistent with climate change, </a:t>
            </a:r>
            <a:r>
              <a:rPr lang="en-US" sz="2800" dirty="0" err="1" smtClean="0"/>
              <a:t>phenological</a:t>
            </a:r>
            <a:r>
              <a:rPr lang="en-US" sz="2800" dirty="0" smtClean="0"/>
              <a:t> synchrony is changing</a:t>
            </a:r>
            <a:endParaRPr lang="en-US" sz="2800" dirty="0"/>
          </a:p>
        </p:txBody>
      </p:sp>
    </p:spTree>
    <p:extLst>
      <p:ext uri="{BB962C8B-B14F-4D97-AF65-F5344CB8AC3E}">
        <p14:creationId xmlns:p14="http://schemas.microsoft.com/office/powerpoint/2010/main" val="167925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consequences of these changes?</a:t>
            </a:r>
            <a:endParaRPr lang="en-US" dirty="0"/>
          </a:p>
        </p:txBody>
      </p:sp>
      <p:pic>
        <p:nvPicPr>
          <p:cNvPr id="5" name="Picture 4"/>
          <p:cNvPicPr>
            <a:picLocks noChangeAspect="1"/>
          </p:cNvPicPr>
          <p:nvPr/>
        </p:nvPicPr>
        <p:blipFill rotWithShape="1">
          <a:blip r:embed="rId3"/>
          <a:srcRect t="47221"/>
          <a:stretch/>
        </p:blipFill>
        <p:spPr>
          <a:xfrm>
            <a:off x="268757" y="1550275"/>
            <a:ext cx="4257427" cy="2846551"/>
          </a:xfrm>
          <a:prstGeom prst="rect">
            <a:avLst/>
          </a:prstGeom>
        </p:spPr>
      </p:pic>
      <p:pic>
        <p:nvPicPr>
          <p:cNvPr id="6" name="Picture 5"/>
          <p:cNvPicPr>
            <a:picLocks noChangeAspect="1"/>
          </p:cNvPicPr>
          <p:nvPr/>
        </p:nvPicPr>
        <p:blipFill>
          <a:blip r:embed="rId4"/>
          <a:stretch>
            <a:fillRect/>
          </a:stretch>
        </p:blipFill>
        <p:spPr>
          <a:xfrm>
            <a:off x="4740595" y="2049517"/>
            <a:ext cx="3844036" cy="3731172"/>
          </a:xfrm>
          <a:prstGeom prst="rect">
            <a:avLst/>
          </a:prstGeom>
        </p:spPr>
      </p:pic>
      <p:sp>
        <p:nvSpPr>
          <p:cNvPr id="7" name="TextBox 6"/>
          <p:cNvSpPr txBox="1"/>
          <p:nvPr/>
        </p:nvSpPr>
        <p:spPr>
          <a:xfrm>
            <a:off x="5938345" y="5903310"/>
            <a:ext cx="996750" cy="369332"/>
          </a:xfrm>
          <a:prstGeom prst="rect">
            <a:avLst/>
          </a:prstGeom>
          <a:noFill/>
        </p:spPr>
        <p:txBody>
          <a:bodyPr wrap="none" rtlCol="0">
            <a:spAutoFit/>
          </a:bodyPr>
          <a:lstStyle/>
          <a:p>
            <a:r>
              <a:rPr lang="en-US" dirty="0" smtClean="0"/>
              <a:t>HMK058</a:t>
            </a:r>
            <a:endParaRPr lang="en-US" dirty="0"/>
          </a:p>
        </p:txBody>
      </p:sp>
    </p:spTree>
    <p:extLst>
      <p:ext uri="{BB962C8B-B14F-4D97-AF65-F5344CB8AC3E}">
        <p14:creationId xmlns:p14="http://schemas.microsoft.com/office/powerpoint/2010/main" val="370127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86" y="1306159"/>
            <a:ext cx="8229600" cy="4525963"/>
          </a:xfrm>
        </p:spPr>
        <p:txBody>
          <a:bodyPr>
            <a:normAutofit/>
          </a:bodyPr>
          <a:lstStyle/>
          <a:p>
            <a:r>
              <a:rPr lang="en-US" dirty="0" smtClean="0"/>
              <a:t>Full picture- when food is and is not available</a:t>
            </a:r>
          </a:p>
          <a:p>
            <a:r>
              <a:rPr lang="en-US" dirty="0" smtClean="0"/>
              <a:t>Only interactions with both types of mismatch included</a:t>
            </a:r>
          </a:p>
        </p:txBody>
      </p:sp>
      <p:sp>
        <p:nvSpPr>
          <p:cNvPr id="4" name="TextBox 3"/>
          <p:cNvSpPr txBox="1"/>
          <p:nvPr/>
        </p:nvSpPr>
        <p:spPr>
          <a:xfrm>
            <a:off x="643986" y="381863"/>
            <a:ext cx="5667069" cy="584776"/>
          </a:xfrm>
          <a:prstGeom prst="rect">
            <a:avLst/>
          </a:prstGeom>
          <a:noFill/>
        </p:spPr>
        <p:txBody>
          <a:bodyPr wrap="none" rtlCol="0">
            <a:spAutoFit/>
          </a:bodyPr>
          <a:lstStyle/>
          <a:p>
            <a:r>
              <a:rPr lang="en-US" sz="3200" dirty="0" smtClean="0"/>
              <a:t>Defining mismatch: 2</a:t>
            </a:r>
            <a:r>
              <a:rPr lang="en-US" sz="3200" baseline="30000" dirty="0" smtClean="0"/>
              <a:t>nd</a:t>
            </a:r>
            <a:r>
              <a:rPr lang="en-US" sz="3200" dirty="0" smtClean="0"/>
              <a:t> approach</a:t>
            </a:r>
            <a:endParaRPr lang="en-US" sz="3200" dirty="0"/>
          </a:p>
        </p:txBody>
      </p:sp>
      <p:pic>
        <p:nvPicPr>
          <p:cNvPr id="8" name="Picture 7"/>
          <p:cNvPicPr>
            <a:picLocks noChangeAspect="1"/>
          </p:cNvPicPr>
          <p:nvPr/>
        </p:nvPicPr>
        <p:blipFill rotWithShape="1">
          <a:blip r:embed="rId2"/>
          <a:srcRect t="86532" r="-5336"/>
          <a:stretch/>
        </p:blipFill>
        <p:spPr>
          <a:xfrm>
            <a:off x="878568" y="4995735"/>
            <a:ext cx="7852681" cy="836387"/>
          </a:xfrm>
          <a:prstGeom prst="rect">
            <a:avLst/>
          </a:prstGeom>
          <a:ln>
            <a:solidFill>
              <a:srgbClr val="000000"/>
            </a:solidFill>
          </a:ln>
        </p:spPr>
      </p:pic>
      <p:cxnSp>
        <p:nvCxnSpPr>
          <p:cNvPr id="11" name="Straight Arrow Connector 10"/>
          <p:cNvCxnSpPr/>
          <p:nvPr/>
        </p:nvCxnSpPr>
        <p:spPr>
          <a:xfrm>
            <a:off x="4873625" y="4364335"/>
            <a:ext cx="3111500" cy="0"/>
          </a:xfrm>
          <a:prstGeom prst="straightConnector1">
            <a:avLst/>
          </a:prstGeom>
          <a:ln w="76200" cmpd="sng">
            <a:solidFill>
              <a:srgbClr val="8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873625" y="3810000"/>
            <a:ext cx="0" cy="135983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73625" y="4364335"/>
            <a:ext cx="3902330" cy="461665"/>
          </a:xfrm>
          <a:prstGeom prst="rect">
            <a:avLst/>
          </a:prstGeom>
          <a:noFill/>
        </p:spPr>
        <p:txBody>
          <a:bodyPr wrap="none" rtlCol="0">
            <a:spAutoFit/>
          </a:bodyPr>
          <a:lstStyle/>
          <a:p>
            <a:r>
              <a:rPr lang="en-US" sz="2400" dirty="0" smtClean="0"/>
              <a:t>Food available when required</a:t>
            </a:r>
            <a:endParaRPr lang="en-US" sz="2400" dirty="0"/>
          </a:p>
        </p:txBody>
      </p:sp>
      <p:cxnSp>
        <p:nvCxnSpPr>
          <p:cNvPr id="10" name="Straight Arrow Connector 9"/>
          <p:cNvCxnSpPr/>
          <p:nvPr/>
        </p:nvCxnSpPr>
        <p:spPr>
          <a:xfrm flipH="1">
            <a:off x="1698626" y="4364335"/>
            <a:ext cx="3111499" cy="0"/>
          </a:xfrm>
          <a:prstGeom prst="straightConnector1">
            <a:avLst/>
          </a:prstGeom>
          <a:ln w="76200" cmpd="sng">
            <a:solidFill>
              <a:srgbClr val="8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03993" y="4344289"/>
            <a:ext cx="2704737" cy="461665"/>
          </a:xfrm>
          <a:prstGeom prst="rect">
            <a:avLst/>
          </a:prstGeom>
          <a:noFill/>
        </p:spPr>
        <p:txBody>
          <a:bodyPr wrap="none" rtlCol="0">
            <a:spAutoFit/>
          </a:bodyPr>
          <a:lstStyle/>
          <a:p>
            <a:r>
              <a:rPr lang="en-US" sz="2400" dirty="0" smtClean="0"/>
              <a:t>Before peak overlap</a:t>
            </a:r>
            <a:endParaRPr lang="en-US" sz="2400" dirty="0"/>
          </a:p>
        </p:txBody>
      </p:sp>
    </p:spTree>
    <p:extLst>
      <p:ext uri="{BB962C8B-B14F-4D97-AF65-F5344CB8AC3E}">
        <p14:creationId xmlns:p14="http://schemas.microsoft.com/office/powerpoint/2010/main" val="4041455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2082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024" y="457200"/>
            <a:ext cx="5181600" cy="5943600"/>
          </a:xfrm>
          <a:prstGeom prst="rect">
            <a:avLst/>
          </a:prstGeom>
        </p:spPr>
      </p:pic>
    </p:spTree>
    <p:extLst>
      <p:ext uri="{BB962C8B-B14F-4D97-AF65-F5344CB8AC3E}">
        <p14:creationId xmlns:p14="http://schemas.microsoft.com/office/powerpoint/2010/main" val="350556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142152"/>
            <a:ext cx="5120963" cy="646331"/>
          </a:xfrm>
          <a:prstGeom prst="rect">
            <a:avLst/>
          </a:prstGeom>
          <a:noFill/>
        </p:spPr>
        <p:txBody>
          <a:bodyPr wrap="none" rtlCol="0">
            <a:spAutoFit/>
          </a:bodyPr>
          <a:lstStyle/>
          <a:p>
            <a:r>
              <a:rPr lang="en-US" dirty="0" smtClean="0"/>
              <a:t>Linear term (mu_b1): -0.01 (-0.02, 0.002)</a:t>
            </a:r>
          </a:p>
          <a:p>
            <a:r>
              <a:rPr lang="en-US" dirty="0" smtClean="0"/>
              <a:t>Quadratic term (mu_b2)</a:t>
            </a:r>
            <a:r>
              <a:rPr lang="en-US" dirty="0"/>
              <a:t>: </a:t>
            </a:r>
            <a:r>
              <a:rPr lang="en-US" dirty="0" smtClean="0"/>
              <a:t>0.00006 (-0.0003, 0.00013)</a:t>
            </a:r>
          </a:p>
        </p:txBody>
      </p:sp>
      <p:sp>
        <p:nvSpPr>
          <p:cNvPr id="7" name="TextBox 6"/>
          <p:cNvSpPr txBox="1"/>
          <p:nvPr/>
        </p:nvSpPr>
        <p:spPr>
          <a:xfrm>
            <a:off x="127000" y="86647"/>
            <a:ext cx="7051730" cy="1077218"/>
          </a:xfrm>
          <a:prstGeom prst="rect">
            <a:avLst/>
          </a:prstGeom>
          <a:noFill/>
        </p:spPr>
        <p:txBody>
          <a:bodyPr wrap="none" rtlCol="0">
            <a:spAutoFit/>
          </a:bodyPr>
          <a:lstStyle/>
          <a:p>
            <a:r>
              <a:rPr lang="en-US" sz="3200" dirty="0" smtClean="0"/>
              <a:t>Test of mismatch hypothesis: full picture</a:t>
            </a:r>
          </a:p>
          <a:p>
            <a:r>
              <a:rPr lang="en-US" sz="3200" dirty="0" smtClean="0"/>
              <a:t>**** NOT SURE HOW TO SHOW RESULTS</a:t>
            </a:r>
            <a:endParaRPr lang="en-US" sz="3200" dirty="0"/>
          </a:p>
        </p:txBody>
      </p:sp>
      <p:sp>
        <p:nvSpPr>
          <p:cNvPr id="10" name="TextBox 9"/>
          <p:cNvSpPr txBox="1"/>
          <p:nvPr/>
        </p:nvSpPr>
        <p:spPr>
          <a:xfrm>
            <a:off x="7292211" y="6469538"/>
            <a:ext cx="1851789" cy="369332"/>
          </a:xfrm>
          <a:prstGeom prst="rect">
            <a:avLst/>
          </a:prstGeom>
          <a:noFill/>
        </p:spPr>
        <p:txBody>
          <a:bodyPr wrap="none" rtlCol="0">
            <a:spAutoFit/>
          </a:bodyPr>
          <a:lstStyle/>
          <a:p>
            <a:r>
              <a:rPr lang="en-US" dirty="0" smtClean="0"/>
              <a:t>N=21 interactions</a:t>
            </a:r>
            <a:endParaRPr lang="en-US" dirty="0"/>
          </a:p>
        </p:txBody>
      </p:sp>
      <p:pic>
        <p:nvPicPr>
          <p:cNvPr id="13" name="Picture 12"/>
          <p:cNvPicPr>
            <a:picLocks noChangeAspect="1"/>
          </p:cNvPicPr>
          <p:nvPr/>
        </p:nvPicPr>
        <p:blipFill>
          <a:blip r:embed="rId3"/>
          <a:stretch>
            <a:fillRect/>
          </a:stretch>
        </p:blipFill>
        <p:spPr>
          <a:xfrm>
            <a:off x="0" y="1788483"/>
            <a:ext cx="9144000" cy="4725423"/>
          </a:xfrm>
          <a:prstGeom prst="rect">
            <a:avLst/>
          </a:prstGeom>
        </p:spPr>
      </p:pic>
      <p:sp>
        <p:nvSpPr>
          <p:cNvPr id="14" name="TextBox 13"/>
          <p:cNvSpPr txBox="1"/>
          <p:nvPr/>
        </p:nvSpPr>
        <p:spPr>
          <a:xfrm>
            <a:off x="5599436" y="1419151"/>
            <a:ext cx="3385550" cy="369332"/>
          </a:xfrm>
          <a:prstGeom prst="rect">
            <a:avLst/>
          </a:prstGeom>
          <a:noFill/>
        </p:spPr>
        <p:txBody>
          <a:bodyPr wrap="none" rtlCol="0">
            <a:spAutoFit/>
          </a:bodyPr>
          <a:lstStyle/>
          <a:p>
            <a:r>
              <a:rPr lang="en-US" dirty="0" smtClean="0"/>
              <a:t>Slope= -0.093, 95%CI: -0.23, 0.001</a:t>
            </a:r>
            <a:endParaRPr lang="en-US" dirty="0"/>
          </a:p>
        </p:txBody>
      </p:sp>
    </p:spTree>
    <p:extLst>
      <p:ext uri="{BB962C8B-B14F-4D97-AF65-F5344CB8AC3E}">
        <p14:creationId xmlns:p14="http://schemas.microsoft.com/office/powerpoint/2010/main" val="33126640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891421" y="622552"/>
            <a:ext cx="6146800" cy="5969000"/>
          </a:xfrm>
          <a:prstGeom prst="rect">
            <a:avLst/>
          </a:prstGeom>
        </p:spPr>
      </p:pic>
      <p:sp>
        <p:nvSpPr>
          <p:cNvPr id="4" name="TextBox 3"/>
          <p:cNvSpPr txBox="1"/>
          <p:nvPr/>
        </p:nvSpPr>
        <p:spPr>
          <a:xfrm>
            <a:off x="127000" y="86647"/>
            <a:ext cx="7776738" cy="523220"/>
          </a:xfrm>
          <a:prstGeom prst="rect">
            <a:avLst/>
          </a:prstGeom>
          <a:noFill/>
        </p:spPr>
        <p:txBody>
          <a:bodyPr wrap="none" rtlCol="0">
            <a:spAutoFit/>
          </a:bodyPr>
          <a:lstStyle/>
          <a:p>
            <a:r>
              <a:rPr lang="en-US" sz="2800" dirty="0" smtClean="0"/>
              <a:t>Test of mismatch hypothesis: when food is available</a:t>
            </a:r>
            <a:endParaRPr lang="en-US" sz="2800" dirty="0"/>
          </a:p>
        </p:txBody>
      </p:sp>
      <p:sp>
        <p:nvSpPr>
          <p:cNvPr id="6" name="TextBox 5"/>
          <p:cNvSpPr txBox="1"/>
          <p:nvPr/>
        </p:nvSpPr>
        <p:spPr>
          <a:xfrm>
            <a:off x="6095708" y="824060"/>
            <a:ext cx="2825191" cy="830997"/>
          </a:xfrm>
          <a:prstGeom prst="rect">
            <a:avLst/>
          </a:prstGeom>
          <a:solidFill>
            <a:srgbClr val="FFFFFF"/>
          </a:solidFill>
          <a:ln>
            <a:solidFill>
              <a:schemeClr val="tx1"/>
            </a:solidFill>
          </a:ln>
        </p:spPr>
        <p:txBody>
          <a:bodyPr wrap="square" rtlCol="0">
            <a:spAutoFit/>
          </a:bodyPr>
          <a:lstStyle/>
          <a:p>
            <a:r>
              <a:rPr lang="en-US" sz="2400" dirty="0" smtClean="0"/>
              <a:t>Slope=-0.02 z/days, </a:t>
            </a:r>
          </a:p>
          <a:p>
            <a:r>
              <a:rPr lang="en-US" sz="2400" dirty="0" smtClean="0"/>
              <a:t>95% CI -0.04 to -0.01 </a:t>
            </a:r>
            <a:endParaRPr lang="en-US" sz="2400" dirty="0"/>
          </a:p>
        </p:txBody>
      </p:sp>
      <p:sp>
        <p:nvSpPr>
          <p:cNvPr id="9" name="TextBox 8"/>
          <p:cNvSpPr txBox="1"/>
          <p:nvPr/>
        </p:nvSpPr>
        <p:spPr>
          <a:xfrm>
            <a:off x="5602079" y="6387983"/>
            <a:ext cx="2434155" cy="369332"/>
          </a:xfrm>
          <a:prstGeom prst="rect">
            <a:avLst/>
          </a:prstGeom>
          <a:noFill/>
        </p:spPr>
        <p:txBody>
          <a:bodyPr wrap="none" rtlCol="0">
            <a:spAutoFit/>
          </a:bodyPr>
          <a:lstStyle/>
          <a:p>
            <a:r>
              <a:rPr lang="en-US" dirty="0" smtClean="0"/>
              <a:t>Events are further apart</a:t>
            </a:r>
            <a:endParaRPr lang="en-US" dirty="0"/>
          </a:p>
        </p:txBody>
      </p:sp>
      <p:sp>
        <p:nvSpPr>
          <p:cNvPr id="10" name="Rectangle 9"/>
          <p:cNvSpPr/>
          <p:nvPr/>
        </p:nvSpPr>
        <p:spPr>
          <a:xfrm>
            <a:off x="6819157" y="5416863"/>
            <a:ext cx="1964037" cy="369332"/>
          </a:xfrm>
          <a:prstGeom prst="rect">
            <a:avLst/>
          </a:prstGeom>
        </p:spPr>
        <p:txBody>
          <a:bodyPr wrap="none">
            <a:spAutoFit/>
          </a:bodyPr>
          <a:lstStyle/>
          <a:p>
            <a:r>
              <a:rPr lang="en-US" dirty="0"/>
              <a:t>(n=24 interactions)</a:t>
            </a:r>
          </a:p>
        </p:txBody>
      </p:sp>
      <p:sp>
        <p:nvSpPr>
          <p:cNvPr id="15" name="TextBox 14"/>
          <p:cNvSpPr txBox="1"/>
          <p:nvPr/>
        </p:nvSpPr>
        <p:spPr>
          <a:xfrm>
            <a:off x="268285" y="1038050"/>
            <a:ext cx="1864714" cy="1015663"/>
          </a:xfrm>
          <a:prstGeom prst="rect">
            <a:avLst/>
          </a:prstGeom>
          <a:noFill/>
        </p:spPr>
        <p:txBody>
          <a:bodyPr wrap="square" rtlCol="0">
            <a:spAutoFit/>
          </a:bodyPr>
          <a:lstStyle/>
          <a:p>
            <a:r>
              <a:rPr lang="en-US" sz="2000" dirty="0" smtClean="0">
                <a:latin typeface="Calibri"/>
                <a:cs typeface="Calibri"/>
              </a:rPr>
              <a:t>Increase</a:t>
            </a:r>
          </a:p>
          <a:p>
            <a:r>
              <a:rPr lang="en-US" sz="2000" dirty="0" smtClean="0">
                <a:latin typeface="Calibri"/>
                <a:cs typeface="Calibri"/>
              </a:rPr>
              <a:t>relative to </a:t>
            </a:r>
          </a:p>
          <a:p>
            <a:r>
              <a:rPr lang="en-US" sz="2000" dirty="0" smtClean="0">
                <a:latin typeface="Calibri"/>
                <a:cs typeface="Calibri"/>
              </a:rPr>
              <a:t>average year</a:t>
            </a:r>
            <a:endParaRPr lang="en-US" sz="2000" dirty="0">
              <a:latin typeface="Calibri"/>
              <a:cs typeface="Calibri"/>
            </a:endParaRPr>
          </a:p>
        </p:txBody>
      </p:sp>
      <p:sp>
        <p:nvSpPr>
          <p:cNvPr id="16" name="TextBox 15"/>
          <p:cNvSpPr txBox="1"/>
          <p:nvPr/>
        </p:nvSpPr>
        <p:spPr>
          <a:xfrm>
            <a:off x="487862" y="4469370"/>
            <a:ext cx="1902849" cy="1015663"/>
          </a:xfrm>
          <a:prstGeom prst="rect">
            <a:avLst/>
          </a:prstGeom>
          <a:noFill/>
        </p:spPr>
        <p:txBody>
          <a:bodyPr wrap="square" rtlCol="0">
            <a:spAutoFit/>
          </a:bodyPr>
          <a:lstStyle/>
          <a:p>
            <a:r>
              <a:rPr lang="en-US" sz="2000" dirty="0" smtClean="0">
                <a:latin typeface="Calibri"/>
                <a:cs typeface="Calibri"/>
              </a:rPr>
              <a:t>Decrease</a:t>
            </a:r>
          </a:p>
          <a:p>
            <a:r>
              <a:rPr lang="en-US" sz="2000" dirty="0" smtClean="0">
                <a:latin typeface="Calibri"/>
                <a:cs typeface="Calibri"/>
              </a:rPr>
              <a:t>relative to average year</a:t>
            </a:r>
            <a:endParaRPr lang="en-US" sz="2000" dirty="0">
              <a:latin typeface="Calibri"/>
              <a:cs typeface="Calibri"/>
            </a:endParaRPr>
          </a:p>
        </p:txBody>
      </p:sp>
      <p:cxnSp>
        <p:nvCxnSpPr>
          <p:cNvPr id="17" name="Straight Connector 16"/>
          <p:cNvCxnSpPr/>
          <p:nvPr/>
        </p:nvCxnSpPr>
        <p:spPr>
          <a:xfrm>
            <a:off x="198783" y="3301373"/>
            <a:ext cx="1722782" cy="0"/>
          </a:xfrm>
          <a:prstGeom prst="line">
            <a:avLst/>
          </a:prstGeom>
          <a:ln>
            <a:solidFill>
              <a:srgbClr val="000000"/>
            </a:solidFill>
            <a:prstDash val="dashDot"/>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181653" y="3400762"/>
            <a:ext cx="0" cy="102704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181653" y="2130763"/>
            <a:ext cx="0" cy="10270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54439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142152"/>
            <a:ext cx="5120963" cy="646331"/>
          </a:xfrm>
          <a:prstGeom prst="rect">
            <a:avLst/>
          </a:prstGeom>
          <a:noFill/>
        </p:spPr>
        <p:txBody>
          <a:bodyPr wrap="none" rtlCol="0">
            <a:spAutoFit/>
          </a:bodyPr>
          <a:lstStyle/>
          <a:p>
            <a:r>
              <a:rPr lang="en-US" dirty="0" smtClean="0"/>
              <a:t>Linear term (mu_b1): -0.01 (-0.02, 0.002)</a:t>
            </a:r>
          </a:p>
          <a:p>
            <a:r>
              <a:rPr lang="en-US" dirty="0" smtClean="0"/>
              <a:t>Quadratic term (mu_b2)</a:t>
            </a:r>
            <a:r>
              <a:rPr lang="en-US" dirty="0"/>
              <a:t>: </a:t>
            </a:r>
            <a:r>
              <a:rPr lang="en-US" dirty="0" smtClean="0"/>
              <a:t>0.00006 (-0.0003, 0.00013)</a:t>
            </a:r>
          </a:p>
        </p:txBody>
      </p:sp>
      <p:sp>
        <p:nvSpPr>
          <p:cNvPr id="7" name="TextBox 6"/>
          <p:cNvSpPr txBox="1"/>
          <p:nvPr/>
        </p:nvSpPr>
        <p:spPr>
          <a:xfrm>
            <a:off x="127000" y="86647"/>
            <a:ext cx="7051730" cy="1077218"/>
          </a:xfrm>
          <a:prstGeom prst="rect">
            <a:avLst/>
          </a:prstGeom>
          <a:noFill/>
        </p:spPr>
        <p:txBody>
          <a:bodyPr wrap="none" rtlCol="0">
            <a:spAutoFit/>
          </a:bodyPr>
          <a:lstStyle/>
          <a:p>
            <a:r>
              <a:rPr lang="en-US" sz="3200" dirty="0" smtClean="0"/>
              <a:t>Test of mismatch hypothesis: full picture</a:t>
            </a:r>
          </a:p>
          <a:p>
            <a:r>
              <a:rPr lang="en-US" sz="3200" dirty="0" smtClean="0"/>
              <a:t>**** NOT SURE HOW TO SHOW RESULTS</a:t>
            </a:r>
            <a:endParaRPr lang="en-US" sz="3200" dirty="0"/>
          </a:p>
        </p:txBody>
      </p:sp>
      <p:sp>
        <p:nvSpPr>
          <p:cNvPr id="10" name="TextBox 9"/>
          <p:cNvSpPr txBox="1"/>
          <p:nvPr/>
        </p:nvSpPr>
        <p:spPr>
          <a:xfrm>
            <a:off x="7292211" y="6469538"/>
            <a:ext cx="1851789" cy="369332"/>
          </a:xfrm>
          <a:prstGeom prst="rect">
            <a:avLst/>
          </a:prstGeom>
          <a:noFill/>
        </p:spPr>
        <p:txBody>
          <a:bodyPr wrap="none" rtlCol="0">
            <a:spAutoFit/>
          </a:bodyPr>
          <a:lstStyle/>
          <a:p>
            <a:r>
              <a:rPr lang="en-US" dirty="0" smtClean="0"/>
              <a:t>N=21 interactions</a:t>
            </a:r>
            <a:endParaRPr lang="en-US" dirty="0"/>
          </a:p>
        </p:txBody>
      </p:sp>
      <p:pic>
        <p:nvPicPr>
          <p:cNvPr id="13" name="Picture 12"/>
          <p:cNvPicPr>
            <a:picLocks noChangeAspect="1"/>
          </p:cNvPicPr>
          <p:nvPr/>
        </p:nvPicPr>
        <p:blipFill>
          <a:blip r:embed="rId3"/>
          <a:stretch>
            <a:fillRect/>
          </a:stretch>
        </p:blipFill>
        <p:spPr>
          <a:xfrm>
            <a:off x="0" y="1788483"/>
            <a:ext cx="9144000" cy="4725423"/>
          </a:xfrm>
          <a:prstGeom prst="rect">
            <a:avLst/>
          </a:prstGeom>
        </p:spPr>
      </p:pic>
      <p:sp>
        <p:nvSpPr>
          <p:cNvPr id="14" name="TextBox 13"/>
          <p:cNvSpPr txBox="1"/>
          <p:nvPr/>
        </p:nvSpPr>
        <p:spPr>
          <a:xfrm>
            <a:off x="5599436" y="1419151"/>
            <a:ext cx="3385550" cy="369332"/>
          </a:xfrm>
          <a:prstGeom prst="rect">
            <a:avLst/>
          </a:prstGeom>
          <a:noFill/>
        </p:spPr>
        <p:txBody>
          <a:bodyPr wrap="none" rtlCol="0">
            <a:spAutoFit/>
          </a:bodyPr>
          <a:lstStyle/>
          <a:p>
            <a:r>
              <a:rPr lang="en-US" dirty="0" smtClean="0"/>
              <a:t>Slope= -0.093, 95%CI: -0.23, 0.001</a:t>
            </a:r>
            <a:endParaRPr lang="en-US" dirty="0"/>
          </a:p>
        </p:txBody>
      </p:sp>
    </p:spTree>
    <p:extLst>
      <p:ext uri="{BB962C8B-B14F-4D97-AF65-F5344CB8AC3E}">
        <p14:creationId xmlns:p14="http://schemas.microsoft.com/office/powerpoint/2010/main" val="7855893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Assumptions</a:t>
            </a:r>
          </a:p>
          <a:p>
            <a:pPr lvl="1"/>
            <a:r>
              <a:rPr lang="en-US" dirty="0" smtClean="0"/>
              <a:t>Consumer reproduction/population growth is limited by resource </a:t>
            </a:r>
            <a:r>
              <a:rPr lang="en-US" dirty="0" err="1" smtClean="0"/>
              <a:t>availibility</a:t>
            </a:r>
            <a:r>
              <a:rPr lang="en-US" dirty="0" smtClean="0"/>
              <a:t> during some of the year</a:t>
            </a:r>
          </a:p>
          <a:p>
            <a:r>
              <a:rPr lang="en-US" dirty="0" smtClean="0"/>
              <a:t>Aquatic systems- interpreting mismatch – is more days apart always worse?</a:t>
            </a:r>
          </a:p>
          <a:p>
            <a:pPr lvl="1"/>
            <a:r>
              <a:rPr lang="en-US" dirty="0" smtClean="0"/>
              <a:t>Terrestrial- greater time between events is worse for consumer</a:t>
            </a:r>
          </a:p>
          <a:p>
            <a:pPr lvl="1"/>
            <a:r>
              <a:rPr lang="en-US" dirty="0" smtClean="0"/>
              <a:t>Aquatic- faster turnover (shorter life spans and multiple generations) so temporal sequencing unclear; timing is about biology relative to sampling window</a:t>
            </a:r>
          </a:p>
          <a:p>
            <a:r>
              <a:rPr lang="en-US" dirty="0" smtClean="0"/>
              <a:t>Why its difficult  to evaluate overall and/or long-term consequences of mismatch</a:t>
            </a:r>
          </a:p>
          <a:p>
            <a:pPr lvl="1"/>
            <a:r>
              <a:rPr lang="en-US" dirty="0" smtClean="0"/>
              <a:t>Age-size </a:t>
            </a:r>
            <a:r>
              <a:rPr lang="en-US" dirty="0" err="1" smtClean="0"/>
              <a:t>strucuture</a:t>
            </a:r>
            <a:r>
              <a:rPr lang="en-US" dirty="0" smtClean="0"/>
              <a:t> of population (via density dependence)</a:t>
            </a:r>
          </a:p>
          <a:p>
            <a:pPr lvl="1"/>
            <a:r>
              <a:rPr lang="en-US" dirty="0" smtClean="0"/>
              <a:t>Individual vs. population level</a:t>
            </a:r>
          </a:p>
          <a:p>
            <a:pPr lvl="1"/>
            <a:r>
              <a:rPr lang="en-US" dirty="0" smtClean="0"/>
              <a:t>Effect of other resources</a:t>
            </a:r>
          </a:p>
          <a:p>
            <a:pPr lvl="1"/>
            <a:r>
              <a:rPr lang="en-US" dirty="0" smtClean="0"/>
              <a:t>Resilience- ability to overcome (e.g. generation time)</a:t>
            </a:r>
          </a:p>
          <a:p>
            <a:pPr lvl="1"/>
            <a:r>
              <a:rPr lang="en-US" dirty="0" smtClean="0"/>
              <a:t>Life history tradeoffs- mistiming with optimum food may not be so selectively disadvantageous if this means a lower predation risk</a:t>
            </a:r>
          </a:p>
          <a:p>
            <a:r>
              <a:rPr lang="en-US" dirty="0" smtClean="0"/>
              <a:t>When is mismatch likely to be important?</a:t>
            </a:r>
          </a:p>
          <a:p>
            <a:pPr lvl="1"/>
            <a:r>
              <a:rPr lang="en-US" dirty="0" smtClean="0"/>
              <a:t>Highly seasonal, pulsed systems</a:t>
            </a:r>
          </a:p>
          <a:p>
            <a:pPr lvl="1"/>
            <a:r>
              <a:rPr lang="en-US" dirty="0" smtClean="0"/>
              <a:t>Specialist feeders</a:t>
            </a:r>
          </a:p>
          <a:p>
            <a:pPr lvl="1"/>
            <a:r>
              <a:rPr lang="en-US" dirty="0" smtClean="0"/>
              <a:t>Narrow windows for consumers, narrow production pulses in resources</a:t>
            </a:r>
          </a:p>
          <a:p>
            <a:r>
              <a:rPr lang="en-US" dirty="0" smtClean="0"/>
              <a:t>When is mismatch likely NOT to be important?</a:t>
            </a:r>
          </a:p>
          <a:p>
            <a:pPr lvl="1"/>
            <a:r>
              <a:rPr lang="en-US" dirty="0" smtClean="0"/>
              <a:t>Stronger selection from abiotic conditions (direct effects) e.g. too cold, frost</a:t>
            </a:r>
          </a:p>
          <a:p>
            <a:pPr lvl="1"/>
            <a:r>
              <a:rPr lang="en-US" dirty="0" smtClean="0"/>
              <a:t>Strong intraspecific competition</a:t>
            </a:r>
          </a:p>
          <a:p>
            <a:pPr lvl="1"/>
            <a:r>
              <a:rPr lang="en-US" dirty="0" smtClean="0"/>
              <a:t>Less important when strong density dependence because overrun by environmental </a:t>
            </a:r>
            <a:r>
              <a:rPr lang="en-US" dirty="0" err="1" smtClean="0"/>
              <a:t>stochasticity</a:t>
            </a:r>
            <a:r>
              <a:rPr lang="en-US" dirty="0" smtClean="0"/>
              <a:t> more than phenology</a:t>
            </a:r>
          </a:p>
          <a:p>
            <a:pPr lvl="1"/>
            <a:r>
              <a:rPr lang="en-US" dirty="0" smtClean="0"/>
              <a:t>Inter-annual variability in food quantity (and environment??)</a:t>
            </a:r>
          </a:p>
          <a:p>
            <a:pPr lvl="1"/>
            <a:r>
              <a:rPr lang="en-US" dirty="0" smtClean="0"/>
              <a:t>High food baseline levels</a:t>
            </a:r>
          </a:p>
          <a:p>
            <a:pPr lvl="1"/>
            <a:r>
              <a:rPr lang="en-US" dirty="0" smtClean="0"/>
              <a:t>Turnover rates and prolonged seasonal availability allowing extended periods of production</a:t>
            </a:r>
          </a:p>
          <a:p>
            <a:endParaRPr lang="en-US" dirty="0" smtClean="0"/>
          </a:p>
          <a:p>
            <a:pPr lvl="1"/>
            <a:endParaRPr lang="en-US" dirty="0"/>
          </a:p>
        </p:txBody>
      </p:sp>
    </p:spTree>
    <p:extLst>
      <p:ext uri="{BB962C8B-B14F-4D97-AF65-F5344CB8AC3E}">
        <p14:creationId xmlns:p14="http://schemas.microsoft.com/office/powerpoint/2010/main" val="1136046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3986" y="381863"/>
            <a:ext cx="1939954" cy="584776"/>
          </a:xfrm>
          <a:prstGeom prst="rect">
            <a:avLst/>
          </a:prstGeom>
          <a:noFill/>
        </p:spPr>
        <p:txBody>
          <a:bodyPr wrap="none" rtlCol="0">
            <a:spAutoFit/>
          </a:bodyPr>
          <a:lstStyle/>
          <a:p>
            <a:r>
              <a:rPr lang="en-US" sz="3200" dirty="0" smtClean="0"/>
              <a:t>Next steps</a:t>
            </a:r>
            <a:endParaRPr lang="en-US" sz="3200" dirty="0"/>
          </a:p>
        </p:txBody>
      </p:sp>
      <p:sp>
        <p:nvSpPr>
          <p:cNvPr id="5" name="TextBox 4"/>
          <p:cNvSpPr txBox="1"/>
          <p:nvPr/>
        </p:nvSpPr>
        <p:spPr>
          <a:xfrm>
            <a:off x="1078777" y="1802401"/>
            <a:ext cx="5523342" cy="646331"/>
          </a:xfrm>
          <a:prstGeom prst="rect">
            <a:avLst/>
          </a:prstGeom>
          <a:noFill/>
        </p:spPr>
        <p:txBody>
          <a:bodyPr wrap="none" rtlCol="0">
            <a:spAutoFit/>
          </a:bodyPr>
          <a:lstStyle/>
          <a:p>
            <a:r>
              <a:rPr lang="en-US" dirty="0" smtClean="0"/>
              <a:t>Experiments</a:t>
            </a:r>
          </a:p>
          <a:p>
            <a:r>
              <a:rPr lang="en-US" dirty="0" smtClean="0"/>
              <a:t>Further exploration of ‘match’ in individual study systems</a:t>
            </a:r>
            <a:endParaRPr lang="en-US" dirty="0"/>
          </a:p>
        </p:txBody>
      </p:sp>
    </p:spTree>
    <p:extLst>
      <p:ext uri="{BB962C8B-B14F-4D97-AF65-F5344CB8AC3E}">
        <p14:creationId xmlns:p14="http://schemas.microsoft.com/office/powerpoint/2010/main" val="92570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Need to read:</a:t>
            </a:r>
          </a:p>
          <a:p>
            <a:pPr lvl="1"/>
            <a:r>
              <a:rPr lang="en-US" dirty="0" smtClean="0"/>
              <a:t>Thackeray 2012- mismatching revisited: what is trophic mismatching from the perspective of the plankton</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399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Cushing (1990) refined the ‘‘match–mismatch’’ hypothesis for </a:t>
            </a:r>
            <a:r>
              <a:rPr lang="en-US" dirty="0" smtClean="0"/>
              <a:t>marine fish</a:t>
            </a:r>
            <a:r>
              <a:rPr lang="en-US" dirty="0"/>
              <a:t>, whose spawning within a relatively narrow time </a:t>
            </a:r>
            <a:r>
              <a:rPr lang="en-US" dirty="0" smtClean="0"/>
              <a:t>window was </a:t>
            </a:r>
            <a:r>
              <a:rPr lang="en-US" dirty="0"/>
              <a:t>suggested to lead to their larvae either matching or </a:t>
            </a:r>
            <a:r>
              <a:rPr lang="en-US" dirty="0" smtClean="0"/>
              <a:t>missing the </a:t>
            </a:r>
            <a:r>
              <a:rPr lang="en-US" dirty="0"/>
              <a:t>subsequent peak of their zooplankton food</a:t>
            </a:r>
          </a:p>
        </p:txBody>
      </p:sp>
    </p:spTree>
    <p:extLst>
      <p:ext uri="{BB962C8B-B14F-4D97-AF65-F5344CB8AC3E}">
        <p14:creationId xmlns:p14="http://schemas.microsoft.com/office/powerpoint/2010/main" val="58401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Match-mismatch hypothesis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Match-mismatch hypothesis states that if the most energetically expensive part of the breeding phenology of the higher level (i.e. the predator) occurs at the same time as the peak availability of the lower level (i.e. the prey) , then recruitment will be high. If there is a mismatch between food requirement and food availability , then survival and thus recruitment of the predator will decrease</a:t>
            </a:r>
          </a:p>
          <a:p>
            <a:r>
              <a:rPr lang="en-US" dirty="0" smtClean="0"/>
              <a:t>Hypothesis suggests that fitness is related to the degree of temporal synchrony between the energetic needs of the offspring and their food supply; </a:t>
            </a:r>
            <a:r>
              <a:rPr lang="en-US" dirty="0" err="1" smtClean="0"/>
              <a:t>teherfore</a:t>
            </a:r>
            <a:r>
              <a:rPr lang="en-US" dirty="0" smtClean="0"/>
              <a:t> fitness will be highest when the most energy consuming part of the breeding cycle coincides with the peak availability of the food</a:t>
            </a:r>
            <a:endParaRPr lang="en-US" dirty="0"/>
          </a:p>
        </p:txBody>
      </p:sp>
    </p:spTree>
    <p:extLst>
      <p:ext uri="{BB962C8B-B14F-4D97-AF65-F5344CB8AC3E}">
        <p14:creationId xmlns:p14="http://schemas.microsoft.com/office/powerpoint/2010/main" val="37406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3"/>
          <p:cNvSpPr>
            <a:spLocks/>
          </p:cNvSpPr>
          <p:nvPr/>
        </p:nvSpPr>
        <p:spPr bwMode="auto">
          <a:xfrm rot="16200000" flipV="1">
            <a:off x="768060" y="3032864"/>
            <a:ext cx="3099376" cy="2367644"/>
          </a:xfrm>
          <a:custGeom>
            <a:avLst/>
            <a:gdLst>
              <a:gd name="T0" fmla="*/ 0 w 21600"/>
              <a:gd name="T1" fmla="*/ 0 h 42068"/>
              <a:gd name="T2" fmla="*/ 0 w 21600"/>
              <a:gd name="T3" fmla="*/ 0 h 42068"/>
              <a:gd name="T4" fmla="*/ 0 w 21600"/>
              <a:gd name="T5" fmla="*/ 0 h 42068"/>
              <a:gd name="T6" fmla="*/ 0 60000 65536"/>
              <a:gd name="T7" fmla="*/ 0 60000 65536"/>
              <a:gd name="T8" fmla="*/ 0 60000 65536"/>
              <a:gd name="T9" fmla="*/ 0 w 21600"/>
              <a:gd name="T10" fmla="*/ 0 h 42068"/>
              <a:gd name="T11" fmla="*/ 21600 w 21600"/>
              <a:gd name="T12" fmla="*/ 42068 h 42068"/>
            </a:gdLst>
            <a:ahLst/>
            <a:cxnLst>
              <a:cxn ang="T6">
                <a:pos x="T0" y="T1"/>
              </a:cxn>
              <a:cxn ang="T7">
                <a:pos x="T2" y="T3"/>
              </a:cxn>
              <a:cxn ang="T8">
                <a:pos x="T4" y="T5"/>
              </a:cxn>
            </a:cxnLst>
            <a:rect l="T9" t="T10" r="T11" b="T12"/>
            <a:pathLst>
              <a:path w="21600" h="42068" fill="none" extrusionOk="0">
                <a:moveTo>
                  <a:pt x="4993" y="0"/>
                </a:moveTo>
                <a:cubicBezTo>
                  <a:pt x="14728" y="2313"/>
                  <a:pt x="21600" y="11009"/>
                  <a:pt x="21600" y="21015"/>
                </a:cubicBezTo>
                <a:cubicBezTo>
                  <a:pt x="21600" y="31082"/>
                  <a:pt x="14644" y="39815"/>
                  <a:pt x="4831" y="42067"/>
                </a:cubicBezTo>
              </a:path>
              <a:path w="21600" h="42068" stroke="0" extrusionOk="0">
                <a:moveTo>
                  <a:pt x="4993" y="0"/>
                </a:moveTo>
                <a:cubicBezTo>
                  <a:pt x="14728" y="2313"/>
                  <a:pt x="21600" y="11009"/>
                  <a:pt x="21600" y="21015"/>
                </a:cubicBezTo>
                <a:cubicBezTo>
                  <a:pt x="21600" y="31082"/>
                  <a:pt x="14644" y="39815"/>
                  <a:pt x="4831" y="42067"/>
                </a:cubicBezTo>
                <a:lnTo>
                  <a:pt x="0" y="21015"/>
                </a:lnTo>
                <a:close/>
              </a:path>
            </a:pathLst>
          </a:custGeom>
          <a:noFill/>
          <a:ln w="38100">
            <a:solidFill>
              <a:srgbClr val="800000"/>
            </a:solidFill>
            <a:round/>
            <a:headEnd/>
            <a:tailEnd/>
          </a:ln>
        </p:spPr>
        <p:txBody>
          <a:bodyPr rot="10800000" vert="eaVert" anchor="ctr">
            <a:prstTxWarp prst="textNoShape">
              <a:avLst/>
            </a:prstTxWarp>
          </a:bodyPr>
          <a:lstStyle/>
          <a:p>
            <a:pPr algn="ctr"/>
            <a:endParaRPr lang="en-US">
              <a:solidFill>
                <a:srgbClr val="AC0C0C"/>
              </a:solidFill>
            </a:endParaRPr>
          </a:p>
        </p:txBody>
      </p:sp>
      <p:cxnSp>
        <p:nvCxnSpPr>
          <p:cNvPr id="12" name="Straight Connector 11"/>
          <p:cNvCxnSpPr/>
          <p:nvPr/>
        </p:nvCxnSpPr>
        <p:spPr>
          <a:xfrm rot="16200000" flipH="1">
            <a:off x="-683942" y="3755255"/>
            <a:ext cx="3068927" cy="45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946494" y="1822964"/>
            <a:ext cx="1124426" cy="523220"/>
          </a:xfrm>
          <a:prstGeom prst="rect">
            <a:avLst/>
          </a:prstGeom>
          <a:noFill/>
        </p:spPr>
        <p:txBody>
          <a:bodyPr wrap="none" rtlCol="0">
            <a:spAutoFit/>
          </a:bodyPr>
          <a:lstStyle/>
          <a:p>
            <a:r>
              <a:rPr lang="en-US" sz="2800" dirty="0" smtClean="0">
                <a:latin typeface="Calibri"/>
                <a:cs typeface="Calibri"/>
              </a:rPr>
              <a:t>Match</a:t>
            </a:r>
            <a:endParaRPr lang="en-US" sz="2800" dirty="0">
              <a:latin typeface="Calibri"/>
              <a:cs typeface="Calibri"/>
            </a:endParaRPr>
          </a:p>
        </p:txBody>
      </p:sp>
      <p:sp>
        <p:nvSpPr>
          <p:cNvPr id="18" name="Right Arrow 17"/>
          <p:cNvSpPr/>
          <p:nvPr/>
        </p:nvSpPr>
        <p:spPr>
          <a:xfrm rot="8272329">
            <a:off x="2382469" y="2253852"/>
            <a:ext cx="667463" cy="240794"/>
          </a:xfrm>
          <a:prstGeom prst="rightArrow">
            <a:avLst/>
          </a:prstGeom>
          <a:solidFill>
            <a:schemeClr val="bg1">
              <a:lumMod val="50000"/>
            </a:scheme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853595" y="5280962"/>
            <a:ext cx="3091769"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94399" y="5282550"/>
            <a:ext cx="2446347" cy="523220"/>
          </a:xfrm>
          <a:prstGeom prst="rect">
            <a:avLst/>
          </a:prstGeom>
          <a:noFill/>
        </p:spPr>
        <p:txBody>
          <a:bodyPr wrap="square" rtlCol="0">
            <a:spAutoFit/>
          </a:bodyPr>
          <a:lstStyle/>
          <a:p>
            <a:r>
              <a:rPr lang="en-US" sz="2800" dirty="0" smtClean="0">
                <a:latin typeface="Calibri"/>
                <a:cs typeface="Calibri"/>
              </a:rPr>
              <a:t>Relative timing</a:t>
            </a:r>
            <a:endParaRPr lang="en-US" sz="2800" dirty="0">
              <a:latin typeface="Calibri"/>
              <a:cs typeface="Calibri"/>
            </a:endParaRPr>
          </a:p>
        </p:txBody>
      </p:sp>
      <p:sp>
        <p:nvSpPr>
          <p:cNvPr id="16" name="TextBox 15"/>
          <p:cNvSpPr txBox="1"/>
          <p:nvPr/>
        </p:nvSpPr>
        <p:spPr>
          <a:xfrm rot="16200000">
            <a:off x="-1474462" y="2903024"/>
            <a:ext cx="3863324" cy="892552"/>
          </a:xfrm>
          <a:prstGeom prst="rect">
            <a:avLst/>
          </a:prstGeom>
          <a:noFill/>
        </p:spPr>
        <p:txBody>
          <a:bodyPr wrap="square" rtlCol="0">
            <a:spAutoFit/>
          </a:bodyPr>
          <a:lstStyle/>
          <a:p>
            <a:r>
              <a:rPr lang="en-US" sz="2800" dirty="0" smtClean="0">
                <a:latin typeface="Calibri"/>
                <a:cs typeface="Calibri"/>
              </a:rPr>
              <a:t>		Fitness </a:t>
            </a:r>
          </a:p>
          <a:p>
            <a:r>
              <a:rPr lang="en-US" sz="2400" dirty="0" smtClean="0">
                <a:latin typeface="Calibri"/>
                <a:cs typeface="Calibri"/>
              </a:rPr>
              <a:t>(</a:t>
            </a:r>
            <a:r>
              <a:rPr lang="en-US" sz="2000" dirty="0" smtClean="0">
                <a:latin typeface="Calibri"/>
                <a:cs typeface="Calibri"/>
              </a:rPr>
              <a:t>e.g. reproductive success)</a:t>
            </a:r>
            <a:endParaRPr lang="en-US" sz="2000" dirty="0">
              <a:latin typeface="Calibri"/>
              <a:cs typeface="Calibri"/>
            </a:endParaRPr>
          </a:p>
        </p:txBody>
      </p:sp>
      <p:sp>
        <p:nvSpPr>
          <p:cNvPr id="13" name="Title 1"/>
          <p:cNvSpPr>
            <a:spLocks noGrp="1"/>
          </p:cNvSpPr>
          <p:nvPr>
            <p:ph type="title"/>
          </p:nvPr>
        </p:nvSpPr>
        <p:spPr>
          <a:xfrm>
            <a:off x="457200" y="274638"/>
            <a:ext cx="8229600" cy="1143000"/>
          </a:xfrm>
        </p:spPr>
        <p:txBody>
          <a:bodyPr>
            <a:normAutofit fontScale="90000"/>
          </a:bodyPr>
          <a:lstStyle/>
          <a:p>
            <a:r>
              <a:rPr lang="en-US" sz="3600" dirty="0" smtClean="0"/>
              <a:t>Match-mismatch hypothesis (Cushing 1969)	</a:t>
            </a:r>
            <a:r>
              <a:rPr lang="en-US" dirty="0" smtClean="0"/>
              <a:t>	</a:t>
            </a:r>
            <a:endParaRPr lang="en-US" dirty="0"/>
          </a:p>
        </p:txBody>
      </p:sp>
      <p:grpSp>
        <p:nvGrpSpPr>
          <p:cNvPr id="3" name="Group 2"/>
          <p:cNvGrpSpPr/>
          <p:nvPr/>
        </p:nvGrpSpPr>
        <p:grpSpPr>
          <a:xfrm>
            <a:off x="5102243" y="2223867"/>
            <a:ext cx="3704471" cy="3584183"/>
            <a:chOff x="5102243" y="2223867"/>
            <a:chExt cx="3704471" cy="3584183"/>
          </a:xfrm>
        </p:grpSpPr>
        <p:cxnSp>
          <p:nvCxnSpPr>
            <p:cNvPr id="10" name="Straight Connector 9"/>
            <p:cNvCxnSpPr/>
            <p:nvPr/>
          </p:nvCxnSpPr>
          <p:spPr>
            <a:xfrm rot="16200000" flipH="1">
              <a:off x="6067080" y="2500248"/>
              <a:ext cx="2495849" cy="2445906"/>
            </a:xfrm>
            <a:prstGeom prst="line">
              <a:avLst/>
            </a:prstGeom>
            <a:ln w="38100" cap="flat" cmpd="sng" algn="ctr">
              <a:solidFill>
                <a:srgbClr val="8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5102243" y="2223867"/>
              <a:ext cx="3704471" cy="3584183"/>
              <a:chOff x="5102243" y="2223867"/>
              <a:chExt cx="3704471" cy="3584183"/>
            </a:xfrm>
          </p:grpSpPr>
          <p:sp>
            <p:nvSpPr>
              <p:cNvPr id="14" name="TextBox 13"/>
              <p:cNvSpPr txBox="1"/>
              <p:nvPr/>
            </p:nvSpPr>
            <p:spPr>
              <a:xfrm>
                <a:off x="6230919" y="5284830"/>
                <a:ext cx="2575795" cy="523220"/>
              </a:xfrm>
              <a:prstGeom prst="rect">
                <a:avLst/>
              </a:prstGeom>
              <a:noFill/>
            </p:spPr>
            <p:txBody>
              <a:bodyPr wrap="none" rtlCol="0">
                <a:spAutoFit/>
              </a:bodyPr>
              <a:lstStyle/>
              <a:p>
                <a:r>
                  <a:rPr lang="en-US" sz="2800" dirty="0" err="1" smtClean="0">
                    <a:latin typeface="Calibri"/>
                    <a:cs typeface="Calibri"/>
                  </a:rPr>
                  <a:t>Δ</a:t>
                </a:r>
                <a:r>
                  <a:rPr lang="en-US" sz="2800" dirty="0" smtClean="0">
                    <a:latin typeface="Calibri"/>
                    <a:cs typeface="Calibri"/>
                  </a:rPr>
                  <a:t> relative timing</a:t>
                </a:r>
                <a:endParaRPr lang="en-US" sz="2800" dirty="0">
                  <a:latin typeface="Calibri"/>
                  <a:cs typeface="Calibri"/>
                </a:endParaRPr>
              </a:p>
            </p:txBody>
          </p:sp>
          <p:sp>
            <p:nvSpPr>
              <p:cNvPr id="20" name="TextBox 19"/>
              <p:cNvSpPr txBox="1"/>
              <p:nvPr/>
            </p:nvSpPr>
            <p:spPr>
              <a:xfrm rot="16200000">
                <a:off x="4621665" y="3497121"/>
                <a:ext cx="1484376" cy="523220"/>
              </a:xfrm>
              <a:prstGeom prst="rect">
                <a:avLst/>
              </a:prstGeom>
              <a:noFill/>
            </p:spPr>
            <p:txBody>
              <a:bodyPr wrap="none" rtlCol="0">
                <a:spAutoFit/>
              </a:bodyPr>
              <a:lstStyle/>
              <a:p>
                <a:r>
                  <a:rPr lang="en-US" sz="2800" dirty="0" smtClean="0">
                    <a:latin typeface="Calibri"/>
                    <a:cs typeface="Calibri"/>
                  </a:rPr>
                  <a:t>Fitness </a:t>
                </a:r>
                <a:r>
                  <a:rPr lang="en-US" sz="2800" dirty="0" err="1" smtClean="0">
                    <a:latin typeface="Calibri"/>
                    <a:cs typeface="Calibri"/>
                  </a:rPr>
                  <a:t>Δ</a:t>
                </a:r>
                <a:endParaRPr lang="en-US" sz="2800" dirty="0">
                  <a:latin typeface="Calibri"/>
                  <a:cs typeface="Calibri"/>
                </a:endParaRPr>
              </a:p>
            </p:txBody>
          </p:sp>
          <p:cxnSp>
            <p:nvCxnSpPr>
              <p:cNvPr id="21" name="Straight Connector 20"/>
              <p:cNvCxnSpPr/>
              <p:nvPr/>
            </p:nvCxnSpPr>
            <p:spPr>
              <a:xfrm rot="5400000">
                <a:off x="4079872" y="3749997"/>
                <a:ext cx="3053848"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606796" y="5289621"/>
                <a:ext cx="3091769"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23" name="Right Arrow 22"/>
          <p:cNvSpPr/>
          <p:nvPr/>
        </p:nvSpPr>
        <p:spPr>
          <a:xfrm>
            <a:off x="3938196" y="3350393"/>
            <a:ext cx="1103105" cy="575733"/>
          </a:xfrm>
          <a:prstGeom prst="rightArrow">
            <a:avLst/>
          </a:prstGeom>
          <a:solidFill>
            <a:schemeClr val="tx1">
              <a:lumMod val="95000"/>
              <a:lumOff val="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83568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1238</Words>
  <Application>Microsoft Macintosh PowerPoint</Application>
  <PresentationFormat>On-screen Show (4:3)</PresentationFormat>
  <Paragraphs>136</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Discussion</vt:lpstr>
      <vt:lpstr>PowerPoint Presentation</vt:lpstr>
      <vt:lpstr>PowerPoint Presentation</vt:lpstr>
      <vt:lpstr>PowerPoint Presentation</vt:lpstr>
      <vt:lpstr>Match-mismatch hypothesis  </vt:lpstr>
      <vt:lpstr>Match-mismatch hypothesis (Cushing 1969)  </vt:lpstr>
      <vt:lpstr>PowerPoint Presentation</vt:lpstr>
      <vt:lpstr>PowerPoint Presentation</vt:lpstr>
      <vt:lpstr>PowerPoint Presentation</vt:lpstr>
      <vt:lpstr>PowerPoint Presentation</vt:lpstr>
      <vt:lpstr>PowerPoint Presentation</vt:lpstr>
      <vt:lpstr>Context: Consistent with climate change, phenological synchrony is changing</vt:lpstr>
      <vt:lpstr>What are the consequences of these changes?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Kharouba</dc:creator>
  <cp:lastModifiedBy>Heather Kharouba</cp:lastModifiedBy>
  <cp:revision>3</cp:revision>
  <dcterms:created xsi:type="dcterms:W3CDTF">2017-08-09T04:12:37Z</dcterms:created>
  <dcterms:modified xsi:type="dcterms:W3CDTF">2017-08-10T16:44:43Z</dcterms:modified>
</cp:coreProperties>
</file>