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64" r:id="rId6"/>
    <p:sldId id="265" r:id="rId7"/>
    <p:sldId id="263" r:id="rId8"/>
    <p:sldId id="268" r:id="rId9"/>
    <p:sldId id="267" r:id="rId10"/>
    <p:sldId id="269" r:id="rId11"/>
    <p:sldId id="270" r:id="rId12"/>
    <p:sldId id="271" r:id="rId13"/>
    <p:sldId id="272" r:id="rId14"/>
    <p:sldId id="273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809" autoAdjust="0"/>
  </p:normalViewPr>
  <p:slideViewPr>
    <p:cSldViewPr snapToGrid="0" snapToObjects="1">
      <p:cViewPr>
        <p:scale>
          <a:sx n="100" d="100"/>
          <a:sy n="100" d="100"/>
        </p:scale>
        <p:origin x="-696" y="-1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AF265-6143-EA4D-80A4-B61958D9683D}" type="datetimeFigureOut">
              <a:rPr lang="en-US" smtClean="0"/>
              <a:t>18-10-15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2DB65-632D-0F4F-9C2E-F1160E33C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99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Caption:</a:t>
            </a:r>
          </a:p>
          <a:p>
            <a:r>
              <a:rPr lang="en-US" dirty="0" smtClean="0"/>
              <a:t>A schematic representation of Cushing’s match-mismatch</a:t>
            </a:r>
            <a:r>
              <a:rPr lang="en-US" baseline="0" dirty="0" smtClean="0"/>
              <a:t> hypothesis (a) in the context of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2DB65-632D-0F4F-9C2E-F1160E33CD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31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Caption:</a:t>
            </a:r>
          </a:p>
          <a:p>
            <a:r>
              <a:rPr lang="en-US" dirty="0" smtClean="0"/>
              <a:t>A schematic representation of Cushing’s match-mismatch</a:t>
            </a:r>
            <a:r>
              <a:rPr lang="en-US" baseline="0" dirty="0" smtClean="0"/>
              <a:t> hypothesis (a) in </a:t>
            </a:r>
            <a:r>
              <a:rPr lang="en-US" baseline="0" smtClean="0"/>
              <a:t>the context of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2DB65-632D-0F4F-9C2E-F1160E33CD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31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1 caption:</a:t>
            </a:r>
          </a:p>
          <a:p>
            <a:r>
              <a:rPr lang="en-US" dirty="0" smtClean="0"/>
              <a:t>A schematic representation of Cushing’s match-mismatch</a:t>
            </a:r>
            <a:r>
              <a:rPr lang="en-US" baseline="0" dirty="0" smtClean="0"/>
              <a:t> hypothesis pre-climate change (i.e. a ‘match’) (a) and under two different climate change scenarios: the consumer shifts its phenology more (b) or less than its resource (c) leading to a ‘mismatch’ in both cases (d). Red represents the consumer and black represents the resource.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2DB65-632D-0F4F-9C2E-F1160E33CD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81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1 caption:</a:t>
            </a:r>
          </a:p>
          <a:p>
            <a:r>
              <a:rPr lang="en-US" dirty="0" smtClean="0"/>
              <a:t>A schematic representation of Cushing’s match-mismatch</a:t>
            </a:r>
            <a:r>
              <a:rPr lang="en-US" baseline="0" dirty="0" smtClean="0"/>
              <a:t> hypothesis pre-climate change (i.e. a ‘match’) (a) and under two different climate change scenarios: the consumer shifts its phenology more (b) or less than its resource (c) leading to a ‘mismatch’ in both cases (d). Red represents the consumer and black represents the resource.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2DB65-632D-0F4F-9C2E-F1160E33CD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81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6B13-CEA0-E54F-B6C3-F031D24201ED}" type="datetimeFigureOut">
              <a:rPr lang="en-US" smtClean="0"/>
              <a:t>18-10-15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B123-2883-BC43-BC14-556AA283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1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6B13-CEA0-E54F-B6C3-F031D24201ED}" type="datetimeFigureOut">
              <a:rPr lang="en-US" smtClean="0"/>
              <a:t>18-10-15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B123-2883-BC43-BC14-556AA283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6B13-CEA0-E54F-B6C3-F031D24201ED}" type="datetimeFigureOut">
              <a:rPr lang="en-US" smtClean="0"/>
              <a:t>18-10-15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B123-2883-BC43-BC14-556AA283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5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6B13-CEA0-E54F-B6C3-F031D24201ED}" type="datetimeFigureOut">
              <a:rPr lang="en-US" smtClean="0"/>
              <a:t>18-10-15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B123-2883-BC43-BC14-556AA283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8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6B13-CEA0-E54F-B6C3-F031D24201ED}" type="datetimeFigureOut">
              <a:rPr lang="en-US" smtClean="0"/>
              <a:t>18-10-15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B123-2883-BC43-BC14-556AA283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6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6B13-CEA0-E54F-B6C3-F031D24201ED}" type="datetimeFigureOut">
              <a:rPr lang="en-US" smtClean="0"/>
              <a:t>18-10-15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B123-2883-BC43-BC14-556AA283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3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6B13-CEA0-E54F-B6C3-F031D24201ED}" type="datetimeFigureOut">
              <a:rPr lang="en-US" smtClean="0"/>
              <a:t>18-10-15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B123-2883-BC43-BC14-556AA283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2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6B13-CEA0-E54F-B6C3-F031D24201ED}" type="datetimeFigureOut">
              <a:rPr lang="en-US" smtClean="0"/>
              <a:t>18-10-15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B123-2883-BC43-BC14-556AA283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6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6B13-CEA0-E54F-B6C3-F031D24201ED}" type="datetimeFigureOut">
              <a:rPr lang="en-US" smtClean="0"/>
              <a:t>18-10-15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B123-2883-BC43-BC14-556AA283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1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6B13-CEA0-E54F-B6C3-F031D24201ED}" type="datetimeFigureOut">
              <a:rPr lang="en-US" smtClean="0"/>
              <a:t>18-10-15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B123-2883-BC43-BC14-556AA283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2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6B13-CEA0-E54F-B6C3-F031D24201ED}" type="datetimeFigureOut">
              <a:rPr lang="en-US" smtClean="0"/>
              <a:t>18-10-15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B123-2883-BC43-BC14-556AA283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57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96B13-CEA0-E54F-B6C3-F031D24201ED}" type="datetimeFigureOut">
              <a:rPr lang="en-US" smtClean="0"/>
              <a:t>18-10-15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2B123-2883-BC43-BC14-556AA283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9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6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49334" y="733993"/>
            <a:ext cx="1409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mismatch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5125926" y="780264"/>
            <a:ext cx="2268665" cy="5115359"/>
          </a:xfrm>
          <a:prstGeom prst="rect">
            <a:avLst/>
          </a:prstGeom>
          <a:solidFill>
            <a:schemeClr val="bg1">
              <a:lumMod val="85000"/>
              <a:alpha val="4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14925" y="728565"/>
            <a:ext cx="1409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mismatch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1862666" y="6138334"/>
            <a:ext cx="6787445" cy="2015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0"/>
            <a:ext cx="6725653" cy="6858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68110" y="719667"/>
            <a:ext cx="324001" cy="53198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3452" y="804548"/>
            <a:ext cx="2268665" cy="5115359"/>
          </a:xfrm>
          <a:prstGeom prst="rect">
            <a:avLst/>
          </a:prstGeom>
          <a:solidFill>
            <a:schemeClr val="bg1">
              <a:lumMod val="85000"/>
              <a:alpha val="4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744778" y="719667"/>
            <a:ext cx="0" cy="53198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37451" y="252943"/>
            <a:ext cx="9728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match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1922335" y="6114116"/>
            <a:ext cx="5630334" cy="249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47386" y="6184669"/>
            <a:ext cx="4161972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Relative timing with resource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-917409" y="2718010"/>
            <a:ext cx="4784021" cy="52322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ahoma"/>
                <a:cs typeface="Tahoma"/>
              </a:rPr>
              <a:t>	Fitness of consumer </a:t>
            </a:r>
          </a:p>
        </p:txBody>
      </p:sp>
    </p:spTree>
    <p:extLst>
      <p:ext uri="{BB962C8B-B14F-4D97-AF65-F5344CB8AC3E}">
        <p14:creationId xmlns:p14="http://schemas.microsoft.com/office/powerpoint/2010/main" val="1201073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398"/>
          <a:stretch/>
        </p:blipFill>
        <p:spPr>
          <a:xfrm>
            <a:off x="1028700" y="0"/>
            <a:ext cx="6497061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03899" y="4160696"/>
            <a:ext cx="3534435" cy="461665"/>
          </a:xfrm>
          <a:prstGeom prst="rect">
            <a:avLst/>
          </a:prstGeom>
          <a:solidFill>
            <a:srgbClr val="FFFFFF"/>
          </a:solidFill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FF0000"/>
                </a:solidFill>
              </a:rPr>
              <a:t>(b) Asynchrony hypothesis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8" y="4217286"/>
            <a:ext cx="2624667" cy="569204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346853" y="719667"/>
            <a:ext cx="0" cy="34468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98840" y="744596"/>
            <a:ext cx="3043922" cy="461665"/>
          </a:xfrm>
          <a:prstGeom prst="rect">
            <a:avLst/>
          </a:prstGeom>
          <a:solidFill>
            <a:srgbClr val="FFFFFF"/>
          </a:solidFill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/>
              <a:t>(a) Cushing hypothesis</a:t>
            </a:r>
            <a:endParaRPr lang="en-US" sz="24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4194456" y="5884338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3723536" y="4166487"/>
            <a:ext cx="134758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</a:rPr>
              <a:t>Baseline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515898" y="2973936"/>
            <a:ext cx="1345641" cy="584776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Fitness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683526" y="732126"/>
            <a:ext cx="1347582" cy="4924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rgbClr val="000000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 smtClean="0"/>
              <a:t>Baseline</a:t>
            </a:r>
            <a:endParaRPr lang="en-US" sz="2600" b="1" dirty="0"/>
          </a:p>
        </p:txBody>
      </p:sp>
      <p:cxnSp>
        <p:nvCxnSpPr>
          <p:cNvPr id="12" name="Straight Connector 11"/>
          <p:cNvCxnSpPr>
            <a:endCxn id="10" idx="0"/>
          </p:cNvCxnSpPr>
          <p:nvPr/>
        </p:nvCxnSpPr>
        <p:spPr>
          <a:xfrm>
            <a:off x="4343400" y="4786490"/>
            <a:ext cx="21385" cy="10978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841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0"/>
            <a:ext cx="672565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06851" y="732126"/>
            <a:ext cx="1347582" cy="492443"/>
          </a:xfrm>
          <a:prstGeom prst="rect">
            <a:avLst/>
          </a:prstGeom>
          <a:solidFill>
            <a:schemeClr val="bg1">
              <a:alpha val="76000"/>
            </a:schemeClr>
          </a:solidFill>
          <a:ln w="38100" cmpd="sng">
            <a:solidFill>
              <a:srgbClr val="000000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 smtClean="0"/>
              <a:t>Baseline</a:t>
            </a:r>
            <a:endParaRPr lang="en-US" sz="2600" b="1" dirty="0"/>
          </a:p>
        </p:txBody>
      </p:sp>
      <p:sp>
        <p:nvSpPr>
          <p:cNvPr id="7" name="Rectangle 6"/>
          <p:cNvSpPr/>
          <p:nvPr/>
        </p:nvSpPr>
        <p:spPr>
          <a:xfrm>
            <a:off x="3781778" y="4217286"/>
            <a:ext cx="1933222" cy="569204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03333" y="249536"/>
            <a:ext cx="3043922" cy="461665"/>
          </a:xfrm>
          <a:prstGeom prst="rect">
            <a:avLst/>
          </a:prstGeom>
          <a:solidFill>
            <a:srgbClr val="FFFFFF"/>
          </a:solidFill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(a) Cushing hypothesis</a:t>
            </a:r>
            <a:endParaRPr lang="en-US" sz="2400" i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744778" y="719667"/>
            <a:ext cx="0" cy="53198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92381" y="5960538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 rot="4130618">
            <a:off x="5330578" y="2355832"/>
            <a:ext cx="11430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Current </a:t>
            </a:r>
            <a:endParaRPr lang="en-US" sz="2400" dirty="0"/>
          </a:p>
        </p:txBody>
      </p:sp>
      <p:sp>
        <p:nvSpPr>
          <p:cNvPr id="13" name="Right Arrow 12"/>
          <p:cNvSpPr/>
          <p:nvPr/>
        </p:nvSpPr>
        <p:spPr>
          <a:xfrm rot="14851031">
            <a:off x="5261258" y="1583638"/>
            <a:ext cx="537208" cy="375539"/>
          </a:xfrm>
          <a:prstGeom prst="rightArrow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163794" y="4200353"/>
            <a:ext cx="12291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Baseline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572592">
            <a:off x="6241387" y="4261855"/>
            <a:ext cx="11430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Current </a:t>
            </a:r>
            <a:endParaRPr lang="en-US" sz="2400" dirty="0"/>
          </a:p>
        </p:txBody>
      </p:sp>
      <p:sp>
        <p:nvSpPr>
          <p:cNvPr id="18" name="Right Arrow 17"/>
          <p:cNvSpPr/>
          <p:nvPr/>
        </p:nvSpPr>
        <p:spPr>
          <a:xfrm rot="11293005">
            <a:off x="5631389" y="4206761"/>
            <a:ext cx="537208" cy="375539"/>
          </a:xfrm>
          <a:prstGeom prst="rightArrow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06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27" y="1219194"/>
            <a:ext cx="5537037" cy="4706953"/>
          </a:xfrm>
          <a:prstGeom prst="rect">
            <a:avLst/>
          </a:prstGeom>
        </p:spPr>
      </p:pic>
      <p:cxnSp>
        <p:nvCxnSpPr>
          <p:cNvPr id="3" name="Straight Connector 2"/>
          <p:cNvCxnSpPr>
            <a:endCxn id="5" idx="0"/>
          </p:cNvCxnSpPr>
          <p:nvPr/>
        </p:nvCxnSpPr>
        <p:spPr>
          <a:xfrm>
            <a:off x="3219695" y="2037376"/>
            <a:ext cx="48232" cy="30943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575170" y="1832534"/>
            <a:ext cx="1370297" cy="4308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Baseline?</a:t>
            </a:r>
            <a:endParaRPr lang="en-US" sz="2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117097" y="513171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20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7307091">
            <a:off x="4517126" y="5278685"/>
            <a:ext cx="445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(b) </a:t>
            </a:r>
          </a:p>
        </p:txBody>
      </p:sp>
      <p:sp>
        <p:nvSpPr>
          <p:cNvPr id="16" name="Rectangle 15"/>
          <p:cNvSpPr/>
          <p:nvPr/>
        </p:nvSpPr>
        <p:spPr>
          <a:xfrm rot="4260021">
            <a:off x="7061463" y="5340874"/>
            <a:ext cx="422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(c) </a:t>
            </a:r>
          </a:p>
        </p:txBody>
      </p:sp>
      <p:sp>
        <p:nvSpPr>
          <p:cNvPr id="25" name="Rectangle 24"/>
          <p:cNvSpPr/>
          <p:nvPr/>
        </p:nvSpPr>
        <p:spPr>
          <a:xfrm rot="17317666">
            <a:off x="4809696" y="5205587"/>
            <a:ext cx="445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(b)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 rot="4292969">
            <a:off x="7302544" y="5219523"/>
            <a:ext cx="422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(c) 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-329340" y="-409223"/>
            <a:ext cx="8702219" cy="8454807"/>
            <a:chOff x="-316640" y="-409223"/>
            <a:chExt cx="8702219" cy="845480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6560"/>
            <a:stretch/>
          </p:blipFill>
          <p:spPr>
            <a:xfrm>
              <a:off x="4271433" y="3595504"/>
              <a:ext cx="4077940" cy="4450080"/>
            </a:xfrm>
            <a:prstGeom prst="rect">
              <a:avLst/>
            </a:prstGeom>
            <a:solidFill>
              <a:srgbClr val="FFFFFF"/>
            </a:solidFill>
          </p:spPr>
        </p:pic>
        <p:grpSp>
          <p:nvGrpSpPr>
            <p:cNvPr id="22" name="Group 21"/>
            <p:cNvGrpSpPr/>
            <p:nvPr/>
          </p:nvGrpSpPr>
          <p:grpSpPr>
            <a:xfrm>
              <a:off x="-316640" y="-409223"/>
              <a:ext cx="8702219" cy="8161490"/>
              <a:chOff x="-316640" y="-409223"/>
              <a:chExt cx="8702219" cy="816149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4"/>
              <a:srcRect t="9177"/>
              <a:stretch/>
            </p:blipFill>
            <p:spPr>
              <a:xfrm>
                <a:off x="-232832" y="0"/>
                <a:ext cx="4373058" cy="4049888"/>
              </a:xfrm>
              <a:prstGeom prst="rect">
                <a:avLst/>
              </a:prstGeom>
              <a:solidFill>
                <a:srgbClr val="FFFFFF"/>
              </a:solidFill>
            </p:spPr>
          </p:pic>
          <p:cxnSp>
            <p:nvCxnSpPr>
              <p:cNvPr id="7" name="Straight Connector 6"/>
              <p:cNvCxnSpPr/>
              <p:nvPr/>
            </p:nvCxnSpPr>
            <p:spPr>
              <a:xfrm>
                <a:off x="6297326" y="4085396"/>
                <a:ext cx="0" cy="339913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6160863" y="73829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805201" y="4084336"/>
                <a:ext cx="942820" cy="43088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 smtClean="0"/>
                  <a:t>match</a:t>
                </a:r>
                <a:endParaRPr lang="en-US" sz="2200" b="1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4253040">
                <a:off x="6506386" y="5449077"/>
                <a:ext cx="1332053" cy="430887"/>
              </a:xfrm>
              <a:prstGeom prst="rect">
                <a:avLst/>
              </a:prstGeom>
              <a:solidFill>
                <a:srgbClr val="FF0000">
                  <a:alpha val="77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200" b="1" dirty="0" smtClean="0"/>
                  <a:t>mismatch</a:t>
                </a:r>
                <a:endParaRPr lang="en-US" sz="2200" b="1" dirty="0"/>
              </a:p>
            </p:txBody>
          </p:sp>
          <p:sp>
            <p:nvSpPr>
              <p:cNvPr id="11" name="Right Arrow 10"/>
              <p:cNvSpPr/>
              <p:nvPr/>
            </p:nvSpPr>
            <p:spPr>
              <a:xfrm rot="3973453">
                <a:off x="6559804" y="4610704"/>
                <a:ext cx="537208" cy="375539"/>
              </a:xfrm>
              <a:prstGeom prst="rightArrow">
                <a:avLst/>
              </a:prstGeom>
              <a:solidFill>
                <a:srgbClr val="D9D9D9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 rot="17332499">
                <a:off x="4723797" y="5440594"/>
                <a:ext cx="1332053" cy="430887"/>
              </a:xfrm>
              <a:prstGeom prst="rect">
                <a:avLst/>
              </a:prstGeom>
              <a:solidFill>
                <a:srgbClr val="FF0000">
                  <a:alpha val="77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200" b="1" dirty="0" smtClean="0"/>
                  <a:t>mismatch</a:t>
                </a:r>
                <a:endParaRPr lang="en-US" sz="2200" b="1" dirty="0"/>
              </a:p>
            </p:txBody>
          </p:sp>
          <p:sp>
            <p:nvSpPr>
              <p:cNvPr id="13" name="Right Arrow 12"/>
              <p:cNvSpPr/>
              <p:nvPr/>
            </p:nvSpPr>
            <p:spPr>
              <a:xfrm rot="6985390">
                <a:off x="5453672" y="4604345"/>
                <a:ext cx="537208" cy="375539"/>
              </a:xfrm>
              <a:prstGeom prst="rightArrow">
                <a:avLst/>
              </a:prstGeom>
              <a:solidFill>
                <a:srgbClr val="D9D9D9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5"/>
              <a:srcRect l="6269" b="1127"/>
              <a:stretch/>
            </p:blipFill>
            <p:spPr>
              <a:xfrm>
                <a:off x="4271433" y="-409223"/>
                <a:ext cx="4114146" cy="4425244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243143" y="79601"/>
                <a:ext cx="405354" cy="4308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/>
                  <a:t>a)</a:t>
                </a:r>
                <a:endParaRPr lang="en-US" sz="22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490984" y="79601"/>
                <a:ext cx="418441" cy="4308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200" dirty="0"/>
                  <a:t>b</a:t>
                </a:r>
                <a:r>
                  <a:rPr lang="en-US" sz="2200" dirty="0" smtClean="0"/>
                  <a:t>)</a:t>
                </a:r>
                <a:endParaRPr lang="en-US" sz="22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09277" y="4085396"/>
                <a:ext cx="389512" cy="4308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/>
                  <a:t>c)</a:t>
                </a:r>
                <a:endParaRPr lang="en-US" sz="22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474916" y="4085396"/>
                <a:ext cx="418441" cy="4308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200" dirty="0"/>
                  <a:t>d</a:t>
                </a:r>
                <a:r>
                  <a:rPr lang="en-US" sz="2200" dirty="0" smtClean="0"/>
                  <a:t>)</a:t>
                </a:r>
                <a:endParaRPr lang="en-US" sz="22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 rot="16200000">
                <a:off x="-974124" y="1379323"/>
                <a:ext cx="1838188" cy="52322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Abundance</a:t>
                </a:r>
                <a:endParaRPr lang="en-US" sz="2800" dirty="0"/>
              </a:p>
            </p:txBody>
          </p:sp>
        </p:grpSp>
      </p:grpSp>
      <p:sp>
        <p:nvSpPr>
          <p:cNvPr id="17" name="Rectangle 16"/>
          <p:cNvSpPr/>
          <p:nvPr/>
        </p:nvSpPr>
        <p:spPr>
          <a:xfrm>
            <a:off x="5396773" y="4107633"/>
            <a:ext cx="435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(a) 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3554062" y="5468514"/>
            <a:ext cx="1200519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Fitness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3263439" y="1379322"/>
            <a:ext cx="1838188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Abundance</a:t>
            </a:r>
            <a:endParaRPr lang="en-US" sz="2800" dirty="0"/>
          </a:p>
        </p:txBody>
      </p:sp>
      <p:sp>
        <p:nvSpPr>
          <p:cNvPr id="31" name="Rectangle 30"/>
          <p:cNvSpPr/>
          <p:nvPr/>
        </p:nvSpPr>
        <p:spPr>
          <a:xfrm rot="17276937">
            <a:off x="4787497" y="5261448"/>
            <a:ext cx="445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(b)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 rot="4181040">
            <a:off x="7292104" y="5192099"/>
            <a:ext cx="422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(c) </a:t>
            </a:r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6"/>
          <a:srcRect r="4706"/>
          <a:stretch/>
        </p:blipFill>
        <p:spPr>
          <a:xfrm>
            <a:off x="-600269" y="3456482"/>
            <a:ext cx="4538125" cy="4732566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36" name="Straight Connector 35"/>
          <p:cNvCxnSpPr>
            <a:endCxn id="38" idx="0"/>
          </p:cNvCxnSpPr>
          <p:nvPr/>
        </p:nvCxnSpPr>
        <p:spPr>
          <a:xfrm flipH="1">
            <a:off x="1913468" y="4271662"/>
            <a:ext cx="2360" cy="19617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355969" y="4066820"/>
            <a:ext cx="1200966" cy="4308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baseline</a:t>
            </a:r>
            <a:endParaRPr lang="en-US" sz="2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813230" y="736600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032934" y="6233374"/>
            <a:ext cx="1761067" cy="569204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393419" y="6182575"/>
            <a:ext cx="116192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b</a:t>
            </a:r>
            <a:r>
              <a:rPr lang="en-US" sz="2200" b="1" dirty="0" smtClean="0">
                <a:solidFill>
                  <a:srgbClr val="FF0000"/>
                </a:solidFill>
              </a:rPr>
              <a:t>aseline</a:t>
            </a:r>
            <a:endParaRPr lang="en-US" sz="2200" b="1" dirty="0">
              <a:solidFill>
                <a:srgbClr val="FF0000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1947334" y="6794727"/>
            <a:ext cx="4718" cy="68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221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1600"/>
            <a:ext cx="8839200" cy="6654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68893" y="5055165"/>
            <a:ext cx="2098821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Experimental study</a:t>
            </a:r>
            <a:endParaRPr lang="en-US" sz="1600" b="1" dirty="0"/>
          </a:p>
        </p:txBody>
      </p:sp>
      <p:sp>
        <p:nvSpPr>
          <p:cNvPr id="9" name="Rectangle 8"/>
          <p:cNvSpPr/>
          <p:nvPr/>
        </p:nvSpPr>
        <p:spPr>
          <a:xfrm>
            <a:off x="4241800" y="4380180"/>
            <a:ext cx="2146300" cy="338554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Observational </a:t>
            </a:r>
            <a:r>
              <a:rPr lang="en-US" sz="1600" b="1" dirty="0" smtClean="0"/>
              <a:t>study</a:t>
            </a:r>
            <a:endParaRPr lang="en-US" sz="1600" b="1" dirty="0"/>
          </a:p>
        </p:txBody>
      </p:sp>
      <p:sp>
        <p:nvSpPr>
          <p:cNvPr id="10" name="Right Arrow 9"/>
          <p:cNvSpPr/>
          <p:nvPr/>
        </p:nvSpPr>
        <p:spPr>
          <a:xfrm rot="6985390">
            <a:off x="4300614" y="4863277"/>
            <a:ext cx="537208" cy="202106"/>
          </a:xfrm>
          <a:prstGeom prst="rightArrow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3733800" y="5171271"/>
            <a:ext cx="1058142" cy="307777"/>
            <a:chOff x="3733800" y="5564971"/>
            <a:chExt cx="1058142" cy="307777"/>
          </a:xfrm>
        </p:grpSpPr>
        <p:grpSp>
          <p:nvGrpSpPr>
            <p:cNvPr id="28" name="Group 27"/>
            <p:cNvGrpSpPr/>
            <p:nvPr/>
          </p:nvGrpSpPr>
          <p:grpSpPr>
            <a:xfrm>
              <a:off x="3733800" y="5564971"/>
              <a:ext cx="1058142" cy="307777"/>
              <a:chOff x="3733800" y="5564971"/>
              <a:chExt cx="1058142" cy="307777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3733800" y="5564971"/>
                <a:ext cx="0" cy="3077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791942" y="5564971"/>
                <a:ext cx="0" cy="3077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/>
          </p:nvCxnSpPr>
          <p:spPr>
            <a:xfrm>
              <a:off x="3733800" y="5717371"/>
              <a:ext cx="1058142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400279" y="5895171"/>
            <a:ext cx="5071342" cy="307777"/>
            <a:chOff x="3400279" y="700871"/>
            <a:chExt cx="5071342" cy="307777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8471621" y="700871"/>
              <a:ext cx="0" cy="30777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3400279" y="700871"/>
              <a:ext cx="5066387" cy="307777"/>
              <a:chOff x="3400279" y="700871"/>
              <a:chExt cx="5066387" cy="307777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3400279" y="700871"/>
                <a:ext cx="0" cy="3077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400279" y="853271"/>
                <a:ext cx="506638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Right Arrow 32"/>
          <p:cNvSpPr/>
          <p:nvPr/>
        </p:nvSpPr>
        <p:spPr>
          <a:xfrm rot="6985390">
            <a:off x="5710314" y="5561301"/>
            <a:ext cx="537208" cy="202106"/>
          </a:xfrm>
          <a:prstGeom prst="rightArrow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44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6508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 rot="4582865">
            <a:off x="4992015" y="2703236"/>
            <a:ext cx="13848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Observed</a:t>
            </a:r>
            <a:endParaRPr lang="en-US" sz="2400" dirty="0"/>
          </a:p>
        </p:txBody>
      </p:sp>
      <p:sp>
        <p:nvSpPr>
          <p:cNvPr id="15" name="Right Arrow 14"/>
          <p:cNvSpPr/>
          <p:nvPr/>
        </p:nvSpPr>
        <p:spPr>
          <a:xfrm rot="15315386">
            <a:off x="4947398" y="1718743"/>
            <a:ext cx="775938" cy="27846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4485388">
            <a:off x="5481443" y="3898084"/>
            <a:ext cx="775938" cy="310482"/>
          </a:xfrm>
          <a:prstGeom prst="rightArrow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68110" y="719667"/>
            <a:ext cx="324001" cy="53198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0" y="0"/>
            <a:ext cx="6725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44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389" y="0"/>
            <a:ext cx="6725653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38394" y="757833"/>
            <a:ext cx="1258127" cy="461665"/>
          </a:xfrm>
          <a:prstGeom prst="rect">
            <a:avLst/>
          </a:prstGeom>
          <a:solidFill>
            <a:schemeClr val="bg1">
              <a:alpha val="76000"/>
            </a:schemeClr>
          </a:solidFill>
          <a:ln w="38100" cmpd="sng">
            <a:solidFill>
              <a:srgbClr val="000000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Baseline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 rot="4582865">
            <a:off x="4992015" y="2703236"/>
            <a:ext cx="13848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Observed</a:t>
            </a:r>
            <a:endParaRPr lang="en-US" sz="2400" dirty="0"/>
          </a:p>
        </p:txBody>
      </p:sp>
      <p:sp>
        <p:nvSpPr>
          <p:cNvPr id="15" name="Right Arrow 14"/>
          <p:cNvSpPr/>
          <p:nvPr/>
        </p:nvSpPr>
        <p:spPr>
          <a:xfrm rot="15315386">
            <a:off x="4947398" y="1718743"/>
            <a:ext cx="775938" cy="27846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4485388">
            <a:off x="5481443" y="3898084"/>
            <a:ext cx="775938" cy="310482"/>
          </a:xfrm>
          <a:prstGeom prst="rightArrow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884333" y="4397758"/>
            <a:ext cx="3796896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0000"/>
                </a:solidFill>
              </a:rPr>
              <a:t>(b) Asynchrony hypothesis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29927" y="4285018"/>
            <a:ext cx="1258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Baseline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81778" y="4285018"/>
            <a:ext cx="1933222" cy="569204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09850" y="757832"/>
            <a:ext cx="3171416" cy="461665"/>
          </a:xfrm>
          <a:prstGeom prst="rect">
            <a:avLst/>
          </a:prstGeom>
          <a:solidFill>
            <a:srgbClr val="FFFFFF"/>
          </a:solidFill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(a) Cushing hypothesis</a:t>
            </a:r>
            <a:endParaRPr lang="en-US" sz="2400" i="1" dirty="0"/>
          </a:p>
        </p:txBody>
      </p:sp>
      <p:sp>
        <p:nvSpPr>
          <p:cNvPr id="21" name="Rectangle 20"/>
          <p:cNvSpPr/>
          <p:nvPr/>
        </p:nvSpPr>
        <p:spPr>
          <a:xfrm>
            <a:off x="1468110" y="719667"/>
            <a:ext cx="324001" cy="53198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79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0"/>
            <a:ext cx="6725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31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0"/>
            <a:ext cx="6725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0"/>
            <a:ext cx="6725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52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206500" y="0"/>
            <a:ext cx="6725653" cy="6858000"/>
            <a:chOff x="1206500" y="0"/>
            <a:chExt cx="6725653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6500" y="0"/>
              <a:ext cx="6725653" cy="6858000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>
              <a:off x="4744778" y="719667"/>
              <a:ext cx="0" cy="531988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592381" y="5960538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34255" y="608536"/>
              <a:ext cx="1376549" cy="46166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(a) match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4130618">
              <a:off x="5020941" y="2423564"/>
              <a:ext cx="179613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(c) mismatch</a:t>
              </a:r>
              <a:endParaRPr lang="en-US" sz="2400" dirty="0"/>
            </a:p>
          </p:txBody>
        </p:sp>
        <p:sp>
          <p:nvSpPr>
            <p:cNvPr id="11" name="Right Arrow 10"/>
            <p:cNvSpPr/>
            <p:nvPr/>
          </p:nvSpPr>
          <p:spPr>
            <a:xfrm rot="3973453">
              <a:off x="5142727" y="1295777"/>
              <a:ext cx="537208" cy="375539"/>
            </a:xfrm>
            <a:prstGeom prst="rightArrow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 rot="17332499">
              <a:off x="2660030" y="2474359"/>
              <a:ext cx="189727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(b) mismatch</a:t>
              </a:r>
              <a:endParaRPr lang="en-US" sz="2400" dirty="0"/>
            </a:p>
          </p:txBody>
        </p:sp>
        <p:sp>
          <p:nvSpPr>
            <p:cNvPr id="13" name="Right Arrow 12"/>
            <p:cNvSpPr/>
            <p:nvPr/>
          </p:nvSpPr>
          <p:spPr>
            <a:xfrm rot="6985390">
              <a:off x="3748718" y="1289418"/>
              <a:ext cx="537208" cy="375539"/>
            </a:xfrm>
            <a:prstGeom prst="rightArrow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6117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206500" y="0"/>
            <a:ext cx="6725653" cy="6858000"/>
            <a:chOff x="1206500" y="0"/>
            <a:chExt cx="6725653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6500" y="0"/>
              <a:ext cx="6725653" cy="6858000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>
              <a:off x="4744778" y="719667"/>
              <a:ext cx="0" cy="531988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592381" y="5960538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71317" y="608536"/>
              <a:ext cx="972893" cy="46166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match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4130618">
              <a:off x="5020941" y="2423564"/>
              <a:ext cx="179613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(c) mismatch</a:t>
              </a:r>
              <a:endParaRPr lang="en-US" sz="2400" dirty="0"/>
            </a:p>
          </p:txBody>
        </p:sp>
        <p:sp>
          <p:nvSpPr>
            <p:cNvPr id="11" name="Right Arrow 10"/>
            <p:cNvSpPr/>
            <p:nvPr/>
          </p:nvSpPr>
          <p:spPr>
            <a:xfrm rot="3973453">
              <a:off x="5142727" y="1295777"/>
              <a:ext cx="537208" cy="375539"/>
            </a:xfrm>
            <a:prstGeom prst="rightArrow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 rot="17332499">
              <a:off x="2660030" y="2474359"/>
              <a:ext cx="189727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(b) mismatch</a:t>
              </a:r>
              <a:endParaRPr lang="en-US" sz="2400" dirty="0"/>
            </a:p>
          </p:txBody>
        </p:sp>
        <p:sp>
          <p:nvSpPr>
            <p:cNvPr id="13" name="Right Arrow 12"/>
            <p:cNvSpPr/>
            <p:nvPr/>
          </p:nvSpPr>
          <p:spPr>
            <a:xfrm rot="6985390">
              <a:off x="3748718" y="1289418"/>
              <a:ext cx="537208" cy="375539"/>
            </a:xfrm>
            <a:prstGeom prst="rightArrow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138394" y="146871"/>
            <a:ext cx="1258127" cy="461665"/>
          </a:xfrm>
          <a:prstGeom prst="rect">
            <a:avLst/>
          </a:prstGeom>
          <a:solidFill>
            <a:schemeClr val="bg1">
              <a:alpha val="76000"/>
            </a:schemeClr>
          </a:solidFill>
          <a:ln w="38100" cmpd="sng">
            <a:solidFill>
              <a:srgbClr val="000000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Baseline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21359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7307091">
            <a:off x="4517126" y="5278685"/>
            <a:ext cx="445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(b) </a:t>
            </a:r>
          </a:p>
        </p:txBody>
      </p:sp>
      <p:sp>
        <p:nvSpPr>
          <p:cNvPr id="16" name="Rectangle 15"/>
          <p:cNvSpPr/>
          <p:nvPr/>
        </p:nvSpPr>
        <p:spPr>
          <a:xfrm rot="4260021">
            <a:off x="7061463" y="5340874"/>
            <a:ext cx="422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(c) </a:t>
            </a:r>
          </a:p>
        </p:txBody>
      </p:sp>
      <p:sp>
        <p:nvSpPr>
          <p:cNvPr id="25" name="Rectangle 24"/>
          <p:cNvSpPr/>
          <p:nvPr/>
        </p:nvSpPr>
        <p:spPr>
          <a:xfrm rot="17317666">
            <a:off x="4809696" y="5205587"/>
            <a:ext cx="445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(b)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 rot="4292969">
            <a:off x="7302544" y="5219523"/>
            <a:ext cx="422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(c) 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-344274" y="-409223"/>
            <a:ext cx="8717153" cy="8466659"/>
            <a:chOff x="-344274" y="-409223"/>
            <a:chExt cx="8717153" cy="8466659"/>
          </a:xfrm>
        </p:grpSpPr>
        <p:grpSp>
          <p:nvGrpSpPr>
            <p:cNvPr id="30" name="Group 29"/>
            <p:cNvGrpSpPr/>
            <p:nvPr/>
          </p:nvGrpSpPr>
          <p:grpSpPr>
            <a:xfrm>
              <a:off x="-344274" y="-409223"/>
              <a:ext cx="8717153" cy="8466659"/>
              <a:chOff x="-344274" y="-409223"/>
              <a:chExt cx="8717153" cy="8466659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-329340" y="-409223"/>
                <a:ext cx="8702219" cy="8466659"/>
                <a:chOff x="-316640" y="-409223"/>
                <a:chExt cx="8702219" cy="8466659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-316640" y="-409223"/>
                  <a:ext cx="8702219" cy="8466659"/>
                  <a:chOff x="-316640" y="-409223"/>
                  <a:chExt cx="8702219" cy="8466659"/>
                </a:xfrm>
              </p:grpSpPr>
              <p:pic>
                <p:nvPicPr>
                  <p:cNvPr id="5" name="Picture 4"/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6560"/>
                  <a:stretch/>
                </p:blipFill>
                <p:spPr>
                  <a:xfrm>
                    <a:off x="4271433" y="3595504"/>
                    <a:ext cx="4077940" cy="4450080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</p:pic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-316640" y="-409223"/>
                    <a:ext cx="8702219" cy="8466659"/>
                    <a:chOff x="-316640" y="-409223"/>
                    <a:chExt cx="8702219" cy="8466659"/>
                  </a:xfrm>
                </p:grpSpPr>
                <p:pic>
                  <p:nvPicPr>
                    <p:cNvPr id="4" name="Picture 3"/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-266701" y="3587037"/>
                      <a:ext cx="4384128" cy="4470399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</p:pic>
                <p:pic>
                  <p:nvPicPr>
                    <p:cNvPr id="6" name="Picture 5"/>
                    <p:cNvPicPr>
                      <a:picLocks noChangeAspect="1"/>
                    </p:cNvPicPr>
                    <p:nvPr/>
                  </p:nvPicPr>
                  <p:blipFill rotWithShape="1">
                    <a:blip r:embed="rId5"/>
                    <a:srcRect t="9177"/>
                    <a:stretch/>
                  </p:blipFill>
                  <p:spPr>
                    <a:xfrm>
                      <a:off x="-232832" y="0"/>
                      <a:ext cx="4373058" cy="40498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</p:pic>
                <p:cxnSp>
                  <p:nvCxnSpPr>
                    <p:cNvPr id="7" name="Straight Connector 6"/>
                    <p:cNvCxnSpPr/>
                    <p:nvPr/>
                  </p:nvCxnSpPr>
                  <p:spPr>
                    <a:xfrm>
                      <a:off x="6297326" y="4085396"/>
                      <a:ext cx="0" cy="3399137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6160863" y="7382935"/>
                      <a:ext cx="30166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p:txBody>
                </p:sp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5805201" y="4084336"/>
                      <a:ext cx="942820" cy="430887"/>
                    </a:xfrm>
                    <a:prstGeom prst="rect">
                      <a:avLst/>
                    </a:prstGeom>
                    <a:solidFill>
                      <a:schemeClr val="tx2">
                        <a:lumMod val="40000"/>
                        <a:lumOff val="60000"/>
                      </a:schemeClr>
                    </a:solidFill>
                    <a:ln>
                      <a:solidFill>
                        <a:schemeClr val="tx1"/>
                      </a:solidFill>
                      <a:prstDash val="solid"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200" b="1" dirty="0" smtClean="0"/>
                        <a:t>match</a:t>
                      </a:r>
                      <a:endParaRPr lang="en-US" sz="2200" b="1" dirty="0"/>
                    </a:p>
                  </p:txBody>
                </p:sp>
                <p:sp>
                  <p:nvSpPr>
                    <p:cNvPr id="10" name="TextBox 9"/>
                    <p:cNvSpPr txBox="1"/>
                    <p:nvPr/>
                  </p:nvSpPr>
                  <p:spPr>
                    <a:xfrm rot="4253040">
                      <a:off x="6506386" y="5449077"/>
                      <a:ext cx="1332053" cy="430887"/>
                    </a:xfrm>
                    <a:prstGeom prst="rect">
                      <a:avLst/>
                    </a:prstGeom>
                    <a:solidFill>
                      <a:srgbClr val="FF0000">
                        <a:alpha val="77000"/>
                      </a:srgbClr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200" b="1" dirty="0" smtClean="0"/>
                        <a:t>mismatch</a:t>
                      </a:r>
                      <a:endParaRPr lang="en-US" sz="2200" b="1" dirty="0"/>
                    </a:p>
                  </p:txBody>
                </p:sp>
                <p:sp>
                  <p:nvSpPr>
                    <p:cNvPr id="11" name="Right Arrow 10"/>
                    <p:cNvSpPr/>
                    <p:nvPr/>
                  </p:nvSpPr>
                  <p:spPr>
                    <a:xfrm rot="3973453">
                      <a:off x="6559804" y="4610704"/>
                      <a:ext cx="537208" cy="375539"/>
                    </a:xfrm>
                    <a:prstGeom prst="rightArrow">
                      <a:avLst/>
                    </a:prstGeom>
                    <a:solidFill>
                      <a:srgbClr val="D9D9D9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" name="TextBox 11"/>
                    <p:cNvSpPr txBox="1"/>
                    <p:nvPr/>
                  </p:nvSpPr>
                  <p:spPr>
                    <a:xfrm rot="17332499">
                      <a:off x="4723797" y="5440594"/>
                      <a:ext cx="1332053" cy="430887"/>
                    </a:xfrm>
                    <a:prstGeom prst="rect">
                      <a:avLst/>
                    </a:prstGeom>
                    <a:solidFill>
                      <a:srgbClr val="FF0000">
                        <a:alpha val="77000"/>
                      </a:srgbClr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200" b="1" dirty="0" smtClean="0"/>
                        <a:t>mismatch</a:t>
                      </a:r>
                      <a:endParaRPr lang="en-US" sz="2200" b="1" dirty="0"/>
                    </a:p>
                  </p:txBody>
                </p:sp>
                <p:sp>
                  <p:nvSpPr>
                    <p:cNvPr id="13" name="Right Arrow 12"/>
                    <p:cNvSpPr/>
                    <p:nvPr/>
                  </p:nvSpPr>
                  <p:spPr>
                    <a:xfrm rot="6985390">
                      <a:off x="5453672" y="4604345"/>
                      <a:ext cx="537208" cy="375539"/>
                    </a:xfrm>
                    <a:prstGeom prst="rightArrow">
                      <a:avLst/>
                    </a:prstGeom>
                    <a:solidFill>
                      <a:srgbClr val="D9D9D9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3" name="Picture 2"/>
                    <p:cNvPicPr>
                      <a:picLocks noChangeAspect="1"/>
                    </p:cNvPicPr>
                    <p:nvPr/>
                  </p:nvPicPr>
                  <p:blipFill rotWithShape="1">
                    <a:blip r:embed="rId6"/>
                    <a:srcRect l="6269" b="1127"/>
                    <a:stretch/>
                  </p:blipFill>
                  <p:spPr>
                    <a:xfrm>
                      <a:off x="4271433" y="-409223"/>
                      <a:ext cx="4114146" cy="442524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243143" y="79601"/>
                      <a:ext cx="405354" cy="430887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  <a:prstDash val="solid"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200" dirty="0" smtClean="0"/>
                        <a:t>a)</a:t>
                      </a:r>
                      <a:endParaRPr lang="en-US" sz="2200" dirty="0"/>
                    </a:p>
                  </p:txBody>
                </p:sp>
                <p:sp>
                  <p:nvSpPr>
                    <p:cNvPr id="15" name="TextBox 14"/>
                    <p:cNvSpPr txBox="1"/>
                    <p:nvPr/>
                  </p:nvSpPr>
                  <p:spPr>
                    <a:xfrm>
                      <a:off x="4490984" y="79601"/>
                      <a:ext cx="418441" cy="430887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  <a:prstDash val="solid"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200" dirty="0"/>
                        <a:t>b</a:t>
                      </a:r>
                      <a:r>
                        <a:rPr lang="en-US" sz="2200" dirty="0" smtClean="0"/>
                        <a:t>)</a:t>
                      </a:r>
                      <a:endParaRPr lang="en-US" sz="2200" dirty="0"/>
                    </a:p>
                  </p:txBody>
                </p:sp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209277" y="4085396"/>
                      <a:ext cx="389512" cy="430887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  <a:prstDash val="solid"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200" dirty="0" smtClean="0"/>
                        <a:t>c)</a:t>
                      </a:r>
                      <a:endParaRPr lang="en-US" sz="2200" dirty="0"/>
                    </a:p>
                  </p:txBody>
                </p:sp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4474916" y="4085396"/>
                      <a:ext cx="418441" cy="430887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  <a:prstDash val="solid"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200" dirty="0"/>
                        <a:t>d</a:t>
                      </a:r>
                      <a:r>
                        <a:rPr lang="en-US" sz="2200" dirty="0" smtClean="0"/>
                        <a:t>)</a:t>
                      </a:r>
                      <a:endParaRPr lang="en-US" sz="2200" dirty="0"/>
                    </a:p>
                  </p:txBody>
                </p:sp>
                <p:sp>
                  <p:nvSpPr>
                    <p:cNvPr id="20" name="TextBox 19"/>
                    <p:cNvSpPr txBox="1"/>
                    <p:nvPr/>
                  </p:nvSpPr>
                  <p:spPr>
                    <a:xfrm rot="16200000">
                      <a:off x="-974124" y="1379323"/>
                      <a:ext cx="1838188" cy="52322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Abundance</a:t>
                      </a:r>
                      <a:endParaRPr lang="en-US" sz="2800" dirty="0"/>
                    </a:p>
                  </p:txBody>
                </p:sp>
              </p:grpSp>
            </p:grpSp>
            <p:sp>
              <p:nvSpPr>
                <p:cNvPr id="17" name="Rectangle 16"/>
                <p:cNvSpPr/>
                <p:nvPr/>
              </p:nvSpPr>
              <p:spPr>
                <a:xfrm>
                  <a:off x="5409473" y="4107633"/>
                  <a:ext cx="43522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(a) </a:t>
                  </a:r>
                </a:p>
              </p:txBody>
            </p:sp>
          </p:grpSp>
          <p:sp>
            <p:nvSpPr>
              <p:cNvPr id="27" name="TextBox 26"/>
              <p:cNvSpPr txBox="1"/>
              <p:nvPr/>
            </p:nvSpPr>
            <p:spPr>
              <a:xfrm rot="16200000">
                <a:off x="-1001758" y="5604791"/>
                <a:ext cx="1838188" cy="52322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Abundance</a:t>
                </a:r>
                <a:endParaRPr lang="en-US" sz="28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 rot="16200000">
                <a:off x="3554062" y="5468514"/>
                <a:ext cx="1200519" cy="52322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Fitness</a:t>
                </a:r>
                <a:endParaRPr lang="en-US" sz="28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 rot="16200000">
                <a:off x="3263439" y="1379322"/>
                <a:ext cx="1838188" cy="52322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Abundance</a:t>
                </a:r>
                <a:endParaRPr lang="en-US" sz="2800" dirty="0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 rot="17276937">
              <a:off x="4787497" y="5261448"/>
              <a:ext cx="4459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(b) 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 rot="4181040">
              <a:off x="7292104" y="5192099"/>
              <a:ext cx="4222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(c)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3624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4921</TotalTime>
  <Words>344</Words>
  <Application>Microsoft Macintosh PowerPoint</Application>
  <PresentationFormat>On-screen Show (4:3)</PresentationFormat>
  <Paragraphs>88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Heather Kharouba</dc:creator>
  <cp:lastModifiedBy>Heather Kharouba</cp:lastModifiedBy>
  <cp:revision>59</cp:revision>
  <dcterms:created xsi:type="dcterms:W3CDTF">2017-11-06T19:09:00Z</dcterms:created>
  <dcterms:modified xsi:type="dcterms:W3CDTF">2018-10-15T18:41:51Z</dcterms:modified>
</cp:coreProperties>
</file>