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2" r:id="rId3"/>
    <p:sldId id="261" r:id="rId4"/>
    <p:sldId id="257" r:id="rId5"/>
    <p:sldId id="264" r:id="rId6"/>
    <p:sldId id="258" r:id="rId7"/>
    <p:sldId id="259" r:id="rId8"/>
    <p:sldId id="263" r:id="rId9"/>
    <p:sldId id="26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3" d="100"/>
          <a:sy n="93" d="100"/>
        </p:scale>
        <p:origin x="-152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CCB774-A39C-AD47-8504-64DB24CAC6E0}" type="datetimeFigureOut">
              <a:rPr lang="en-US" smtClean="0"/>
              <a:t>17-07-18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767C92-0ACB-CC40-88B6-2B4628F13609}" type="slidenum">
              <a:rPr lang="en-US" smtClean="0"/>
              <a:t>‹#›</a:t>
            </a:fld>
            <a:endParaRPr lang="en-US"/>
          </a:p>
        </p:txBody>
      </p:sp>
    </p:spTree>
    <p:extLst>
      <p:ext uri="{BB962C8B-B14F-4D97-AF65-F5344CB8AC3E}">
        <p14:creationId xmlns:p14="http://schemas.microsoft.com/office/powerpoint/2010/main" val="374688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While there is no doubt that a changing climate induces differences</a:t>
            </a:r>
          </a:p>
          <a:p>
            <a:r>
              <a:rPr lang="en-US" sz="1200" b="0" i="0" u="none" strike="noStrike" kern="1200" baseline="0" dirty="0" smtClean="0">
                <a:solidFill>
                  <a:schemeClr val="tx1"/>
                </a:solidFill>
                <a:latin typeface="+mn-lt"/>
                <a:ea typeface="+mn-ea"/>
                <a:cs typeface="+mn-cs"/>
              </a:rPr>
              <a:t>in the timing of predators and prey, the ecological ramifications</a:t>
            </a:r>
          </a:p>
          <a:p>
            <a:r>
              <a:rPr lang="en-US" sz="1200" b="0" i="0" u="none" strike="noStrike" kern="1200" baseline="0" dirty="0" smtClean="0">
                <a:solidFill>
                  <a:schemeClr val="tx1"/>
                </a:solidFill>
                <a:latin typeface="+mn-lt"/>
                <a:ea typeface="+mn-ea"/>
                <a:cs typeface="+mn-cs"/>
              </a:rPr>
              <a:t>of this are far from clear.</a:t>
            </a:r>
            <a:endParaRPr lang="en-US" dirty="0"/>
          </a:p>
        </p:txBody>
      </p:sp>
      <p:sp>
        <p:nvSpPr>
          <p:cNvPr id="4" name="Slide Number Placeholder 3"/>
          <p:cNvSpPr>
            <a:spLocks noGrp="1"/>
          </p:cNvSpPr>
          <p:nvPr>
            <p:ph type="sldNum" sz="quarter" idx="10"/>
          </p:nvPr>
        </p:nvSpPr>
        <p:spPr/>
        <p:txBody>
          <a:bodyPr/>
          <a:lstStyle/>
          <a:p>
            <a:fld id="{EE767C92-0ACB-CC40-88B6-2B4628F13609}" type="slidenum">
              <a:rPr lang="en-US" smtClean="0"/>
              <a:t>3</a:t>
            </a:fld>
            <a:endParaRPr lang="en-US"/>
          </a:p>
        </p:txBody>
      </p:sp>
    </p:spTree>
    <p:extLst>
      <p:ext uri="{BB962C8B-B14F-4D97-AF65-F5344CB8AC3E}">
        <p14:creationId xmlns:p14="http://schemas.microsoft.com/office/powerpoint/2010/main" val="1481426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1EFAB061-18BE-1C48-9B68-F111E5F33DFA}" type="datetimeFigureOut">
              <a:rPr lang="en-US" smtClean="0"/>
              <a:t>17-07-18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3366214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EFAB061-18BE-1C48-9B68-F111E5F33DFA}" type="datetimeFigureOut">
              <a:rPr lang="en-US" smtClean="0"/>
              <a:t>17-07-18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23148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EFAB061-18BE-1C48-9B68-F111E5F33DFA}" type="datetimeFigureOut">
              <a:rPr lang="en-US" smtClean="0"/>
              <a:t>17-07-18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199284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EFAB061-18BE-1C48-9B68-F111E5F33DFA}" type="datetimeFigureOut">
              <a:rPr lang="en-US" smtClean="0"/>
              <a:t>17-07-18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297444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1EFAB061-18BE-1C48-9B68-F111E5F33DFA}" type="datetimeFigureOut">
              <a:rPr lang="en-US" smtClean="0"/>
              <a:t>17-07-18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306991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1EFAB061-18BE-1C48-9B68-F111E5F33DFA}" type="datetimeFigureOut">
              <a:rPr lang="en-US" smtClean="0"/>
              <a:t>17-07-18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418850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1EFAB061-18BE-1C48-9B68-F111E5F33DFA}" type="datetimeFigureOut">
              <a:rPr lang="en-US" smtClean="0"/>
              <a:t>17-07-18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32345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1EFAB061-18BE-1C48-9B68-F111E5F33DFA}" type="datetimeFigureOut">
              <a:rPr lang="en-US" smtClean="0"/>
              <a:t>17-07-18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3678074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AB061-18BE-1C48-9B68-F111E5F33DFA}" type="datetimeFigureOut">
              <a:rPr lang="en-US" smtClean="0"/>
              <a:t>17-07-18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150400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1EFAB061-18BE-1C48-9B68-F111E5F33DFA}" type="datetimeFigureOut">
              <a:rPr lang="en-US" smtClean="0"/>
              <a:t>17-07-18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3932254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1EFAB061-18BE-1C48-9B68-F111E5F33DFA}" type="datetimeFigureOut">
              <a:rPr lang="en-US" smtClean="0"/>
              <a:t>17-07-18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E954B-4B73-BF46-A965-0F6B63A3E374}" type="slidenum">
              <a:rPr lang="en-US" smtClean="0"/>
              <a:t>‹#›</a:t>
            </a:fld>
            <a:endParaRPr lang="en-US"/>
          </a:p>
        </p:txBody>
      </p:sp>
    </p:spTree>
    <p:extLst>
      <p:ext uri="{BB962C8B-B14F-4D97-AF65-F5344CB8AC3E}">
        <p14:creationId xmlns:p14="http://schemas.microsoft.com/office/powerpoint/2010/main" val="6662215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AB061-18BE-1C48-9B68-F111E5F33DFA}" type="datetimeFigureOut">
              <a:rPr lang="en-US" smtClean="0"/>
              <a:t>17-07-18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E954B-4B73-BF46-A965-0F6B63A3E374}" type="slidenum">
              <a:rPr lang="en-US" smtClean="0"/>
              <a:t>‹#›</a:t>
            </a:fld>
            <a:endParaRPr lang="en-US"/>
          </a:p>
        </p:txBody>
      </p:sp>
    </p:spTree>
    <p:extLst>
      <p:ext uri="{BB962C8B-B14F-4D97-AF65-F5344CB8AC3E}">
        <p14:creationId xmlns:p14="http://schemas.microsoft.com/office/powerpoint/2010/main" val="2169440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320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Need to read:</a:t>
            </a:r>
          </a:p>
          <a:p>
            <a:pPr lvl="1"/>
            <a:r>
              <a:rPr lang="en-US" dirty="0" smtClean="0"/>
              <a:t>Thackeray 2012- mismatching revisited: what is trophic mismatching from the perspective of the plankton</a:t>
            </a:r>
            <a:endParaRPr lang="en-US" dirty="0"/>
          </a:p>
        </p:txBody>
      </p:sp>
    </p:spTree>
    <p:extLst>
      <p:ext uri="{BB962C8B-B14F-4D97-AF65-F5344CB8AC3E}">
        <p14:creationId xmlns:p14="http://schemas.microsoft.com/office/powerpoint/2010/main" val="138872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Cushing (1990) refined the ‘‘match–mismatch’’ hypothesis for </a:t>
            </a:r>
            <a:r>
              <a:rPr lang="en-US" dirty="0" smtClean="0"/>
              <a:t>marine fish</a:t>
            </a:r>
            <a:r>
              <a:rPr lang="en-US" dirty="0"/>
              <a:t>, whose spawning within a relatively narrow time </a:t>
            </a:r>
            <a:r>
              <a:rPr lang="en-US" dirty="0" smtClean="0"/>
              <a:t>window was </a:t>
            </a:r>
            <a:r>
              <a:rPr lang="en-US" dirty="0"/>
              <a:t>suggested to lead to their larvae either matching or </a:t>
            </a:r>
            <a:r>
              <a:rPr lang="en-US" dirty="0" smtClean="0"/>
              <a:t>missing the </a:t>
            </a:r>
            <a:r>
              <a:rPr lang="en-US" dirty="0"/>
              <a:t>subsequent peak of their zooplankton food</a:t>
            </a:r>
            <a:endParaRPr lang="en-US" dirty="0"/>
          </a:p>
        </p:txBody>
      </p:sp>
    </p:spTree>
    <p:extLst>
      <p:ext uri="{BB962C8B-B14F-4D97-AF65-F5344CB8AC3E}">
        <p14:creationId xmlns:p14="http://schemas.microsoft.com/office/powerpoint/2010/main" val="1389570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Match-mismatch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Match-mismatch hypothesis states that if the most energetically expensive part of the breeding phenology of the higher level (i.e. the predator) occurs at the same time as the peak availability of the lower level (i.e. the prey) , then recruitment will be high. If there is a mismatch between food requirement and food availability , then survival and thus recruitment of the predator will </a:t>
            </a:r>
            <a:r>
              <a:rPr lang="en-US" dirty="0" smtClean="0"/>
              <a:t>decrease</a:t>
            </a:r>
          </a:p>
          <a:p>
            <a:r>
              <a:rPr lang="en-US" dirty="0" smtClean="0"/>
              <a:t>Hypothesis suggests that fitness is related to the degree of temporal synchrony between the energetic needs of the offspring and their food supply; </a:t>
            </a:r>
            <a:r>
              <a:rPr lang="en-US" dirty="0" err="1" smtClean="0"/>
              <a:t>teherfore</a:t>
            </a:r>
            <a:r>
              <a:rPr lang="en-US" dirty="0" smtClean="0"/>
              <a:t> fitness will be highest when the most energy consuming part of the breeding cycle coincides with the peak availability of the food</a:t>
            </a:r>
            <a:endParaRPr lang="en-US" dirty="0"/>
          </a:p>
        </p:txBody>
      </p:sp>
    </p:spTree>
    <p:extLst>
      <p:ext uri="{BB962C8B-B14F-4D97-AF65-F5344CB8AC3E}">
        <p14:creationId xmlns:p14="http://schemas.microsoft.com/office/powerpoint/2010/main" val="407966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Use operational definition of mismatch</a:t>
            </a:r>
          </a:p>
          <a:p>
            <a:r>
              <a:rPr lang="en-US" dirty="0" smtClean="0"/>
              <a:t>Time-based definition</a:t>
            </a:r>
            <a:endParaRPr lang="en-US" dirty="0"/>
          </a:p>
        </p:txBody>
      </p:sp>
    </p:spTree>
    <p:extLst>
      <p:ext uri="{BB962C8B-B14F-4D97-AF65-F5344CB8AC3E}">
        <p14:creationId xmlns:p14="http://schemas.microsoft.com/office/powerpoint/2010/main" val="290618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Just magnitude</a:t>
            </a:r>
            <a:endParaRPr lang="en-US" dirty="0"/>
          </a:p>
        </p:txBody>
      </p:sp>
      <p:pic>
        <p:nvPicPr>
          <p:cNvPr id="4" name="Picture 3"/>
          <p:cNvPicPr>
            <a:picLocks noChangeAspect="1"/>
          </p:cNvPicPr>
          <p:nvPr/>
        </p:nvPicPr>
        <p:blipFill>
          <a:blip r:embed="rId2"/>
          <a:stretch>
            <a:fillRect/>
          </a:stretch>
        </p:blipFill>
        <p:spPr>
          <a:xfrm>
            <a:off x="4716782" y="3559730"/>
            <a:ext cx="3840813" cy="3298269"/>
          </a:xfrm>
          <a:prstGeom prst="rect">
            <a:avLst/>
          </a:prstGeom>
        </p:spPr>
      </p:pic>
      <p:pic>
        <p:nvPicPr>
          <p:cNvPr id="5" name="Picture 4"/>
          <p:cNvPicPr>
            <a:picLocks noChangeAspect="1"/>
          </p:cNvPicPr>
          <p:nvPr/>
        </p:nvPicPr>
        <p:blipFill>
          <a:blip r:embed="rId3"/>
          <a:stretch>
            <a:fillRect/>
          </a:stretch>
        </p:blipFill>
        <p:spPr>
          <a:xfrm>
            <a:off x="-998225" y="1800421"/>
            <a:ext cx="5075917" cy="4373698"/>
          </a:xfrm>
          <a:prstGeom prst="rect">
            <a:avLst/>
          </a:prstGeom>
        </p:spPr>
      </p:pic>
    </p:spTree>
    <p:extLst>
      <p:ext uri="{BB962C8B-B14F-4D97-AF65-F5344CB8AC3E}">
        <p14:creationId xmlns:p14="http://schemas.microsoft.com/office/powerpoint/2010/main" val="284181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622243" y="2594938"/>
            <a:ext cx="4844964" cy="4263062"/>
          </a:xfrm>
          <a:prstGeom prst="rect">
            <a:avLst/>
          </a:prstGeom>
        </p:spPr>
      </p:pic>
    </p:spTree>
    <p:extLst>
      <p:ext uri="{BB962C8B-B14F-4D97-AF65-F5344CB8AC3E}">
        <p14:creationId xmlns:p14="http://schemas.microsoft.com/office/powerpoint/2010/main" val="1666869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Proxies here might be crude index of actual success</a:t>
            </a:r>
          </a:p>
          <a:p>
            <a:r>
              <a:rPr lang="en-US" dirty="0" smtClean="0"/>
              <a:t>Did not incorporate </a:t>
            </a:r>
            <a:r>
              <a:rPr lang="en-US" i="1" dirty="0" smtClean="0"/>
              <a:t>amount</a:t>
            </a:r>
            <a:r>
              <a:rPr lang="en-US" dirty="0" smtClean="0"/>
              <a:t> of food or changes in amount, just timing (good timing but low food can be outweighed by poor timing but large amount- HMK003)</a:t>
            </a:r>
            <a:endParaRPr lang="en-US" dirty="0"/>
          </a:p>
        </p:txBody>
      </p:sp>
    </p:spTree>
    <p:extLst>
      <p:ext uri="{BB962C8B-B14F-4D97-AF65-F5344CB8AC3E}">
        <p14:creationId xmlns:p14="http://schemas.microsoft.com/office/powerpoint/2010/main" val="1851830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Why its difficult  to evaluate overall and/or long-term consequences of mismatch</a:t>
            </a:r>
          </a:p>
          <a:p>
            <a:pPr lvl="1"/>
            <a:r>
              <a:rPr lang="en-US" dirty="0" smtClean="0"/>
              <a:t>Age-size </a:t>
            </a:r>
            <a:r>
              <a:rPr lang="en-US" dirty="0" err="1" smtClean="0"/>
              <a:t>strucuture</a:t>
            </a:r>
            <a:r>
              <a:rPr lang="en-US" dirty="0" smtClean="0"/>
              <a:t> of population (via density dependence)</a:t>
            </a:r>
          </a:p>
          <a:p>
            <a:pPr lvl="1"/>
            <a:r>
              <a:rPr lang="en-US" dirty="0" smtClean="0"/>
              <a:t>Individual vs. population level</a:t>
            </a:r>
          </a:p>
          <a:p>
            <a:pPr lvl="1"/>
            <a:r>
              <a:rPr lang="en-US" dirty="0" smtClean="0"/>
              <a:t>Effect of other resources</a:t>
            </a:r>
          </a:p>
          <a:p>
            <a:pPr lvl="1"/>
            <a:r>
              <a:rPr lang="en-US" dirty="0" smtClean="0"/>
              <a:t>Resilience- ability to overcome (e.g. generation time)</a:t>
            </a:r>
          </a:p>
          <a:p>
            <a:pPr lvl="1"/>
            <a:r>
              <a:rPr lang="en-US" dirty="0" smtClean="0"/>
              <a:t>Life history tradeoffs- mistiming with optimum food may not be so selectively disadvantageous if this means a lower predation risk</a:t>
            </a:r>
          </a:p>
          <a:p>
            <a:r>
              <a:rPr lang="en-US" dirty="0" smtClean="0"/>
              <a:t>When is mismatch likely to be important?</a:t>
            </a:r>
          </a:p>
          <a:p>
            <a:pPr lvl="1"/>
            <a:r>
              <a:rPr lang="en-US" dirty="0" smtClean="0"/>
              <a:t>Highly seasonal, pulsed systems</a:t>
            </a:r>
          </a:p>
          <a:p>
            <a:pPr lvl="1"/>
            <a:r>
              <a:rPr lang="en-US" dirty="0" smtClean="0"/>
              <a:t>Specialist feeders</a:t>
            </a:r>
          </a:p>
          <a:p>
            <a:pPr lvl="1"/>
            <a:r>
              <a:rPr lang="en-US" dirty="0" smtClean="0"/>
              <a:t>Narrow windows for consumers, narrow production pulses in resources</a:t>
            </a:r>
          </a:p>
          <a:p>
            <a:r>
              <a:rPr lang="en-US" dirty="0" smtClean="0"/>
              <a:t>When is mismatch likely NOT to be important?</a:t>
            </a:r>
          </a:p>
          <a:p>
            <a:pPr lvl="1"/>
            <a:r>
              <a:rPr lang="en-US" dirty="0" smtClean="0"/>
              <a:t>Strong intraspecific competition</a:t>
            </a:r>
          </a:p>
          <a:p>
            <a:pPr lvl="1"/>
            <a:r>
              <a:rPr lang="en-US" dirty="0" smtClean="0"/>
              <a:t>Less important when strong density dependence because overrun by environmental </a:t>
            </a:r>
            <a:r>
              <a:rPr lang="en-US" dirty="0" err="1" smtClean="0"/>
              <a:t>stochasticity</a:t>
            </a:r>
            <a:r>
              <a:rPr lang="en-US" dirty="0" smtClean="0"/>
              <a:t> more than phenology</a:t>
            </a:r>
          </a:p>
          <a:p>
            <a:pPr lvl="1"/>
            <a:r>
              <a:rPr lang="en-US" dirty="0" smtClean="0"/>
              <a:t>Inter-annual variability in food quantity (and environment??)</a:t>
            </a:r>
          </a:p>
          <a:p>
            <a:pPr lvl="1"/>
            <a:r>
              <a:rPr lang="en-US" dirty="0" smtClean="0"/>
              <a:t>High food baseline levels</a:t>
            </a:r>
          </a:p>
          <a:p>
            <a:pPr lvl="1"/>
            <a:r>
              <a:rPr lang="en-US" dirty="0" smtClean="0"/>
              <a:t>Turnover rates and prolonged seasonal availability allowing extended periods of production</a:t>
            </a:r>
          </a:p>
          <a:p>
            <a:endParaRPr lang="en-US" dirty="0" smtClean="0"/>
          </a:p>
          <a:p>
            <a:pPr lvl="1"/>
            <a:endParaRPr lang="en-US" dirty="0"/>
          </a:p>
        </p:txBody>
      </p:sp>
    </p:spTree>
    <p:extLst>
      <p:ext uri="{BB962C8B-B14F-4D97-AF65-F5344CB8AC3E}">
        <p14:creationId xmlns:p14="http://schemas.microsoft.com/office/powerpoint/2010/main" val="1558864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4304</TotalTime>
  <Words>418</Words>
  <Application>Microsoft Macintosh PowerPoint</Application>
  <PresentationFormat>On-screen Show (4:3)</PresentationFormat>
  <Paragraphs>34</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Match-mismatch  </vt:lpstr>
      <vt:lpstr>Approach</vt:lpstr>
      <vt:lpstr>Just magnitude</vt:lpstr>
      <vt:lpstr>PowerPoint Presentation</vt:lpstr>
      <vt:lpstr>Limitations</vt:lpstr>
      <vt:lpstr>Discussion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Kharouba</dc:creator>
  <cp:lastModifiedBy>Heather Kharouba</cp:lastModifiedBy>
  <cp:revision>19</cp:revision>
  <dcterms:created xsi:type="dcterms:W3CDTF">2017-07-14T16:30:12Z</dcterms:created>
  <dcterms:modified xsi:type="dcterms:W3CDTF">2017-07-18T17:39:27Z</dcterms:modified>
</cp:coreProperties>
</file>