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38" r:id="rId3"/>
    <p:sldId id="378" r:id="rId4"/>
    <p:sldId id="379" r:id="rId5"/>
    <p:sldId id="380" r:id="rId6"/>
    <p:sldId id="339" r:id="rId7"/>
    <p:sldId id="343" r:id="rId8"/>
    <p:sldId id="392" r:id="rId9"/>
    <p:sldId id="381" r:id="rId10"/>
    <p:sldId id="387" r:id="rId11"/>
    <p:sldId id="389" r:id="rId12"/>
    <p:sldId id="347" r:id="rId13"/>
    <p:sldId id="358" r:id="rId14"/>
    <p:sldId id="359" r:id="rId15"/>
    <p:sldId id="360" r:id="rId16"/>
    <p:sldId id="366" r:id="rId17"/>
    <p:sldId id="403" r:id="rId18"/>
    <p:sldId id="362" r:id="rId19"/>
    <p:sldId id="363" r:id="rId20"/>
    <p:sldId id="364" r:id="rId21"/>
    <p:sldId id="365" r:id="rId22"/>
    <p:sldId id="361" r:id="rId23"/>
    <p:sldId id="352" r:id="rId24"/>
    <p:sldId id="353" r:id="rId25"/>
    <p:sldId id="368" r:id="rId26"/>
    <p:sldId id="354" r:id="rId27"/>
    <p:sldId id="356" r:id="rId28"/>
    <p:sldId id="369" r:id="rId29"/>
    <p:sldId id="367" r:id="rId30"/>
    <p:sldId id="370" r:id="rId31"/>
    <p:sldId id="395" r:id="rId32"/>
    <p:sldId id="396" r:id="rId33"/>
    <p:sldId id="397" r:id="rId34"/>
    <p:sldId id="398" r:id="rId35"/>
    <p:sldId id="400" r:id="rId36"/>
    <p:sldId id="401" r:id="rId37"/>
    <p:sldId id="402" r:id="rId38"/>
    <p:sldId id="399" r:id="rId39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ECF1-FB08-48FC-B45D-807F443755F4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71E4-6861-4732-8F34-4F4D9FD11A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2812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81DE-5AEF-4FAD-BA62-F267E0B801CD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2CAB0-A59A-4EF5-A5F9-E5624B5D4D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825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16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69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448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3" descr="C:\Users\Bryan\Downloads\CS.DIT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990554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46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049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042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5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218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64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18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bryan.duggan@dit.i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Dr Bryan Duggan</a:t>
            </a:r>
          </a:p>
          <a:p>
            <a:r>
              <a:rPr lang="en-GB" dirty="0" smtClean="0"/>
              <a:t>DIT School of Computing</a:t>
            </a:r>
          </a:p>
          <a:p>
            <a:r>
              <a:rPr lang="en-GB" dirty="0" smtClean="0">
                <a:hlinkClick r:id="rId2"/>
              </a:rPr>
              <a:t>bryan.duggan@dit.ie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ditcomputing</a:t>
            </a:r>
            <a:endParaRPr lang="en-GB" dirty="0" smtClean="0"/>
          </a:p>
          <a:p>
            <a:r>
              <a:rPr lang="en-GB" dirty="0" smtClean="0"/>
              <a:t>http://facebook.com/ditschoolofcomputing</a:t>
            </a:r>
          </a:p>
          <a:p>
            <a:endParaRPr lang="en-GB" dirty="0" smtClean="0"/>
          </a:p>
        </p:txBody>
      </p:sp>
      <p:sp>
        <p:nvSpPr>
          <p:cNvPr id="5" name="AutoShape 2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" name="AutoShape 4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1029" name="Picture 5" descr="C:\Users\Bryan.discovery.000\Documents\Logos\DIT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85184"/>
            <a:ext cx="15567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993" y="764704"/>
            <a:ext cx="72732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/>
              <a:t>BGE OpenGL &amp; 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Component Based Games Engines</a:t>
            </a:r>
            <a:endParaRPr lang="en-IE" sz="1100" dirty="0"/>
          </a:p>
        </p:txBody>
      </p:sp>
      <p:pic>
        <p:nvPicPr>
          <p:cNvPr id="14" name="Picture 3" descr="C:\Users\Bryan\Downloads\CS.DI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499285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7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Calculating the View Transform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100" dirty="0">
                <a:solidFill>
                  <a:srgbClr val="000080"/>
                </a:solidFill>
                <a:latin typeface="Consolas"/>
              </a:rPr>
              <a:t>view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3100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3100" dirty="0" err="1">
                <a:solidFill>
                  <a:srgbClr val="880000"/>
                </a:solidFill>
                <a:latin typeface="Consolas"/>
              </a:rPr>
              <a:t>lookAt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IE" sz="3100" dirty="0">
                <a:solidFill>
                  <a:srgbClr val="000080"/>
                </a:solidFill>
                <a:latin typeface="Consolas"/>
              </a:rPr>
              <a:t>position</a:t>
            </a:r>
            <a:endParaRPr lang="en-IE" sz="3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3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3100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IE" sz="3100" dirty="0">
                <a:solidFill>
                  <a:srgbClr val="000080"/>
                </a:solidFill>
                <a:latin typeface="Consolas"/>
              </a:rPr>
              <a:t>look</a:t>
            </a:r>
            <a:endParaRPr lang="en-IE" sz="3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3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3100" dirty="0" err="1">
                <a:solidFill>
                  <a:srgbClr val="000080"/>
                </a:solidFill>
                <a:latin typeface="Consolas"/>
              </a:rPr>
              <a:t>basisUp</a:t>
            </a:r>
            <a:endParaRPr lang="en-IE" sz="3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3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3100" dirty="0">
                <a:solidFill>
                  <a:srgbClr val="A000A0"/>
                </a:solidFill>
                <a:latin typeface="Consolas"/>
              </a:rPr>
              <a:t>GLM_FUNC_QUALIFIER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3100" dirty="0">
                <a:solidFill>
                  <a:srgbClr val="0000FF"/>
                </a:solidFill>
                <a:latin typeface="Consolas"/>
              </a:rPr>
              <a:t>detail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3100" dirty="0">
                <a:solidFill>
                  <a:srgbClr val="0000FF"/>
                </a:solidFill>
                <a:latin typeface="Consolas"/>
              </a:rPr>
              <a:t>tmat4x4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3100" dirty="0">
                <a:solidFill>
                  <a:srgbClr val="0000FF"/>
                </a:solidFill>
                <a:latin typeface="Consolas"/>
              </a:rPr>
              <a:t>T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3100" dirty="0" err="1">
                <a:solidFill>
                  <a:srgbClr val="880000"/>
                </a:solidFill>
                <a:latin typeface="Consolas"/>
              </a:rPr>
              <a:t>lookAt</a:t>
            </a:r>
            <a:endParaRPr lang="en-IE" sz="3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31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IE" sz="3100" dirty="0">
                <a:solidFill>
                  <a:srgbClr val="0000FF"/>
                </a:solidFill>
                <a:latin typeface="Consolas"/>
              </a:rPr>
              <a:t>detail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3100" dirty="0">
                <a:solidFill>
                  <a:srgbClr val="0000FF"/>
                </a:solidFill>
                <a:latin typeface="Consolas"/>
              </a:rPr>
              <a:t>tvec3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3100" dirty="0">
                <a:solidFill>
                  <a:srgbClr val="0000FF"/>
                </a:solidFill>
                <a:latin typeface="Consolas"/>
              </a:rPr>
              <a:t>T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3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 &amp; </a:t>
            </a:r>
            <a:r>
              <a:rPr lang="en-IE" sz="3100" dirty="0">
                <a:solidFill>
                  <a:srgbClr val="000080"/>
                </a:solidFill>
                <a:latin typeface="Consolas"/>
              </a:rPr>
              <a:t>eye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IE" sz="3100" dirty="0">
                <a:solidFill>
                  <a:srgbClr val="0000FF"/>
                </a:solidFill>
                <a:latin typeface="Consolas"/>
              </a:rPr>
              <a:t>detail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3100" dirty="0">
                <a:solidFill>
                  <a:srgbClr val="0000FF"/>
                </a:solidFill>
                <a:latin typeface="Consolas"/>
              </a:rPr>
              <a:t>tvec3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3100" dirty="0">
                <a:solidFill>
                  <a:srgbClr val="0000FF"/>
                </a:solidFill>
                <a:latin typeface="Consolas"/>
              </a:rPr>
              <a:t>T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3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 &amp; </a:t>
            </a:r>
            <a:r>
              <a:rPr lang="en-IE" sz="3100" dirty="0" err="1">
                <a:solidFill>
                  <a:srgbClr val="000080"/>
                </a:solidFill>
                <a:latin typeface="Consolas"/>
              </a:rPr>
              <a:t>center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IE" sz="3100" dirty="0">
                <a:solidFill>
                  <a:srgbClr val="0000FF"/>
                </a:solidFill>
                <a:latin typeface="Consolas"/>
              </a:rPr>
              <a:t>detail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3100" dirty="0">
                <a:solidFill>
                  <a:srgbClr val="0000FF"/>
                </a:solidFill>
                <a:latin typeface="Consolas"/>
              </a:rPr>
              <a:t>tvec3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3100" dirty="0">
                <a:solidFill>
                  <a:srgbClr val="0000FF"/>
                </a:solidFill>
                <a:latin typeface="Consolas"/>
              </a:rPr>
              <a:t>T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3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 &amp; </a:t>
            </a:r>
            <a:r>
              <a:rPr lang="en-IE" sz="3100" dirty="0">
                <a:solidFill>
                  <a:srgbClr val="000080"/>
                </a:solidFill>
                <a:latin typeface="Consolas"/>
              </a:rPr>
              <a:t>up</a:t>
            </a:r>
            <a:endParaRPr lang="en-IE" sz="3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3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470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Calculating the Projection Transform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E" sz="1800" dirty="0"/>
              <a:t>projection = </a:t>
            </a:r>
            <a:r>
              <a:rPr lang="en-IE" sz="1800" dirty="0" err="1"/>
              <a:t>glm</a:t>
            </a:r>
            <a:r>
              <a:rPr lang="en-IE" sz="1800" dirty="0"/>
              <a:t>::perspective(45.0f, 4.0f / 3.0f, 0.1f, 10000.0f</a:t>
            </a:r>
            <a:r>
              <a:rPr lang="en-IE" sz="1800" dirty="0" smtClean="0"/>
              <a:t>);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A000A0"/>
                </a:solidFill>
                <a:latin typeface="Consolas"/>
              </a:rPr>
              <a:t>GLM_FUNC_QUALIFIER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>
                <a:solidFill>
                  <a:srgbClr val="0000FF"/>
                </a:solidFill>
                <a:latin typeface="Consolas"/>
              </a:rPr>
              <a:t>detail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800" dirty="0">
                <a:solidFill>
                  <a:srgbClr val="0000FF"/>
                </a:solidFill>
                <a:latin typeface="Consolas"/>
              </a:rPr>
              <a:t>tmat4x4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800" dirty="0" err="1">
                <a:solidFill>
                  <a:srgbClr val="0000FF"/>
                </a:solidFill>
                <a:latin typeface="Consolas"/>
              </a:rPr>
              <a:t>valType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1800" dirty="0">
                <a:solidFill>
                  <a:srgbClr val="880000"/>
                </a:solidFill>
                <a:latin typeface="Consolas"/>
              </a:rPr>
              <a:t>perspective</a:t>
            </a:r>
            <a:endParaRPr lang="en-IE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IE" sz="1800" dirty="0" err="1">
                <a:solidFill>
                  <a:srgbClr val="0000FF"/>
                </a:solidFill>
                <a:latin typeface="Consolas"/>
              </a:rPr>
              <a:t>valType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&amp; 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fovy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IE" sz="1800" dirty="0" err="1">
                <a:solidFill>
                  <a:srgbClr val="0000FF"/>
                </a:solidFill>
                <a:latin typeface="Consolas"/>
              </a:rPr>
              <a:t>valType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&amp; </a:t>
            </a:r>
            <a:r>
              <a:rPr lang="en-IE" sz="1800" dirty="0">
                <a:solidFill>
                  <a:srgbClr val="000080"/>
                </a:solidFill>
                <a:latin typeface="Consolas"/>
              </a:rPr>
              <a:t>aspect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IE" sz="1800" dirty="0" err="1">
                <a:solidFill>
                  <a:srgbClr val="0000FF"/>
                </a:solidFill>
                <a:latin typeface="Consolas"/>
              </a:rPr>
              <a:t>valType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&amp; 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zNear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IE" sz="1800" dirty="0" err="1">
                <a:solidFill>
                  <a:srgbClr val="0000FF"/>
                </a:solidFill>
                <a:latin typeface="Consolas"/>
              </a:rPr>
              <a:t>valType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&amp; 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zFar</a:t>
            </a:r>
            <a:endParaRPr lang="en-IE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endParaRPr lang="en-IE" sz="1800" dirty="0" smtClean="0"/>
          </a:p>
          <a:p>
            <a:endParaRPr lang="en-IE" sz="1800" dirty="0"/>
          </a:p>
          <a:p>
            <a:endParaRPr lang="en-IE" sz="1800" dirty="0"/>
          </a:p>
        </p:txBody>
      </p:sp>
      <p:pic>
        <p:nvPicPr>
          <p:cNvPr id="2050" name="Picture 2" descr="http://www.glprogramming.com/red/images/Image6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55639"/>
            <a:ext cx="49053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Game loop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Initialise()</a:t>
            </a:r>
          </a:p>
          <a:p>
            <a:r>
              <a:rPr lang="en-GB" dirty="0" smtClean="0"/>
              <a:t>While (true)</a:t>
            </a:r>
          </a:p>
          <a:p>
            <a:pPr lvl="1"/>
            <a:r>
              <a:rPr lang="en-GB" dirty="0" smtClean="0"/>
              <a:t>Update(</a:t>
            </a:r>
            <a:r>
              <a:rPr lang="en-GB" dirty="0" err="1" smtClean="0"/>
              <a:t>timeDelta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Draw()</a:t>
            </a:r>
          </a:p>
          <a:p>
            <a:r>
              <a:rPr lang="en-GB" dirty="0" smtClean="0"/>
              <a:t>End while</a:t>
            </a:r>
          </a:p>
          <a:p>
            <a:r>
              <a:rPr lang="en-GB" dirty="0" err="1" smtClean="0"/>
              <a:t>Cleanup</a:t>
            </a:r>
            <a:r>
              <a:rPr lang="en-GB" dirty="0" smtClean="0"/>
              <a:t>()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5862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Object Oriented Game Engines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IE" dirty="0" smtClean="0"/>
              <a:t>Are terrible. I know I made one (</a:t>
            </a:r>
            <a:r>
              <a:rPr lang="en-IE" dirty="0" err="1" smtClean="0"/>
              <a:t>Dalek</a:t>
            </a:r>
            <a:r>
              <a:rPr lang="en-IE" dirty="0" smtClean="0"/>
              <a:t> World)</a:t>
            </a:r>
          </a:p>
          <a:p>
            <a:r>
              <a:rPr lang="en-IE" dirty="0" smtClean="0"/>
              <a:t>Consider:</a:t>
            </a:r>
            <a:endParaRPr lang="en-I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26356"/>
            <a:ext cx="8622110" cy="372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27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Problems!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Each new piece of functionality you want to add to a class becomes a new (more specific class)</a:t>
            </a:r>
          </a:p>
          <a:p>
            <a:r>
              <a:rPr lang="en-IE" dirty="0" smtClean="0"/>
              <a:t>Too many classes</a:t>
            </a:r>
          </a:p>
          <a:p>
            <a:r>
              <a:rPr lang="en-IE" dirty="0" smtClean="0"/>
              <a:t>No flexibility</a:t>
            </a:r>
          </a:p>
          <a:p>
            <a:r>
              <a:rPr lang="en-IE" dirty="0" smtClean="0"/>
              <a:t>Tight coupling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4420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better approach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aggregate design pattern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2483768" y="2276872"/>
            <a:ext cx="3312368" cy="290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Game Component</a:t>
            </a:r>
          </a:p>
          <a:p>
            <a:pPr algn="ctr"/>
            <a:endParaRPr lang="en-IE" b="1" dirty="0" smtClean="0"/>
          </a:p>
          <a:p>
            <a:pPr algn="ctr"/>
            <a:endParaRPr lang="en-IE" dirty="0" smtClean="0"/>
          </a:p>
          <a:p>
            <a:r>
              <a:rPr lang="en-IE" dirty="0" smtClean="0"/>
              <a:t>Initialise()</a:t>
            </a:r>
          </a:p>
          <a:p>
            <a:r>
              <a:rPr lang="en-IE" dirty="0" smtClean="0"/>
              <a:t>Update(</a:t>
            </a:r>
            <a:r>
              <a:rPr lang="en-IE" dirty="0" err="1" smtClean="0"/>
              <a:t>timeDelta</a:t>
            </a:r>
            <a:r>
              <a:rPr lang="en-IE" dirty="0" smtClean="0"/>
              <a:t>)</a:t>
            </a:r>
          </a:p>
          <a:p>
            <a:r>
              <a:rPr lang="en-IE" dirty="0" smtClean="0"/>
              <a:t>Draw()</a:t>
            </a:r>
          </a:p>
          <a:p>
            <a:r>
              <a:rPr lang="en-IE" dirty="0" err="1" smtClean="0"/>
              <a:t>Cleanup</a:t>
            </a:r>
            <a:r>
              <a:rPr lang="en-IE" dirty="0" smtClean="0"/>
              <a:t>()</a:t>
            </a:r>
          </a:p>
          <a:p>
            <a:r>
              <a:rPr lang="en-IE" dirty="0" smtClean="0"/>
              <a:t>Attach(</a:t>
            </a:r>
            <a:r>
              <a:rPr lang="en-IE" dirty="0" err="1" smtClean="0"/>
              <a:t>GameComponent</a:t>
            </a:r>
            <a:r>
              <a:rPr lang="en-IE" dirty="0" smtClean="0"/>
              <a:t> c)</a:t>
            </a:r>
          </a:p>
          <a:p>
            <a:r>
              <a:rPr lang="en-IE" dirty="0" smtClean="0"/>
              <a:t>list&lt;</a:t>
            </a:r>
            <a:r>
              <a:rPr lang="en-IE" dirty="0" err="1" smtClean="0"/>
              <a:t>GameComponent</a:t>
            </a:r>
            <a:r>
              <a:rPr lang="en-IE" dirty="0" smtClean="0"/>
              <a:t>&gt; children</a:t>
            </a:r>
            <a:endParaRPr lang="en-IE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796136" y="486916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236296" y="3429000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796136" y="342900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49957" y="44371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0..*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01887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Based Games Engines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Everything in BGE is a component</a:t>
            </a:r>
          </a:p>
          <a:p>
            <a:r>
              <a:rPr lang="en-GB" dirty="0" smtClean="0"/>
              <a:t>Most things extend </a:t>
            </a:r>
            <a:r>
              <a:rPr lang="en-GB" dirty="0" err="1" smtClean="0"/>
              <a:t>GameComponent</a:t>
            </a:r>
            <a:endParaRPr lang="en-GB" dirty="0" smtClean="0"/>
          </a:p>
          <a:p>
            <a:pPr lvl="1"/>
            <a:r>
              <a:rPr lang="en-IE" dirty="0"/>
              <a:t>virtual bool Initialise();</a:t>
            </a:r>
          </a:p>
          <a:p>
            <a:pPr lvl="1"/>
            <a:r>
              <a:rPr lang="en-IE" dirty="0"/>
              <a:t>virtual void Update(float </a:t>
            </a:r>
            <a:r>
              <a:rPr lang="en-IE" dirty="0" err="1"/>
              <a:t>timeDelta</a:t>
            </a:r>
            <a:r>
              <a:rPr lang="en-IE" dirty="0"/>
              <a:t>);</a:t>
            </a:r>
          </a:p>
          <a:p>
            <a:pPr lvl="1"/>
            <a:r>
              <a:rPr lang="en-IE" dirty="0"/>
              <a:t>virtual void Draw();</a:t>
            </a:r>
          </a:p>
          <a:p>
            <a:pPr lvl="1"/>
            <a:r>
              <a:rPr lang="en-IE" dirty="0"/>
              <a:t>virtual void </a:t>
            </a:r>
            <a:r>
              <a:rPr lang="en-IE" dirty="0" err="1"/>
              <a:t>Cleanup</a:t>
            </a:r>
            <a:r>
              <a:rPr lang="en-IE" dirty="0" smtClean="0"/>
              <a:t>();</a:t>
            </a:r>
            <a:endParaRPr lang="en-IE" dirty="0"/>
          </a:p>
          <a:p>
            <a:r>
              <a:rPr lang="en-GB" dirty="0" err="1" smtClean="0"/>
              <a:t>GameComponent’s</a:t>
            </a:r>
            <a:r>
              <a:rPr lang="en-GB" dirty="0" smtClean="0"/>
              <a:t> keep track of a list of children components &amp; parent component</a:t>
            </a:r>
          </a:p>
          <a:p>
            <a:pPr lvl="1"/>
            <a:r>
              <a:rPr lang="en-IE" dirty="0" err="1"/>
              <a:t>std</a:t>
            </a:r>
            <a:r>
              <a:rPr lang="en-IE" dirty="0"/>
              <a:t>::list&lt;</a:t>
            </a:r>
            <a:r>
              <a:rPr lang="en-IE" dirty="0" err="1"/>
              <a:t>std</a:t>
            </a:r>
            <a:r>
              <a:rPr lang="en-IE" dirty="0"/>
              <a:t>::</a:t>
            </a:r>
            <a:r>
              <a:rPr lang="en-IE" dirty="0" err="1"/>
              <a:t>shared_ptr</a:t>
            </a:r>
            <a:r>
              <a:rPr lang="en-IE" dirty="0"/>
              <a:t>&lt;</a:t>
            </a:r>
            <a:r>
              <a:rPr lang="en-IE" dirty="0" err="1"/>
              <a:t>GameComponent</a:t>
            </a:r>
            <a:r>
              <a:rPr lang="en-IE" dirty="0"/>
              <a:t>&gt;&gt; children</a:t>
            </a:r>
            <a:r>
              <a:rPr lang="en-IE" dirty="0" smtClean="0"/>
              <a:t>;</a:t>
            </a:r>
            <a:endParaRPr lang="en-GB" dirty="0" smtClean="0"/>
          </a:p>
          <a:p>
            <a:r>
              <a:rPr lang="en-GB" dirty="0" smtClean="0"/>
              <a:t>This is known as the aggregate design pattern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815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Each </a:t>
            </a:r>
            <a:r>
              <a:rPr lang="en-GB" dirty="0" err="1" smtClean="0"/>
              <a:t>GameComponent</a:t>
            </a:r>
            <a:r>
              <a:rPr lang="en-GB" dirty="0" smtClean="0"/>
              <a:t> has: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err="1"/>
              <a:t>GameComponent</a:t>
            </a:r>
            <a:r>
              <a:rPr lang="en-IE" dirty="0"/>
              <a:t> * parent;</a:t>
            </a:r>
          </a:p>
          <a:p>
            <a:r>
              <a:rPr lang="en-IE" dirty="0" err="1"/>
              <a:t>glm</a:t>
            </a:r>
            <a:r>
              <a:rPr lang="en-IE" dirty="0"/>
              <a:t>::vec3 position;</a:t>
            </a:r>
          </a:p>
          <a:p>
            <a:r>
              <a:rPr lang="en-IE" dirty="0" err="1"/>
              <a:t>glm</a:t>
            </a:r>
            <a:r>
              <a:rPr lang="en-IE" dirty="0"/>
              <a:t>::vec3 look;</a:t>
            </a:r>
          </a:p>
          <a:p>
            <a:r>
              <a:rPr lang="en-IE" dirty="0" err="1"/>
              <a:t>glm</a:t>
            </a:r>
            <a:r>
              <a:rPr lang="en-IE" dirty="0"/>
              <a:t>::vec3 up;</a:t>
            </a:r>
          </a:p>
          <a:p>
            <a:r>
              <a:rPr lang="en-IE" dirty="0" err="1"/>
              <a:t>glm</a:t>
            </a:r>
            <a:r>
              <a:rPr lang="en-IE" dirty="0"/>
              <a:t>::vec3 right;</a:t>
            </a:r>
          </a:p>
          <a:p>
            <a:r>
              <a:rPr lang="en-IE" dirty="0" err="1"/>
              <a:t>glm</a:t>
            </a:r>
            <a:r>
              <a:rPr lang="en-IE" dirty="0"/>
              <a:t>::vec3 scale;</a:t>
            </a:r>
          </a:p>
          <a:p>
            <a:r>
              <a:rPr lang="en-IE" dirty="0" err="1"/>
              <a:t>glm</a:t>
            </a:r>
            <a:r>
              <a:rPr lang="en-IE" dirty="0"/>
              <a:t>::vec3 velocity;</a:t>
            </a:r>
          </a:p>
          <a:p>
            <a:r>
              <a:rPr lang="en-IE" dirty="0" err="1"/>
              <a:t>glm</a:t>
            </a:r>
            <a:r>
              <a:rPr lang="en-IE" dirty="0"/>
              <a:t>::mat4 world;</a:t>
            </a:r>
          </a:p>
          <a:p>
            <a:r>
              <a:rPr lang="en-IE" dirty="0" err="1"/>
              <a:t>glm</a:t>
            </a:r>
            <a:r>
              <a:rPr lang="en-IE" dirty="0"/>
              <a:t>::</a:t>
            </a:r>
            <a:r>
              <a:rPr lang="en-IE" dirty="0" err="1"/>
              <a:t>quat</a:t>
            </a:r>
            <a:r>
              <a:rPr lang="en-IE" dirty="0"/>
              <a:t> orientation;</a:t>
            </a:r>
          </a:p>
          <a:p>
            <a:r>
              <a:rPr lang="en-IE" dirty="0" err="1"/>
              <a:t>glm</a:t>
            </a:r>
            <a:r>
              <a:rPr lang="en-IE" dirty="0"/>
              <a:t>::vec3 ambient;</a:t>
            </a:r>
          </a:p>
          <a:p>
            <a:r>
              <a:rPr lang="en-IE" dirty="0" err="1"/>
              <a:t>glm</a:t>
            </a:r>
            <a:r>
              <a:rPr lang="en-IE" dirty="0"/>
              <a:t>::vec3 specular;</a:t>
            </a:r>
          </a:p>
          <a:p>
            <a:r>
              <a:rPr lang="en-IE" dirty="0" err="1"/>
              <a:t>glm</a:t>
            </a:r>
            <a:r>
              <a:rPr lang="en-IE" dirty="0"/>
              <a:t>::vec3 diffuse; 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51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base class </a:t>
            </a:r>
            <a:r>
              <a:rPr lang="en-IE" dirty="0" err="1" smtClean="0"/>
              <a:t>GameComponent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Holds a list of </a:t>
            </a:r>
            <a:r>
              <a:rPr lang="en-IE" dirty="0" err="1" smtClean="0"/>
              <a:t>GameComponent</a:t>
            </a:r>
            <a:r>
              <a:rPr lang="en-IE" dirty="0" smtClean="0"/>
              <a:t> children references</a:t>
            </a:r>
          </a:p>
          <a:p>
            <a:r>
              <a:rPr lang="en-IE" dirty="0" smtClean="0"/>
              <a:t>Use Attach() to add something to the list.</a:t>
            </a:r>
          </a:p>
          <a:p>
            <a:r>
              <a:rPr lang="en-IE" dirty="0" smtClean="0"/>
              <a:t>Calls Initialise, Update and Draw on all children</a:t>
            </a:r>
          </a:p>
          <a:p>
            <a:r>
              <a:rPr lang="en-IE" dirty="0" smtClean="0"/>
              <a:t>All subclasses do their own work first then</a:t>
            </a:r>
          </a:p>
          <a:p>
            <a:r>
              <a:rPr lang="en-IE" dirty="0" smtClean="0"/>
              <a:t>Must</a:t>
            </a:r>
            <a:r>
              <a:rPr lang="en-IE" b="1" dirty="0" smtClean="0"/>
              <a:t> call the base class member function</a:t>
            </a:r>
            <a:r>
              <a:rPr lang="en-IE" dirty="0" smtClean="0"/>
              <a:t> so that the children get Initialised, Updated and Drawn!</a:t>
            </a:r>
          </a:p>
          <a:p>
            <a:pPr lvl="1"/>
            <a:r>
              <a:rPr lang="en-IE" dirty="0"/>
              <a:t>Are these depth first or breadth first?</a:t>
            </a:r>
            <a:endParaRPr lang="en-IE" dirty="0" smtClean="0"/>
          </a:p>
          <a:p>
            <a:r>
              <a:rPr lang="en-IE" dirty="0" smtClean="0"/>
              <a:t>This means that the scene is a graph of objects each contained by a parent object</a:t>
            </a:r>
          </a:p>
          <a:p>
            <a:r>
              <a:rPr lang="en-IE" dirty="0" smtClean="0"/>
              <a:t>The parent object in BGE is the Game instance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83205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420888"/>
            <a:ext cx="92993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400" dirty="0">
                <a:solidFill>
                  <a:srgbClr val="0000FF"/>
                </a:solidFill>
                <a:latin typeface="Consolas"/>
              </a:rPr>
              <a:t>bool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>
                <a:solidFill>
                  <a:srgbClr val="880000"/>
                </a:solidFill>
                <a:latin typeface="Consolas"/>
              </a:rPr>
              <a:t>Initialise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IE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srgbClr val="008000"/>
                </a:solidFill>
                <a:latin typeface="Consolas"/>
              </a:rPr>
              <a:t>	// </a:t>
            </a:r>
            <a:r>
              <a:rPr lang="en-IE" sz="1400" dirty="0">
                <a:solidFill>
                  <a:srgbClr val="008000"/>
                </a:solidFill>
                <a:latin typeface="Consolas"/>
              </a:rPr>
              <a:t>Initialise all the children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IE" sz="1400" dirty="0" err="1" smtClean="0">
                <a:solidFill>
                  <a:srgbClr val="0000FF"/>
                </a:solidFill>
                <a:latin typeface="Consolas"/>
              </a:rPr>
              <a:t>std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>
                <a:solidFill>
                  <a:srgbClr val="0000FF"/>
                </a:solidFill>
                <a:latin typeface="Consolas"/>
              </a:rPr>
              <a:t>list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shared_ptr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&gt;&gt;::</a:t>
            </a:r>
            <a:r>
              <a:rPr lang="en-IE" sz="1400" dirty="0">
                <a:solidFill>
                  <a:srgbClr val="0000FF"/>
                </a:solidFill>
                <a:latin typeface="Consolas"/>
              </a:rPr>
              <a:t>iterator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400" dirty="0" err="1">
                <a:solidFill>
                  <a:srgbClr val="000080"/>
                </a:solidFill>
                <a:latin typeface="Consolas"/>
              </a:rPr>
              <a:t>children</a:t>
            </a:r>
            <a:r>
              <a:rPr lang="en-IE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begin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IE" sz="1400" dirty="0" err="1">
                <a:solidFill>
                  <a:srgbClr val="000080"/>
                </a:solidFill>
                <a:latin typeface="Consolas"/>
              </a:rPr>
              <a:t>children</a:t>
            </a:r>
            <a:r>
              <a:rPr lang="en-IE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end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{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	(*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++)-&gt;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initialised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= (*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)-&gt;</a:t>
            </a:r>
            <a:r>
              <a:rPr lang="en-IE" sz="1400" dirty="0">
                <a:solidFill>
                  <a:srgbClr val="880000"/>
                </a:solidFill>
                <a:latin typeface="Consolas"/>
              </a:rPr>
              <a:t>Initialise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}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2090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we will answer today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How does BGE work?</a:t>
            </a:r>
          </a:p>
          <a:p>
            <a:r>
              <a:rPr lang="en-GB" dirty="0" smtClean="0"/>
              <a:t>How are 3D Graphics rendered?</a:t>
            </a:r>
          </a:p>
          <a:p>
            <a:r>
              <a:rPr lang="en-GB" dirty="0" smtClean="0"/>
              <a:t>Calculating the world transform</a:t>
            </a:r>
          </a:p>
          <a:p>
            <a:r>
              <a:rPr lang="en-GB" dirty="0" smtClean="0"/>
              <a:t>Calculating the view &amp; projection transforms</a:t>
            </a:r>
          </a:p>
          <a:p>
            <a:r>
              <a:rPr lang="en-GB" dirty="0" smtClean="0"/>
              <a:t>Component based development</a:t>
            </a:r>
          </a:p>
          <a:p>
            <a:r>
              <a:rPr lang="en-GB" dirty="0" smtClean="0"/>
              <a:t>Examples in BGE</a:t>
            </a:r>
            <a:endParaRPr lang="en-GB" dirty="0"/>
          </a:p>
          <a:p>
            <a:r>
              <a:rPr lang="en-GB" dirty="0" smtClean="0"/>
              <a:t>Generating the world transform</a:t>
            </a:r>
          </a:p>
          <a:p>
            <a:r>
              <a:rPr lang="en-GB" dirty="0" smtClean="0"/>
              <a:t>Generating the view &amp; projection transforms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2690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716016" y="3645024"/>
            <a:ext cx="3456384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6632"/>
            <a:ext cx="7992888" cy="61101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Cleanup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IE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srgbClr val="008000"/>
                </a:solidFill>
                <a:latin typeface="Consolas"/>
              </a:rPr>
              <a:t>	// </a:t>
            </a:r>
            <a:r>
              <a:rPr lang="en-IE" sz="1400" dirty="0" err="1">
                <a:solidFill>
                  <a:srgbClr val="008000"/>
                </a:solidFill>
                <a:latin typeface="Consolas"/>
              </a:rPr>
              <a:t>Cleanup</a:t>
            </a:r>
            <a:r>
              <a:rPr lang="en-IE" sz="1400" dirty="0">
                <a:solidFill>
                  <a:srgbClr val="008000"/>
                </a:solidFill>
                <a:latin typeface="Consolas"/>
              </a:rPr>
              <a:t> all the children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IE" sz="1400" dirty="0" err="1" smtClean="0">
                <a:solidFill>
                  <a:srgbClr val="0000FF"/>
                </a:solidFill>
                <a:latin typeface="Consolas"/>
              </a:rPr>
              <a:t>std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>
                <a:solidFill>
                  <a:srgbClr val="0000FF"/>
                </a:solidFill>
                <a:latin typeface="Consolas"/>
              </a:rPr>
              <a:t>list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shared_ptr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&gt;&gt;::</a:t>
            </a:r>
            <a:r>
              <a:rPr lang="en-IE" sz="1400" dirty="0">
                <a:solidFill>
                  <a:srgbClr val="0000FF"/>
                </a:solidFill>
                <a:latin typeface="Consolas"/>
              </a:rPr>
              <a:t>iterator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400" dirty="0" err="1">
                <a:solidFill>
                  <a:srgbClr val="000080"/>
                </a:solidFill>
                <a:latin typeface="Consolas"/>
              </a:rPr>
              <a:t>children</a:t>
            </a:r>
            <a:r>
              <a:rPr lang="en-IE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begin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IE" sz="1400" dirty="0" err="1">
                <a:solidFill>
                  <a:srgbClr val="000080"/>
                </a:solidFill>
                <a:latin typeface="Consolas"/>
              </a:rPr>
              <a:t>children</a:t>
            </a:r>
            <a:r>
              <a:rPr lang="en-IE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end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{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	(*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++)-&gt;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Cleanup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();    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}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IE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>
                <a:solidFill>
                  <a:srgbClr val="880000"/>
                </a:solidFill>
                <a:latin typeface="Consolas"/>
              </a:rPr>
              <a:t>Draw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IE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srgbClr val="008000"/>
                </a:solidFill>
                <a:latin typeface="Consolas"/>
              </a:rPr>
              <a:t>	// </a:t>
            </a:r>
            <a:r>
              <a:rPr lang="en-IE" sz="1400" dirty="0">
                <a:solidFill>
                  <a:srgbClr val="008000"/>
                </a:solidFill>
                <a:latin typeface="Consolas"/>
              </a:rPr>
              <a:t>Draw all the children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IE" sz="1400" dirty="0" err="1" smtClean="0">
                <a:solidFill>
                  <a:srgbClr val="0000FF"/>
                </a:solidFill>
                <a:latin typeface="Consolas"/>
              </a:rPr>
              <a:t>std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>
                <a:solidFill>
                  <a:srgbClr val="0000FF"/>
                </a:solidFill>
                <a:latin typeface="Consolas"/>
              </a:rPr>
              <a:t>list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shared_ptr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&gt;&gt;::</a:t>
            </a:r>
            <a:r>
              <a:rPr lang="en-IE" sz="1400" dirty="0">
                <a:solidFill>
                  <a:srgbClr val="0000FF"/>
                </a:solidFill>
                <a:latin typeface="Consolas"/>
              </a:rPr>
              <a:t>iterator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400" dirty="0" err="1">
                <a:solidFill>
                  <a:srgbClr val="000080"/>
                </a:solidFill>
                <a:latin typeface="Consolas"/>
              </a:rPr>
              <a:t>children</a:t>
            </a:r>
            <a:r>
              <a:rPr lang="en-IE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begin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IE" sz="1400" dirty="0" err="1">
                <a:solidFill>
                  <a:srgbClr val="000080"/>
                </a:solidFill>
                <a:latin typeface="Consolas"/>
              </a:rPr>
              <a:t>children</a:t>
            </a:r>
            <a:r>
              <a:rPr lang="en-IE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end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{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srgbClr val="0000FF"/>
                </a:solidFill>
                <a:latin typeface="Consolas"/>
              </a:rPr>
              <a:t>		if</a:t>
            </a: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((*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)-&gt;</a:t>
            </a:r>
            <a:r>
              <a:rPr lang="en-IE" sz="1400" dirty="0" err="1">
                <a:solidFill>
                  <a:srgbClr val="000080"/>
                </a:solidFill>
                <a:latin typeface="Consolas"/>
              </a:rPr>
              <a:t>worldMode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 err="1">
                <a:solidFill>
                  <a:srgbClr val="A000A0"/>
                </a:solidFill>
                <a:latin typeface="Consolas"/>
              </a:rPr>
              <a:t>from_parent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	{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		(*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)-&gt;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parent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		(*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)-&gt;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UpdateFromParent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	}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	(*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++)-&gt;</a:t>
            </a:r>
            <a:r>
              <a:rPr lang="en-IE" sz="1400" dirty="0">
                <a:solidFill>
                  <a:srgbClr val="880000"/>
                </a:solidFill>
                <a:latin typeface="Consolas"/>
              </a:rPr>
              <a:t>Draw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}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IE" sz="1400" dirty="0" smtClean="0">
              <a:solidFill>
                <a:prstClr val="black"/>
              </a:solidFill>
              <a:latin typeface="Consolas"/>
            </a:endParaRPr>
          </a:p>
          <a:p>
            <a:endParaRPr lang="en-IE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660232" y="4653136"/>
            <a:ext cx="432048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2160" y="533527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The child object is controlled by the parent it is attached to</a:t>
            </a:r>
          </a:p>
          <a:p>
            <a:r>
              <a:rPr lang="en-IE" dirty="0" smtClean="0"/>
              <a:t>An example is a model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11569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3568" y="2132856"/>
            <a:ext cx="7272808" cy="1440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319972" y="3573017"/>
            <a:ext cx="3852428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24128" y="4581128"/>
            <a:ext cx="5303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The parent is </a:t>
            </a:r>
          </a:p>
          <a:p>
            <a:r>
              <a:rPr lang="en-IE" dirty="0" smtClean="0"/>
              <a:t>controlled by a child</a:t>
            </a:r>
          </a:p>
          <a:p>
            <a:r>
              <a:rPr lang="en-GB" dirty="0" smtClean="0"/>
              <a:t>The child is known </a:t>
            </a:r>
          </a:p>
          <a:p>
            <a:r>
              <a:rPr lang="en-GB" dirty="0" smtClean="0"/>
              <a:t>as a Controller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Update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IE" dirty="0" smtClean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worldMode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400050" lvl="1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800100" lvl="2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world_modes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A000A0"/>
                </a:solidFill>
                <a:latin typeface="Consolas"/>
              </a:rPr>
              <a:t>from_self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800100" lvl="2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	world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translate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(1),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*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mat4_cast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* 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scale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(1),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800100" lvl="2" indent="0">
              <a:buNone/>
            </a:pPr>
            <a:r>
              <a:rPr lang="en-IE" dirty="0" smtClean="0">
                <a:solidFill>
                  <a:srgbClr val="0000FF"/>
                </a:solidFill>
                <a:latin typeface="Consolas"/>
              </a:rPr>
              <a:t>	break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800100" lvl="2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world_modes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A000A0"/>
                </a:solidFill>
                <a:latin typeface="Consolas"/>
              </a:rPr>
              <a:t>from_self_with_parent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800100" lvl="2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	world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translate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(1),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*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mat4_cast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* 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scale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(1),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800100" lvl="2" indent="0">
              <a:buNone/>
            </a:pPr>
            <a:r>
              <a:rPr lang="en-IE" dirty="0" smtClean="0">
                <a:solidFill>
                  <a:srgbClr val="0000FF"/>
                </a:solidFill>
                <a:latin typeface="Consolas"/>
              </a:rPr>
              <a:t>	if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IE" dirty="0">
                <a:solidFill>
                  <a:srgbClr val="A000A0"/>
                </a:solidFill>
                <a:latin typeface="Consolas"/>
              </a:rPr>
              <a:t>NULL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800100" lvl="2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/>
              </a:rPr>
              <a:t>	{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800100" lvl="2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		world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translate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(1),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*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mat4_cast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)) *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world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800100" lvl="2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/>
              </a:rPr>
              <a:t>	}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800100" lvl="2" indent="0">
              <a:buNone/>
            </a:pPr>
            <a:r>
              <a:rPr lang="en-IE" dirty="0" smtClean="0">
                <a:solidFill>
                  <a:srgbClr val="0000FF"/>
                </a:solidFill>
                <a:latin typeface="Consolas"/>
              </a:rPr>
              <a:t>	break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800100" lvl="2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world_modes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A000A0"/>
                </a:solidFill>
                <a:latin typeface="Consolas"/>
              </a:rPr>
              <a:t>to_parent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1257300" lvl="3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world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translate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(1),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*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mat4_cast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* 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scale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(1),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1257300" lvl="3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world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scale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world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1257300" lvl="3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1257300" lvl="3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up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up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1257300" lvl="3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1257300" lvl="3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right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1257300" lvl="3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800100" lvl="2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400050" lvl="1" indent="0">
              <a:buNone/>
            </a:pPr>
            <a:r>
              <a:rPr lang="en-IE" dirty="0" err="1">
                <a:solidFill>
                  <a:srgbClr val="880000"/>
                </a:solidFill>
                <a:latin typeface="Consolas"/>
              </a:rPr>
              <a:t>RecalculateVectors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moved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IE" dirty="0">
                <a:solidFill>
                  <a:srgbClr val="008000"/>
                </a:solidFill>
                <a:latin typeface="Consolas"/>
              </a:rPr>
              <a:t>// Update all the children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IE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list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shared_ptr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&gt;&gt;::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iterator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children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begin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children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end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pPr marL="400050" lvl="1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800100" lvl="2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(!(*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alive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800100" lvl="2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800100" lvl="2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	it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children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erase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800100" lvl="2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800100" lvl="2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else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800100" lvl="2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800100" lvl="2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/>
              </a:rPr>
              <a:t>	(*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++)-&gt;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Update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800100" lvl="2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/>
              </a:rPr>
              <a:t>     }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18794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05" y="1412776"/>
            <a:ext cx="8648751" cy="395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9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Attaching!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can attach a component to another component:</a:t>
            </a:r>
          </a:p>
          <a:p>
            <a:pPr marL="0" indent="0">
              <a:buNone/>
            </a:pPr>
            <a:r>
              <a:rPr lang="en-IE" dirty="0"/>
              <a:t>void </a:t>
            </a:r>
            <a:r>
              <a:rPr lang="en-IE" dirty="0" err="1"/>
              <a:t>GameComponent</a:t>
            </a:r>
            <a:r>
              <a:rPr lang="en-IE" dirty="0"/>
              <a:t>::Attach(</a:t>
            </a:r>
            <a:r>
              <a:rPr lang="en-IE" dirty="0" err="1"/>
              <a:t>shared_ptr</a:t>
            </a:r>
            <a:r>
              <a:rPr lang="en-IE" dirty="0"/>
              <a:t>&lt;</a:t>
            </a:r>
            <a:r>
              <a:rPr lang="en-IE" dirty="0" err="1"/>
              <a:t>GameComponent</a:t>
            </a:r>
            <a:r>
              <a:rPr lang="en-IE" dirty="0"/>
              <a:t>&gt; child)</a:t>
            </a:r>
          </a:p>
          <a:p>
            <a:pPr marL="0" indent="0">
              <a:buNone/>
            </a:pPr>
            <a:r>
              <a:rPr lang="en-IE" dirty="0"/>
              <a:t>{</a:t>
            </a:r>
          </a:p>
          <a:p>
            <a:pPr marL="457200" lvl="1" indent="0">
              <a:buNone/>
            </a:pPr>
            <a:r>
              <a:rPr lang="en-IE" dirty="0"/>
              <a:t>child-&gt;parent = this;</a:t>
            </a:r>
          </a:p>
          <a:p>
            <a:pPr marL="457200" lvl="1" indent="0">
              <a:buNone/>
            </a:pPr>
            <a:r>
              <a:rPr lang="en-IE" dirty="0" err="1"/>
              <a:t>children.push_back</a:t>
            </a:r>
            <a:r>
              <a:rPr lang="en-IE" dirty="0"/>
              <a:t>(child);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307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Categories of </a:t>
            </a:r>
            <a:r>
              <a:rPr lang="en-GB" dirty="0" err="1" smtClean="0"/>
              <a:t>GameComponent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Depends on what they do with their world transform</a:t>
            </a:r>
            <a:endParaRPr lang="en-IE" dirty="0" smtClean="0"/>
          </a:p>
          <a:p>
            <a:r>
              <a:rPr lang="en-IE" dirty="0" err="1" smtClean="0"/>
              <a:t>from_self</a:t>
            </a:r>
            <a:endParaRPr lang="en-IE" dirty="0" smtClean="0"/>
          </a:p>
          <a:p>
            <a:r>
              <a:rPr lang="en-IE" dirty="0" err="1" smtClean="0"/>
              <a:t>from_self_with_parent</a:t>
            </a:r>
            <a:endParaRPr lang="en-IE" dirty="0" smtClean="0"/>
          </a:p>
          <a:p>
            <a:r>
              <a:rPr lang="en-IE" dirty="0" err="1" smtClean="0"/>
              <a:t>from_child</a:t>
            </a:r>
            <a:endParaRPr lang="en-IE" dirty="0" smtClean="0"/>
          </a:p>
          <a:p>
            <a:r>
              <a:rPr lang="en-IE" dirty="0" err="1" smtClean="0"/>
              <a:t>to_parent</a:t>
            </a:r>
            <a:endParaRPr lang="en-IE" dirty="0" smtClean="0"/>
          </a:p>
          <a:p>
            <a:r>
              <a:rPr lang="en-IE" dirty="0" err="1" smtClean="0"/>
              <a:t>from_parent</a:t>
            </a:r>
            <a:endParaRPr lang="en-IE" dirty="0" smtClean="0"/>
          </a:p>
          <a:p>
            <a:r>
              <a:rPr lang="en-GB" dirty="0" smtClean="0"/>
              <a:t>I am not entirely happy with this and it may change…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28387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600075"/>
            <a:ext cx="7477125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582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from_self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default!</a:t>
            </a:r>
          </a:p>
          <a:p>
            <a:r>
              <a:rPr lang="en-GB" dirty="0" smtClean="0"/>
              <a:t>The components world transform is generated from its OWN:</a:t>
            </a:r>
          </a:p>
          <a:p>
            <a:pPr lvl="1"/>
            <a:r>
              <a:rPr lang="en-GB" dirty="0" smtClean="0"/>
              <a:t>Scale vector</a:t>
            </a:r>
          </a:p>
          <a:p>
            <a:pPr lvl="1"/>
            <a:r>
              <a:rPr lang="en-GB" dirty="0" smtClean="0"/>
              <a:t>Position vector</a:t>
            </a:r>
          </a:p>
          <a:p>
            <a:pPr lvl="1"/>
            <a:r>
              <a:rPr lang="en-GB" dirty="0" smtClean="0"/>
              <a:t>Quaternion</a:t>
            </a:r>
          </a:p>
          <a:p>
            <a:r>
              <a:rPr lang="en-IE" dirty="0"/>
              <a:t>world = </a:t>
            </a:r>
            <a:r>
              <a:rPr lang="en-IE" dirty="0" err="1"/>
              <a:t>glm</a:t>
            </a:r>
            <a:r>
              <a:rPr lang="en-IE" dirty="0"/>
              <a:t>::translate(</a:t>
            </a:r>
            <a:r>
              <a:rPr lang="en-IE" dirty="0" err="1"/>
              <a:t>glm</a:t>
            </a:r>
            <a:r>
              <a:rPr lang="en-IE" dirty="0"/>
              <a:t>::mat4(1), position) * </a:t>
            </a:r>
            <a:r>
              <a:rPr lang="en-IE" dirty="0" err="1"/>
              <a:t>glm</a:t>
            </a:r>
            <a:r>
              <a:rPr lang="en-IE" dirty="0"/>
              <a:t>::mat4_cast(orientation) *  </a:t>
            </a:r>
            <a:r>
              <a:rPr lang="en-IE" dirty="0" err="1"/>
              <a:t>glm</a:t>
            </a:r>
            <a:r>
              <a:rPr lang="en-IE" dirty="0"/>
              <a:t>::scale(</a:t>
            </a:r>
            <a:r>
              <a:rPr lang="en-IE" dirty="0" err="1"/>
              <a:t>glm</a:t>
            </a:r>
            <a:r>
              <a:rPr lang="en-IE" dirty="0"/>
              <a:t>::mat4(1), scale);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88032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from_self_with_parent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The component is attached to a parent</a:t>
            </a:r>
          </a:p>
          <a:p>
            <a:r>
              <a:rPr lang="en-GB" dirty="0" smtClean="0"/>
              <a:t>The parent is updated </a:t>
            </a:r>
            <a:r>
              <a:rPr lang="en-GB" b="1" dirty="0" smtClean="0"/>
              <a:t>first</a:t>
            </a:r>
          </a:p>
          <a:p>
            <a:r>
              <a:rPr lang="en-GB" dirty="0" smtClean="0"/>
              <a:t>The components world transform is combined with the parents world transform</a:t>
            </a:r>
          </a:p>
          <a:p>
            <a:r>
              <a:rPr lang="en-GB" dirty="0" smtClean="0"/>
              <a:t>When the parent moves, the component moves relative to it</a:t>
            </a:r>
          </a:p>
          <a:p>
            <a:r>
              <a:rPr lang="en-GB" dirty="0" smtClean="0"/>
              <a:t>When the parent rotates, the component rotates relative to the parent</a:t>
            </a:r>
          </a:p>
          <a:p>
            <a:r>
              <a:rPr lang="en-GB" dirty="0" smtClean="0"/>
              <a:t>This is the standard in games engines such as Unity</a:t>
            </a:r>
          </a:p>
          <a:p>
            <a:r>
              <a:rPr lang="en-GB" dirty="0" smtClean="0"/>
              <a:t>We don’t want to include the parent’s scaling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74684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to_parent</a:t>
            </a:r>
            <a:r>
              <a:rPr lang="en-GB" dirty="0" smtClean="0"/>
              <a:t>, </a:t>
            </a:r>
            <a:r>
              <a:rPr lang="en-GB" dirty="0" err="1" smtClean="0"/>
              <a:t>from_child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to_parent</a:t>
            </a:r>
            <a:r>
              <a:rPr lang="en-GB" dirty="0" smtClean="0"/>
              <a:t> components are known as controllers</a:t>
            </a:r>
          </a:p>
          <a:p>
            <a:pPr lvl="1"/>
            <a:r>
              <a:rPr lang="en-GB" dirty="0" err="1" smtClean="0"/>
              <a:t>FPSController</a:t>
            </a:r>
            <a:endParaRPr lang="en-GB" dirty="0" smtClean="0"/>
          </a:p>
          <a:p>
            <a:pPr lvl="1"/>
            <a:r>
              <a:rPr lang="en-GB" dirty="0" err="1" smtClean="0"/>
              <a:t>XBOXController</a:t>
            </a:r>
            <a:endParaRPr lang="en-GB" dirty="0" smtClean="0"/>
          </a:p>
          <a:p>
            <a:pPr lvl="1"/>
            <a:r>
              <a:rPr lang="en-GB" dirty="0" err="1" smtClean="0"/>
              <a:t>SteeringController</a:t>
            </a:r>
            <a:r>
              <a:rPr lang="en-GB" dirty="0" smtClean="0"/>
              <a:t> – Implements Steering behaviours</a:t>
            </a:r>
          </a:p>
          <a:p>
            <a:pPr lvl="1"/>
            <a:r>
              <a:rPr lang="en-GB" dirty="0" smtClean="0"/>
              <a:t>Steerable3DController – Implements the forward Euler/Hamiltonian Integrator</a:t>
            </a:r>
          </a:p>
          <a:p>
            <a:pPr lvl="1"/>
            <a:r>
              <a:rPr lang="en-GB" dirty="0" err="1" smtClean="0"/>
              <a:t>RiftController</a:t>
            </a:r>
            <a:endParaRPr lang="en-GB" dirty="0" smtClean="0"/>
          </a:p>
          <a:p>
            <a:pPr lvl="1"/>
            <a:r>
              <a:rPr lang="en-GB" dirty="0" err="1" smtClean="0"/>
              <a:t>PhysicsController</a:t>
            </a:r>
            <a:r>
              <a:rPr lang="en-GB" dirty="0" smtClean="0"/>
              <a:t> – Rigid body physics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6134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01" y="116632"/>
            <a:ext cx="755332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8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BGE Work?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OpenGL for rendering</a:t>
            </a:r>
          </a:p>
          <a:p>
            <a:pPr lvl="1"/>
            <a:r>
              <a:rPr lang="en-GB" dirty="0" smtClean="0"/>
              <a:t>Vertex </a:t>
            </a:r>
            <a:r>
              <a:rPr lang="en-GB" dirty="0" err="1" smtClean="0"/>
              <a:t>shaders</a:t>
            </a:r>
            <a:r>
              <a:rPr lang="en-GB" dirty="0" smtClean="0"/>
              <a:t> &amp; Fragment </a:t>
            </a:r>
            <a:r>
              <a:rPr lang="en-GB" dirty="0" err="1" smtClean="0"/>
              <a:t>shaders</a:t>
            </a:r>
            <a:r>
              <a:rPr lang="en-GB" dirty="0" smtClean="0"/>
              <a:t> (OpenGL 4)</a:t>
            </a:r>
          </a:p>
          <a:p>
            <a:r>
              <a:rPr lang="en-GB" dirty="0" smtClean="0"/>
              <a:t>GLEW</a:t>
            </a:r>
          </a:p>
          <a:p>
            <a:pPr lvl="1"/>
            <a:r>
              <a:rPr lang="en-IE" dirty="0"/>
              <a:t>The OpenGL Extension Wrangler Library (GLEW) is a cross-platform open-source C/C++ extension loading library. GLEW provides efficient run-time mechanisms for determining which OpenGL extensions are supported on the target platform. OpenGL core and extension functionality is exposed in a single header file. GLEW has been tested on a variety of operating systems, including Windows, Linux, Mac OS X, FreeBSD, </a:t>
            </a:r>
            <a:r>
              <a:rPr lang="en-IE" dirty="0" err="1"/>
              <a:t>Irix</a:t>
            </a:r>
            <a:r>
              <a:rPr lang="en-IE" dirty="0"/>
              <a:t>, and Solaris.</a:t>
            </a:r>
            <a:endParaRPr lang="en-GB" dirty="0" smtClean="0"/>
          </a:p>
          <a:p>
            <a:r>
              <a:rPr lang="en-GB" dirty="0" smtClean="0"/>
              <a:t>GLM</a:t>
            </a:r>
          </a:p>
          <a:p>
            <a:pPr lvl="1"/>
            <a:r>
              <a:rPr lang="en-GB" dirty="0" smtClean="0"/>
              <a:t>OpenGL Maths Library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33720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from_parent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Models encapsulate</a:t>
            </a:r>
          </a:p>
          <a:p>
            <a:pPr lvl="1"/>
            <a:r>
              <a:rPr lang="en-GB" dirty="0" err="1"/>
              <a:t>V</a:t>
            </a:r>
            <a:r>
              <a:rPr lang="en-GB" dirty="0" err="1" smtClean="0"/>
              <a:t>ertexbuffer</a:t>
            </a:r>
            <a:endParaRPr lang="en-GB" dirty="0" smtClean="0"/>
          </a:p>
          <a:p>
            <a:pPr lvl="1"/>
            <a:r>
              <a:rPr lang="en-GB" dirty="0" smtClean="0"/>
              <a:t>Texture</a:t>
            </a:r>
          </a:p>
          <a:p>
            <a:pPr lvl="1"/>
            <a:r>
              <a:rPr lang="en-GB" dirty="0" err="1" smtClean="0"/>
              <a:t>Texels</a:t>
            </a:r>
            <a:endParaRPr lang="en-GB" dirty="0" smtClean="0"/>
          </a:p>
          <a:p>
            <a:pPr lvl="1"/>
            <a:r>
              <a:rPr lang="en-GB" dirty="0" smtClean="0"/>
              <a:t>Diffuse colours</a:t>
            </a:r>
          </a:p>
          <a:p>
            <a:r>
              <a:rPr lang="en-GB" dirty="0" smtClean="0"/>
              <a:t>We only load one instance of each model, regardless of how many are drawn</a:t>
            </a:r>
          </a:p>
          <a:p>
            <a:r>
              <a:rPr lang="en-GB" dirty="0" smtClean="0"/>
              <a:t>This is called </a:t>
            </a:r>
            <a:r>
              <a:rPr lang="en-GB" b="1" dirty="0" smtClean="0"/>
              <a:t>instancing</a:t>
            </a:r>
          </a:p>
          <a:p>
            <a:r>
              <a:rPr lang="en-GB" dirty="0" smtClean="0"/>
              <a:t>Created from the Content pipeline (static functions on the Content class)</a:t>
            </a:r>
          </a:p>
          <a:p>
            <a:r>
              <a:rPr lang="en-GB" dirty="0" smtClean="0"/>
              <a:t>Models can be attached to several different parents</a:t>
            </a:r>
          </a:p>
          <a:p>
            <a:r>
              <a:rPr lang="en-GB" dirty="0" smtClean="0"/>
              <a:t>Models </a:t>
            </a:r>
            <a:r>
              <a:rPr lang="en-GB" b="1" dirty="0" smtClean="0"/>
              <a:t>always </a:t>
            </a:r>
            <a:r>
              <a:rPr lang="en-GB" dirty="0" smtClean="0"/>
              <a:t>get their state from the parent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60509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Making game objects from components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You can use these rules to assemble composite objects together. For example:</a:t>
            </a:r>
          </a:p>
          <a:p>
            <a:pPr lvl="1"/>
            <a:r>
              <a:rPr lang="en-IE" dirty="0" smtClean="0"/>
              <a:t>A component with a model attached and a </a:t>
            </a:r>
            <a:r>
              <a:rPr lang="en-IE" dirty="0" err="1" smtClean="0"/>
              <a:t>steeringcontroller</a:t>
            </a:r>
            <a:r>
              <a:rPr lang="en-IE" dirty="0" smtClean="0"/>
              <a:t> attached</a:t>
            </a:r>
          </a:p>
          <a:p>
            <a:pPr lvl="1"/>
            <a:r>
              <a:rPr lang="en-IE" dirty="0"/>
              <a:t>The </a:t>
            </a:r>
            <a:r>
              <a:rPr lang="en-IE" dirty="0" err="1" smtClean="0"/>
              <a:t>steeringcontroller</a:t>
            </a:r>
            <a:r>
              <a:rPr lang="en-IE" dirty="0" smtClean="0"/>
              <a:t> sets the parent world transfor</a:t>
            </a:r>
            <a:r>
              <a:rPr lang="en-IE" dirty="0"/>
              <a:t>m</a:t>
            </a:r>
            <a:r>
              <a:rPr lang="en-IE" dirty="0" smtClean="0"/>
              <a:t> </a:t>
            </a:r>
          </a:p>
          <a:p>
            <a:pPr lvl="1"/>
            <a:r>
              <a:rPr lang="en-IE" dirty="0" smtClean="0"/>
              <a:t>The model gets its world from the parent</a:t>
            </a:r>
          </a:p>
          <a:p>
            <a:pPr lvl="1"/>
            <a:r>
              <a:rPr lang="en-IE" dirty="0" smtClean="0"/>
              <a:t>You can attach different controllers to get different effects. </a:t>
            </a:r>
          </a:p>
          <a:p>
            <a:pPr lvl="1"/>
            <a:r>
              <a:rPr lang="en-IE" dirty="0" smtClean="0"/>
              <a:t>Examples…</a:t>
            </a:r>
          </a:p>
        </p:txBody>
      </p:sp>
    </p:spTree>
    <p:extLst>
      <p:ext uri="{BB962C8B-B14F-4D97-AF65-F5344CB8AC3E}">
        <p14:creationId xmlns:p14="http://schemas.microsoft.com/office/powerpoint/2010/main" val="4161682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600075"/>
            <a:ext cx="7477125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28714" y="1556792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IE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4042742" y="5085184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</a:t>
            </a:r>
            <a:endParaRPr lang="en-IE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7164288" y="4869160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</a:t>
            </a:r>
            <a:endParaRPr lang="en-IE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6732240" y="3385086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</a:t>
            </a:r>
            <a:endParaRPr lang="en-IE" sz="6000" dirty="0"/>
          </a:p>
        </p:txBody>
      </p:sp>
      <p:sp>
        <p:nvSpPr>
          <p:cNvPr id="10" name="TextBox 9"/>
          <p:cNvSpPr txBox="1"/>
          <p:nvPr/>
        </p:nvSpPr>
        <p:spPr>
          <a:xfrm>
            <a:off x="6732240" y="2369423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endParaRPr lang="en-IE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0527" y="1247527"/>
            <a:ext cx="864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</a:p>
          <a:p>
            <a:endParaRPr lang="en-IE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2040" y="594767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IE" sz="6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90020" y="553155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IE" sz="6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17018" y="2921168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</a:t>
            </a:r>
            <a:endParaRPr lang="en-IE" sz="6000" dirty="0"/>
          </a:p>
        </p:txBody>
      </p:sp>
      <p:sp>
        <p:nvSpPr>
          <p:cNvPr id="15" name="TextBox 14"/>
          <p:cNvSpPr txBox="1"/>
          <p:nvPr/>
        </p:nvSpPr>
        <p:spPr>
          <a:xfrm>
            <a:off x="4407049" y="3853497"/>
            <a:ext cx="1298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11</a:t>
            </a:r>
            <a:endParaRPr lang="en-IE" sz="60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0774" y="2492896"/>
            <a:ext cx="1409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</a:t>
            </a:r>
            <a:endParaRPr lang="en-IE" sz="6000" dirty="0"/>
          </a:p>
        </p:txBody>
      </p:sp>
    </p:spTree>
    <p:extLst>
      <p:ext uri="{BB962C8B-B14F-4D97-AF65-F5344CB8AC3E}">
        <p14:creationId xmlns:p14="http://schemas.microsoft.com/office/powerpoint/2010/main" val="2834242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1- </a:t>
            </a:r>
            <a:r>
              <a:rPr lang="en-IE" dirty="0" err="1" smtClean="0"/>
              <a:t>from_self</a:t>
            </a:r>
            <a:endParaRPr lang="en-IE" dirty="0" smtClean="0"/>
          </a:p>
          <a:p>
            <a:pPr lvl="1"/>
            <a:r>
              <a:rPr lang="en-IE" dirty="0" err="1" smtClean="0"/>
              <a:t>GameComponent</a:t>
            </a:r>
            <a:r>
              <a:rPr lang="en-IE" dirty="0" smtClean="0"/>
              <a:t> – </a:t>
            </a:r>
            <a:r>
              <a:rPr lang="en-IE" dirty="0" err="1" smtClean="0"/>
              <a:t>from_self</a:t>
            </a:r>
            <a:endParaRPr lang="en-IE" dirty="0" smtClean="0"/>
          </a:p>
          <a:p>
            <a:pPr lvl="1"/>
            <a:r>
              <a:rPr lang="en-IE" dirty="0" smtClean="0"/>
              <a:t>Model – </a:t>
            </a:r>
            <a:r>
              <a:rPr lang="en-IE" dirty="0" err="1" smtClean="0"/>
              <a:t>from_parent</a:t>
            </a:r>
            <a:endParaRPr lang="en-IE" dirty="0" smtClean="0"/>
          </a:p>
          <a:p>
            <a:pPr lvl="1"/>
            <a:r>
              <a:rPr lang="en-IE" dirty="0" err="1" smtClean="0"/>
              <a:t>VectorDrawer</a:t>
            </a:r>
            <a:r>
              <a:rPr lang="en-IE" dirty="0" smtClean="0"/>
              <a:t> – </a:t>
            </a:r>
            <a:r>
              <a:rPr lang="en-IE" dirty="0" err="1" smtClean="0"/>
              <a:t>from_parent</a:t>
            </a:r>
            <a:endParaRPr lang="en-IE" dirty="0" smtClean="0"/>
          </a:p>
          <a:p>
            <a:r>
              <a:rPr lang="en-IE" dirty="0" smtClean="0"/>
              <a:t>2 – a parent child</a:t>
            </a:r>
          </a:p>
          <a:p>
            <a:pPr lvl="1"/>
            <a:r>
              <a:rPr lang="en-IE" dirty="0"/>
              <a:t>this is the standard </a:t>
            </a:r>
            <a:r>
              <a:rPr lang="en-IE" dirty="0" smtClean="0"/>
              <a:t>implementation of a scene graph</a:t>
            </a:r>
          </a:p>
          <a:p>
            <a:pPr lvl="1"/>
            <a:r>
              <a:rPr lang="en-IE" dirty="0" err="1"/>
              <a:t>GameComponent</a:t>
            </a:r>
            <a:r>
              <a:rPr lang="en-IE" dirty="0"/>
              <a:t> – </a:t>
            </a:r>
            <a:r>
              <a:rPr lang="en-IE" dirty="0" err="1"/>
              <a:t>from_self</a:t>
            </a:r>
            <a:endParaRPr lang="en-IE" dirty="0"/>
          </a:p>
          <a:p>
            <a:pPr lvl="1"/>
            <a:r>
              <a:rPr lang="en-IE" dirty="0"/>
              <a:t>Model- </a:t>
            </a:r>
            <a:r>
              <a:rPr lang="en-IE" dirty="0" err="1"/>
              <a:t>from_parent</a:t>
            </a:r>
            <a:endParaRPr lang="en-IE" dirty="0"/>
          </a:p>
          <a:p>
            <a:pPr lvl="1"/>
            <a:r>
              <a:rPr lang="en-IE" dirty="0" err="1"/>
              <a:t>VectorDrawer</a:t>
            </a:r>
            <a:r>
              <a:rPr lang="en-IE" dirty="0"/>
              <a:t> – </a:t>
            </a:r>
            <a:r>
              <a:rPr lang="en-IE" dirty="0" err="1"/>
              <a:t>from_parent</a:t>
            </a:r>
            <a:endParaRPr lang="en-IE" dirty="0"/>
          </a:p>
          <a:p>
            <a:pPr lvl="1"/>
            <a:r>
              <a:rPr lang="en-IE" dirty="0" err="1"/>
              <a:t>GameComponent</a:t>
            </a:r>
            <a:r>
              <a:rPr lang="en-IE" dirty="0"/>
              <a:t> – </a:t>
            </a:r>
            <a:r>
              <a:rPr lang="en-IE" dirty="0" err="1"/>
              <a:t>from_self_with_parent</a:t>
            </a:r>
            <a:endParaRPr lang="en-IE" dirty="0"/>
          </a:p>
          <a:p>
            <a:pPr lvl="2"/>
            <a:r>
              <a:rPr lang="en-IE" dirty="0"/>
              <a:t>A child that incorporates the parents position and orientation!</a:t>
            </a:r>
            <a:r>
              <a:rPr lang="en-IE" dirty="0" smtClean="0"/>
              <a:t> </a:t>
            </a:r>
          </a:p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312123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examples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3 – A component with an XBOX Controller attached</a:t>
            </a:r>
          </a:p>
          <a:p>
            <a:pPr lvl="1"/>
            <a:r>
              <a:rPr lang="en-IE" dirty="0" err="1" smtClean="0"/>
              <a:t>GameComponent</a:t>
            </a:r>
            <a:r>
              <a:rPr lang="en-IE" dirty="0" smtClean="0"/>
              <a:t> – </a:t>
            </a:r>
            <a:r>
              <a:rPr lang="en-IE" dirty="0" err="1" smtClean="0"/>
              <a:t>from_child</a:t>
            </a:r>
            <a:endParaRPr lang="en-IE" dirty="0" smtClean="0"/>
          </a:p>
          <a:p>
            <a:pPr lvl="1"/>
            <a:r>
              <a:rPr lang="en-IE" dirty="0" err="1" smtClean="0"/>
              <a:t>XBOXController</a:t>
            </a:r>
            <a:r>
              <a:rPr lang="en-IE" dirty="0" smtClean="0"/>
              <a:t> – </a:t>
            </a:r>
            <a:r>
              <a:rPr lang="en-IE" dirty="0" err="1" smtClean="0"/>
              <a:t>to_parent</a:t>
            </a:r>
            <a:endParaRPr lang="en-IE" dirty="0" smtClean="0"/>
          </a:p>
          <a:p>
            <a:pPr lvl="1"/>
            <a:r>
              <a:rPr lang="en-IE" dirty="0" smtClean="0"/>
              <a:t>Model – </a:t>
            </a:r>
            <a:r>
              <a:rPr lang="en-IE" dirty="0" err="1" smtClean="0"/>
              <a:t>from_parent</a:t>
            </a:r>
            <a:endParaRPr lang="en-IE" dirty="0" smtClean="0"/>
          </a:p>
          <a:p>
            <a:r>
              <a:rPr lang="en-IE" dirty="0" smtClean="0"/>
              <a:t>4 - A component with a Steerable3D controller attached</a:t>
            </a:r>
          </a:p>
          <a:p>
            <a:pPr lvl="1"/>
            <a:r>
              <a:rPr lang="en-IE" dirty="0" err="1"/>
              <a:t>GameComponent</a:t>
            </a:r>
            <a:r>
              <a:rPr lang="en-IE" dirty="0"/>
              <a:t> – </a:t>
            </a:r>
            <a:r>
              <a:rPr lang="en-IE" dirty="0" err="1"/>
              <a:t>from_child</a:t>
            </a:r>
            <a:endParaRPr lang="en-IE" dirty="0"/>
          </a:p>
          <a:p>
            <a:pPr lvl="1"/>
            <a:r>
              <a:rPr lang="en-IE" dirty="0" smtClean="0"/>
              <a:t>Steerable3DController – </a:t>
            </a:r>
            <a:r>
              <a:rPr lang="en-IE" dirty="0" err="1"/>
              <a:t>to_parent</a:t>
            </a:r>
            <a:endParaRPr lang="en-IE" dirty="0"/>
          </a:p>
          <a:p>
            <a:pPr lvl="1"/>
            <a:r>
              <a:rPr lang="en-IE" dirty="0"/>
              <a:t>Model – </a:t>
            </a:r>
            <a:r>
              <a:rPr lang="en-IE" dirty="0" err="1"/>
              <a:t>from_parent</a:t>
            </a:r>
            <a:endParaRPr lang="en-IE" dirty="0" smtClean="0"/>
          </a:p>
          <a:p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41752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More examples – using the </a:t>
            </a:r>
            <a:r>
              <a:rPr lang="en-IE" dirty="0" err="1" smtClean="0"/>
              <a:t>PhysicsFactory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5 &amp; 6 – Physics objects made with the </a:t>
            </a:r>
            <a:r>
              <a:rPr lang="en-IE" dirty="0" err="1" smtClean="0"/>
              <a:t>PhysicsFactory</a:t>
            </a:r>
            <a:endParaRPr lang="en-IE" dirty="0" smtClean="0"/>
          </a:p>
          <a:p>
            <a:r>
              <a:rPr lang="en-IE" dirty="0" smtClean="0"/>
              <a:t>5 Box prefab – </a:t>
            </a:r>
            <a:r>
              <a:rPr lang="en-IE" dirty="0" err="1" smtClean="0"/>
              <a:t>from_child</a:t>
            </a:r>
            <a:endParaRPr lang="en-IE" dirty="0" smtClean="0"/>
          </a:p>
          <a:p>
            <a:pPr lvl="1"/>
            <a:r>
              <a:rPr lang="en-IE" dirty="0" smtClean="0"/>
              <a:t>Model – </a:t>
            </a:r>
            <a:r>
              <a:rPr lang="en-IE" dirty="0" err="1" smtClean="0"/>
              <a:t>from_parent</a:t>
            </a:r>
            <a:endParaRPr lang="en-IE" dirty="0" smtClean="0"/>
          </a:p>
          <a:p>
            <a:pPr lvl="1"/>
            <a:r>
              <a:rPr lang="en-IE" dirty="0" err="1" smtClean="0"/>
              <a:t>PhysicsController</a:t>
            </a:r>
            <a:r>
              <a:rPr lang="en-IE" dirty="0" smtClean="0"/>
              <a:t> – </a:t>
            </a:r>
            <a:r>
              <a:rPr lang="en-IE" dirty="0" err="1" smtClean="0"/>
              <a:t>to_parent</a:t>
            </a:r>
            <a:endParaRPr lang="en-IE" dirty="0" smtClean="0"/>
          </a:p>
          <a:p>
            <a:pPr lvl="2"/>
            <a:r>
              <a:rPr lang="en-IE" dirty="0" err="1" smtClean="0"/>
              <a:t>PhysicsControllers</a:t>
            </a:r>
            <a:r>
              <a:rPr lang="en-IE" dirty="0" smtClean="0"/>
              <a:t> require some Bullet physics properties set. See later notes for info on these!</a:t>
            </a:r>
          </a:p>
          <a:p>
            <a:r>
              <a:rPr lang="en-IE" dirty="0" smtClean="0"/>
              <a:t>6 – A physics object made from a mesh</a:t>
            </a:r>
          </a:p>
          <a:p>
            <a:pPr lvl="1"/>
            <a:r>
              <a:rPr lang="en-IE" dirty="0" err="1" smtClean="0"/>
              <a:t>GameComponent</a:t>
            </a:r>
            <a:r>
              <a:rPr lang="en-IE" dirty="0" smtClean="0"/>
              <a:t> – </a:t>
            </a:r>
            <a:r>
              <a:rPr lang="en-IE" dirty="0" err="1" smtClean="0"/>
              <a:t>from_child</a:t>
            </a:r>
            <a:endParaRPr lang="en-IE" dirty="0" smtClean="0"/>
          </a:p>
          <a:p>
            <a:pPr lvl="1"/>
            <a:r>
              <a:rPr lang="en-IE" dirty="0" smtClean="0"/>
              <a:t>Model – </a:t>
            </a:r>
            <a:r>
              <a:rPr lang="en-IE" dirty="0" err="1" smtClean="0"/>
              <a:t>from_parent</a:t>
            </a:r>
            <a:endParaRPr lang="en-IE" dirty="0" smtClean="0"/>
          </a:p>
          <a:p>
            <a:pPr lvl="1"/>
            <a:r>
              <a:rPr lang="en-IE" dirty="0" err="1" smtClean="0"/>
              <a:t>PhysicsController</a:t>
            </a:r>
            <a:r>
              <a:rPr lang="en-IE" dirty="0" smtClean="0"/>
              <a:t> – </a:t>
            </a:r>
            <a:r>
              <a:rPr lang="en-IE" dirty="0" err="1" smtClean="0"/>
              <a:t>to_parent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4461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Physics constraints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7 &amp; 8</a:t>
            </a:r>
          </a:p>
          <a:p>
            <a:pPr lvl="1"/>
            <a:r>
              <a:rPr lang="en-IE" dirty="0" smtClean="0"/>
              <a:t>Are boxes &amp; cylinders made the same way as 5</a:t>
            </a:r>
          </a:p>
          <a:p>
            <a:pPr lvl="1"/>
            <a:r>
              <a:rPr lang="en-IE" dirty="0" smtClean="0"/>
              <a:t>The cylinders are attached via a hinge joint so that they wan rotate</a:t>
            </a:r>
          </a:p>
          <a:p>
            <a:pPr lvl="1"/>
            <a:r>
              <a:rPr lang="en-IE" dirty="0" smtClean="0"/>
              <a:t>8 has a model attached to the chassis via a </a:t>
            </a:r>
            <a:r>
              <a:rPr lang="en-IE" dirty="0" err="1" smtClean="0"/>
              <a:t>from_self_with_parent</a:t>
            </a:r>
            <a:r>
              <a:rPr lang="en-IE" dirty="0" smtClean="0"/>
              <a:t> relationship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3834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</a:t>
            </a:r>
            <a:r>
              <a:rPr lang="en-IE" dirty="0" err="1" smtClean="0"/>
              <a:t>steeringbehaviours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err="1" smtClean="0"/>
              <a:t>SteeringController</a:t>
            </a:r>
            <a:r>
              <a:rPr lang="en-IE" dirty="0" smtClean="0"/>
              <a:t> implements lots of cool steering behaviours such as </a:t>
            </a:r>
            <a:r>
              <a:rPr lang="en-IE" dirty="0" err="1" smtClean="0"/>
              <a:t>follow_path</a:t>
            </a:r>
            <a:r>
              <a:rPr lang="en-IE" dirty="0" smtClean="0"/>
              <a:t>, seek, </a:t>
            </a:r>
            <a:r>
              <a:rPr lang="en-IE" dirty="0" err="1" smtClean="0"/>
              <a:t>obstacle_avoidance</a:t>
            </a:r>
            <a:endParaRPr lang="en-IE" dirty="0" smtClean="0"/>
          </a:p>
          <a:p>
            <a:r>
              <a:rPr lang="en-IE" dirty="0" smtClean="0"/>
              <a:t>Its rule is </a:t>
            </a:r>
            <a:r>
              <a:rPr lang="en-IE" dirty="0" err="1" smtClean="0"/>
              <a:t>to_parent</a:t>
            </a:r>
            <a:r>
              <a:rPr lang="en-IE" dirty="0" smtClean="0"/>
              <a:t> so it is a Controller</a:t>
            </a:r>
          </a:p>
          <a:p>
            <a:r>
              <a:rPr lang="en-IE" dirty="0" smtClean="0"/>
              <a:t>Can be attached to anything and it will update the world transform of the thing it’s attached to</a:t>
            </a:r>
          </a:p>
          <a:p>
            <a:r>
              <a:rPr lang="en-IE" dirty="0" smtClean="0"/>
              <a:t>See 9 &amp; 11 for examples</a:t>
            </a:r>
          </a:p>
          <a:p>
            <a:r>
              <a:rPr lang="en-IE" dirty="0" smtClean="0"/>
              <a:t>12 is just a textured model. Nothing special</a:t>
            </a:r>
          </a:p>
          <a:p>
            <a:r>
              <a:rPr lang="en-IE" dirty="0" smtClean="0"/>
              <a:t>An example in code…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70804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-27384"/>
            <a:ext cx="8229600" cy="6696744"/>
          </a:xfrm>
        </p:spPr>
        <p:txBody>
          <a:bodyPr>
            <a:noAutofit/>
          </a:bodyPr>
          <a:lstStyle/>
          <a:p>
            <a:r>
              <a:rPr lang="en-IE" sz="1600" dirty="0"/>
              <a:t>//// </a:t>
            </a:r>
            <a:r>
              <a:rPr lang="en-IE" sz="1600" dirty="0" err="1"/>
              <a:t>from_self_with_parent</a:t>
            </a:r>
            <a:endParaRPr lang="en-IE" sz="1600" dirty="0"/>
          </a:p>
          <a:p>
            <a:r>
              <a:rPr lang="en-IE" sz="1600" dirty="0" smtClean="0"/>
              <a:t>station </a:t>
            </a:r>
            <a:r>
              <a:rPr lang="en-IE" sz="1600" dirty="0"/>
              <a:t>= </a:t>
            </a:r>
            <a:r>
              <a:rPr lang="en-IE" sz="1600" dirty="0" err="1"/>
              <a:t>make_shared</a:t>
            </a:r>
            <a:r>
              <a:rPr lang="en-IE" sz="1600" dirty="0"/>
              <a:t>&lt;</a:t>
            </a:r>
            <a:r>
              <a:rPr lang="en-IE" sz="1600" dirty="0" err="1"/>
              <a:t>GameComponent</a:t>
            </a:r>
            <a:r>
              <a:rPr lang="en-IE" sz="1600" dirty="0"/>
              <a:t>&gt;();</a:t>
            </a:r>
          </a:p>
          <a:p>
            <a:r>
              <a:rPr lang="en-IE" sz="1600" dirty="0"/>
              <a:t>station-&gt;</a:t>
            </a:r>
            <a:r>
              <a:rPr lang="en-IE" sz="1600" dirty="0" err="1"/>
              <a:t>worldMode</a:t>
            </a:r>
            <a:r>
              <a:rPr lang="en-IE" sz="1600" dirty="0"/>
              <a:t> = </a:t>
            </a:r>
            <a:r>
              <a:rPr lang="en-IE" sz="1600" dirty="0" err="1"/>
              <a:t>world_modes</a:t>
            </a:r>
            <a:r>
              <a:rPr lang="en-IE" sz="1600" dirty="0"/>
              <a:t>::</a:t>
            </a:r>
            <a:r>
              <a:rPr lang="en-IE" sz="1600" dirty="0" err="1"/>
              <a:t>from_self</a:t>
            </a:r>
            <a:r>
              <a:rPr lang="en-IE" sz="1600" dirty="0"/>
              <a:t>;</a:t>
            </a:r>
          </a:p>
          <a:p>
            <a:r>
              <a:rPr lang="fr-FR" sz="1600" dirty="0"/>
              <a:t>station-&gt;</a:t>
            </a:r>
            <a:r>
              <a:rPr lang="fr-FR" sz="1600" dirty="0" err="1"/>
              <a:t>ambient</a:t>
            </a:r>
            <a:r>
              <a:rPr lang="fr-FR" sz="1600" dirty="0"/>
              <a:t> = </a:t>
            </a:r>
            <a:r>
              <a:rPr lang="fr-FR" sz="1600" dirty="0" err="1"/>
              <a:t>glm</a:t>
            </a:r>
            <a:r>
              <a:rPr lang="fr-FR" sz="1600" dirty="0"/>
              <a:t>::vec3(0.2f, 0.2, 0.2f);</a:t>
            </a:r>
          </a:p>
          <a:p>
            <a:r>
              <a:rPr lang="en-IE" sz="1600" dirty="0"/>
              <a:t>station-&gt;specular = </a:t>
            </a:r>
            <a:r>
              <a:rPr lang="en-IE" sz="1600" dirty="0" err="1"/>
              <a:t>glm</a:t>
            </a:r>
            <a:r>
              <a:rPr lang="en-IE" sz="1600" dirty="0"/>
              <a:t>::vec3(0,0,0);</a:t>
            </a:r>
          </a:p>
          <a:p>
            <a:r>
              <a:rPr lang="en-IE" sz="1600" dirty="0"/>
              <a:t>station-&gt;scale = </a:t>
            </a:r>
            <a:r>
              <a:rPr lang="en-IE" sz="1600" dirty="0" err="1"/>
              <a:t>glm</a:t>
            </a:r>
            <a:r>
              <a:rPr lang="en-IE" sz="1600" dirty="0"/>
              <a:t>::vec3(1,1,1);</a:t>
            </a:r>
          </a:p>
          <a:p>
            <a:r>
              <a:rPr lang="en-IE" sz="1600" dirty="0" err="1"/>
              <a:t>std</a:t>
            </a:r>
            <a:r>
              <a:rPr lang="en-IE" sz="1600" dirty="0"/>
              <a:t>::</a:t>
            </a:r>
            <a:r>
              <a:rPr lang="en-IE" sz="1600" dirty="0" err="1"/>
              <a:t>shared_ptr</a:t>
            </a:r>
            <a:r>
              <a:rPr lang="en-IE" sz="1600" dirty="0"/>
              <a:t>&lt;Model&gt; </a:t>
            </a:r>
            <a:r>
              <a:rPr lang="en-IE" sz="1600" dirty="0" err="1"/>
              <a:t>cmodel</a:t>
            </a:r>
            <a:r>
              <a:rPr lang="en-IE" sz="1600" dirty="0"/>
              <a:t> = Content::</a:t>
            </a:r>
            <a:r>
              <a:rPr lang="en-IE" sz="1600" dirty="0" err="1"/>
              <a:t>LoadModel</a:t>
            </a:r>
            <a:r>
              <a:rPr lang="en-IE" sz="1600" dirty="0"/>
              <a:t>("</a:t>
            </a:r>
            <a:r>
              <a:rPr lang="en-IE" sz="1600" dirty="0" err="1"/>
              <a:t>coriolis</a:t>
            </a:r>
            <a:r>
              <a:rPr lang="en-IE" sz="1600" dirty="0"/>
              <a:t>", </a:t>
            </a:r>
            <a:r>
              <a:rPr lang="en-IE" sz="1600" dirty="0" err="1"/>
              <a:t>glm</a:t>
            </a:r>
            <a:r>
              <a:rPr lang="en-IE" sz="1600" dirty="0"/>
              <a:t>::rotate(</a:t>
            </a:r>
            <a:r>
              <a:rPr lang="en-IE" sz="1600" dirty="0" err="1"/>
              <a:t>glm</a:t>
            </a:r>
            <a:r>
              <a:rPr lang="en-IE" sz="1600" dirty="0"/>
              <a:t>::mat4(1), 90.0f, </a:t>
            </a:r>
            <a:r>
              <a:rPr lang="en-IE" sz="1600" dirty="0" err="1"/>
              <a:t>GameComponent</a:t>
            </a:r>
            <a:r>
              <a:rPr lang="en-IE" sz="1600" dirty="0"/>
              <a:t>::</a:t>
            </a:r>
            <a:r>
              <a:rPr lang="en-IE" sz="1600" dirty="0" err="1"/>
              <a:t>basisUp</a:t>
            </a:r>
            <a:r>
              <a:rPr lang="en-IE" sz="1600" dirty="0"/>
              <a:t>));</a:t>
            </a:r>
          </a:p>
          <a:p>
            <a:r>
              <a:rPr lang="en-IE" sz="1600" dirty="0"/>
              <a:t>station-&gt;Attach(</a:t>
            </a:r>
            <a:r>
              <a:rPr lang="en-IE" sz="1600" dirty="0" err="1"/>
              <a:t>cmodel</a:t>
            </a:r>
            <a:r>
              <a:rPr lang="en-IE" sz="1600" dirty="0"/>
              <a:t>);</a:t>
            </a:r>
          </a:p>
          <a:p>
            <a:r>
              <a:rPr lang="en-IE" sz="1600" dirty="0"/>
              <a:t>station-&gt;Attach(</a:t>
            </a:r>
            <a:r>
              <a:rPr lang="en-IE" sz="1600" dirty="0" err="1"/>
              <a:t>make_shared</a:t>
            </a:r>
            <a:r>
              <a:rPr lang="en-IE" sz="1600" dirty="0"/>
              <a:t>&lt;</a:t>
            </a:r>
            <a:r>
              <a:rPr lang="en-IE" sz="1600" dirty="0" err="1"/>
              <a:t>VectorDrawer</a:t>
            </a:r>
            <a:r>
              <a:rPr lang="en-IE" sz="1600" dirty="0"/>
              <a:t>&gt;(</a:t>
            </a:r>
            <a:r>
              <a:rPr lang="en-IE" sz="1600" dirty="0" err="1"/>
              <a:t>glm</a:t>
            </a:r>
            <a:r>
              <a:rPr lang="en-IE" sz="1600" dirty="0"/>
              <a:t>::vec3(5,5,5)));</a:t>
            </a:r>
          </a:p>
          <a:p>
            <a:r>
              <a:rPr lang="en-IE" sz="1600" dirty="0" smtClean="0"/>
              <a:t>Attach(station</a:t>
            </a:r>
            <a:r>
              <a:rPr lang="en-IE" sz="1600" dirty="0"/>
              <a:t>);</a:t>
            </a:r>
          </a:p>
          <a:p>
            <a:endParaRPr lang="en-IE" sz="1600" dirty="0"/>
          </a:p>
          <a:p>
            <a:r>
              <a:rPr lang="en-IE" sz="1600" dirty="0"/>
              <a:t>// Add a child to the station and update by including the parent's world transform</a:t>
            </a:r>
          </a:p>
          <a:p>
            <a:r>
              <a:rPr lang="en-IE" sz="1600" dirty="0" err="1"/>
              <a:t>std</a:t>
            </a:r>
            <a:r>
              <a:rPr lang="en-IE" sz="1600" dirty="0"/>
              <a:t>::</a:t>
            </a:r>
            <a:r>
              <a:rPr lang="en-IE" sz="1600" dirty="0" err="1"/>
              <a:t>shared_ptr</a:t>
            </a:r>
            <a:r>
              <a:rPr lang="en-IE" sz="1600" dirty="0"/>
              <a:t>&lt;</a:t>
            </a:r>
            <a:r>
              <a:rPr lang="en-IE" sz="1600" dirty="0" err="1"/>
              <a:t>GameComponent</a:t>
            </a:r>
            <a:r>
              <a:rPr lang="en-IE" sz="1600" dirty="0"/>
              <a:t>&gt; ship1 = </a:t>
            </a:r>
            <a:r>
              <a:rPr lang="en-IE" sz="1600" dirty="0" err="1"/>
              <a:t>make_shared</a:t>
            </a:r>
            <a:r>
              <a:rPr lang="en-IE" sz="1600" dirty="0"/>
              <a:t>&lt;</a:t>
            </a:r>
            <a:r>
              <a:rPr lang="en-IE" sz="1600" dirty="0" err="1"/>
              <a:t>GameComponent</a:t>
            </a:r>
            <a:r>
              <a:rPr lang="en-IE" sz="1600" dirty="0"/>
              <a:t>&gt;();</a:t>
            </a:r>
          </a:p>
          <a:p>
            <a:r>
              <a:rPr lang="en-IE" sz="1600" dirty="0"/>
              <a:t>ship1-&gt;</a:t>
            </a:r>
            <a:r>
              <a:rPr lang="en-IE" sz="1600" dirty="0" err="1"/>
              <a:t>worldMode</a:t>
            </a:r>
            <a:r>
              <a:rPr lang="en-IE" sz="1600" dirty="0"/>
              <a:t> = </a:t>
            </a:r>
            <a:r>
              <a:rPr lang="en-IE" sz="1600" dirty="0" err="1"/>
              <a:t>world_modes</a:t>
            </a:r>
            <a:r>
              <a:rPr lang="en-IE" sz="1600" dirty="0"/>
              <a:t>::</a:t>
            </a:r>
            <a:r>
              <a:rPr lang="en-IE" sz="1600" dirty="0" err="1"/>
              <a:t>from_self_with_parent</a:t>
            </a:r>
            <a:r>
              <a:rPr lang="en-IE" sz="1600" dirty="0"/>
              <a:t>;</a:t>
            </a:r>
          </a:p>
          <a:p>
            <a:r>
              <a:rPr lang="en-IE" sz="1600" dirty="0"/>
              <a:t>ship1-&gt;ambient = </a:t>
            </a:r>
            <a:r>
              <a:rPr lang="en-IE" sz="1600" dirty="0" err="1"/>
              <a:t>glm</a:t>
            </a:r>
            <a:r>
              <a:rPr lang="en-IE" sz="1600" dirty="0"/>
              <a:t>::vec3(0.2f, 0.2, 0.2f);</a:t>
            </a:r>
          </a:p>
          <a:p>
            <a:r>
              <a:rPr lang="en-IE" sz="1600" dirty="0"/>
              <a:t>ship1-&gt;specular = </a:t>
            </a:r>
            <a:r>
              <a:rPr lang="en-IE" sz="1600" dirty="0" err="1"/>
              <a:t>glm</a:t>
            </a:r>
            <a:r>
              <a:rPr lang="en-IE" sz="1600" dirty="0"/>
              <a:t>::vec3(1.2f, 1.2f, 1.2f);</a:t>
            </a:r>
          </a:p>
          <a:p>
            <a:r>
              <a:rPr lang="en-IE" sz="1600" dirty="0" err="1"/>
              <a:t>std</a:t>
            </a:r>
            <a:r>
              <a:rPr lang="en-IE" sz="1600" dirty="0"/>
              <a:t>::</a:t>
            </a:r>
            <a:r>
              <a:rPr lang="en-IE" sz="1600" dirty="0" err="1"/>
              <a:t>shared_ptr</a:t>
            </a:r>
            <a:r>
              <a:rPr lang="en-IE" sz="1600" dirty="0"/>
              <a:t>&lt;Model&gt; </a:t>
            </a:r>
            <a:r>
              <a:rPr lang="en-IE" sz="1600" dirty="0" err="1"/>
              <a:t>ana</a:t>
            </a:r>
            <a:r>
              <a:rPr lang="en-IE" sz="1600" dirty="0"/>
              <a:t> = Content::</a:t>
            </a:r>
            <a:r>
              <a:rPr lang="en-IE" sz="1600" dirty="0" err="1"/>
              <a:t>LoadModel</a:t>
            </a:r>
            <a:r>
              <a:rPr lang="en-IE" sz="1600" dirty="0"/>
              <a:t>("anaconda", </a:t>
            </a:r>
            <a:r>
              <a:rPr lang="en-IE" sz="1600" dirty="0" err="1"/>
              <a:t>glm</a:t>
            </a:r>
            <a:r>
              <a:rPr lang="en-IE" sz="1600" dirty="0"/>
              <a:t>::rotate(</a:t>
            </a:r>
            <a:r>
              <a:rPr lang="en-IE" sz="1600" dirty="0" err="1"/>
              <a:t>glm</a:t>
            </a:r>
            <a:r>
              <a:rPr lang="en-IE" sz="1600" dirty="0"/>
              <a:t>::mat4(1), 180.0f, </a:t>
            </a:r>
            <a:r>
              <a:rPr lang="en-IE" sz="1600" dirty="0" err="1"/>
              <a:t>GameComponent</a:t>
            </a:r>
            <a:r>
              <a:rPr lang="en-IE" sz="1600" dirty="0"/>
              <a:t>::</a:t>
            </a:r>
            <a:r>
              <a:rPr lang="en-IE" sz="1600" dirty="0" err="1"/>
              <a:t>basisUp</a:t>
            </a:r>
            <a:r>
              <a:rPr lang="en-IE" sz="1600" dirty="0"/>
              <a:t>));</a:t>
            </a:r>
          </a:p>
          <a:p>
            <a:r>
              <a:rPr lang="en-IE" sz="1600" dirty="0"/>
              <a:t>ship1-&gt;Attach(</a:t>
            </a:r>
            <a:r>
              <a:rPr lang="en-IE" sz="1600" dirty="0" err="1"/>
              <a:t>ana</a:t>
            </a:r>
            <a:r>
              <a:rPr lang="en-IE" sz="1600" dirty="0"/>
              <a:t>);</a:t>
            </a:r>
          </a:p>
          <a:p>
            <a:r>
              <a:rPr lang="en-IE" sz="1600" dirty="0"/>
              <a:t>ship1-&gt;position = </a:t>
            </a:r>
            <a:r>
              <a:rPr lang="en-IE" sz="1600" dirty="0" err="1"/>
              <a:t>glm</a:t>
            </a:r>
            <a:r>
              <a:rPr lang="en-IE" sz="1600" dirty="0"/>
              <a:t>::vec3(0, 0, -10</a:t>
            </a:r>
            <a:r>
              <a:rPr lang="en-IE" sz="1600" dirty="0" smtClean="0"/>
              <a:t>); </a:t>
            </a:r>
            <a:r>
              <a:rPr lang="en-IE" sz="1600" dirty="0"/>
              <a:t>// NOTE the ship is attached to the station at an offset of 10</a:t>
            </a:r>
          </a:p>
          <a:p>
            <a:r>
              <a:rPr lang="en-IE" sz="1600" dirty="0"/>
              <a:t>station-&gt;Attach(ship1</a:t>
            </a:r>
            <a:r>
              <a:rPr lang="en-IE" sz="1600" dirty="0" smtClean="0"/>
              <a:t>);.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202576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SDL - Simple </a:t>
            </a:r>
            <a:r>
              <a:rPr lang="en-GB" dirty="0" err="1"/>
              <a:t>DirectMedia</a:t>
            </a:r>
            <a:r>
              <a:rPr lang="en-GB" dirty="0"/>
              <a:t> Library</a:t>
            </a:r>
          </a:p>
          <a:p>
            <a:pPr lvl="1"/>
            <a:r>
              <a:rPr lang="en-IE" dirty="0"/>
              <a:t>A cross-platform multimedia library designed to provide fast access to the graphics </a:t>
            </a:r>
            <a:r>
              <a:rPr lang="en-IE" dirty="0" err="1"/>
              <a:t>framebuffer</a:t>
            </a:r>
            <a:r>
              <a:rPr lang="en-IE" dirty="0"/>
              <a:t> and audio device.</a:t>
            </a:r>
          </a:p>
          <a:p>
            <a:pPr lvl="1"/>
            <a:r>
              <a:rPr lang="en-GB" dirty="0"/>
              <a:t>Initialises OpenGL</a:t>
            </a:r>
          </a:p>
          <a:p>
            <a:pPr lvl="1"/>
            <a:r>
              <a:rPr lang="en-GB" dirty="0"/>
              <a:t>Creates the OpenGL context</a:t>
            </a:r>
          </a:p>
          <a:p>
            <a:pPr lvl="1"/>
            <a:r>
              <a:rPr lang="en-GB" dirty="0"/>
              <a:t>Provides an abstraction for keyboard/mouse/joystick</a:t>
            </a:r>
          </a:p>
          <a:p>
            <a:pPr lvl="1"/>
            <a:r>
              <a:rPr lang="en-GB" dirty="0"/>
              <a:t>SDL_TTF for TTF Font support</a:t>
            </a:r>
          </a:p>
          <a:p>
            <a:r>
              <a:rPr lang="en-GB" dirty="0"/>
              <a:t>FMOD – Closed source </a:t>
            </a:r>
            <a:r>
              <a:rPr lang="en-GB" dirty="0" err="1"/>
              <a:t>Xplatform</a:t>
            </a:r>
            <a:r>
              <a:rPr lang="en-GB" dirty="0"/>
              <a:t> audio library</a:t>
            </a:r>
          </a:p>
          <a:p>
            <a:pPr lvl="1"/>
            <a:r>
              <a:rPr lang="en-IE" b="1" dirty="0"/>
              <a:t>FMOD</a:t>
            </a:r>
            <a:r>
              <a:rPr lang="en-IE" dirty="0"/>
              <a:t> is a programming library and toolkit for the creation and playback of interactive audio</a:t>
            </a:r>
            <a:r>
              <a:rPr lang="en-IE" dirty="0" smtClean="0"/>
              <a:t>.</a:t>
            </a:r>
          </a:p>
          <a:p>
            <a:pPr lvl="1"/>
            <a:r>
              <a:rPr lang="en-GB" dirty="0" smtClean="0"/>
              <a:t>MP3/WAV/MIDI </a:t>
            </a:r>
            <a:r>
              <a:rPr lang="en-GB" dirty="0"/>
              <a:t>playback</a:t>
            </a:r>
          </a:p>
          <a:p>
            <a:pPr lvl="1"/>
            <a:r>
              <a:rPr lang="en-GB" dirty="0"/>
              <a:t>3D Audio</a:t>
            </a:r>
          </a:p>
          <a:p>
            <a:pPr lvl="1"/>
            <a:r>
              <a:rPr lang="en-GB" dirty="0"/>
              <a:t>Occlusion/</a:t>
            </a:r>
            <a:r>
              <a:rPr lang="en-GB" dirty="0" err="1"/>
              <a:t>doppler</a:t>
            </a:r>
            <a:r>
              <a:rPr lang="en-GB" dirty="0"/>
              <a:t>/effects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Free for non-commercial use</a:t>
            </a:r>
            <a:endParaRPr lang="en-GB" dirty="0"/>
          </a:p>
          <a:p>
            <a:endParaRPr lang="en-GB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063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Bullet</a:t>
            </a:r>
          </a:p>
          <a:p>
            <a:pPr lvl="1"/>
            <a:r>
              <a:rPr lang="en-IE" dirty="0"/>
              <a:t>Bullet 3D Game </a:t>
            </a:r>
            <a:r>
              <a:rPr lang="en-IE" dirty="0" err="1"/>
              <a:t>Multiphysics</a:t>
            </a:r>
            <a:r>
              <a:rPr lang="en-IE" dirty="0"/>
              <a:t> Library provides state of the art collision detection, soft body and rigid body dynamics</a:t>
            </a:r>
            <a:r>
              <a:rPr lang="en-IE" dirty="0" smtClean="0"/>
              <a:t>.</a:t>
            </a:r>
          </a:p>
          <a:p>
            <a:pPr lvl="1"/>
            <a:r>
              <a:rPr lang="en-GB" dirty="0" smtClean="0"/>
              <a:t>Rigid bodies, constraints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A solver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510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are 3D Graphics Rendered </a:t>
            </a:r>
            <a:br>
              <a:rPr lang="en-GB" dirty="0" smtClean="0"/>
            </a:br>
            <a:r>
              <a:rPr lang="en-GB" dirty="0" smtClean="0"/>
              <a:t>in BGE?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089373" y="1628800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Vertex data in world space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3347864" y="2384884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Vertex </a:t>
            </a:r>
            <a:r>
              <a:rPr lang="en-GB" dirty="0" err="1" smtClean="0"/>
              <a:t>shader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5220072" y="2384884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Fragment </a:t>
            </a:r>
            <a:r>
              <a:rPr lang="en-GB" dirty="0" err="1" smtClean="0"/>
              <a:t>Shader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504627" y="4221088"/>
            <a:ext cx="2362125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Model/World Matrix</a:t>
            </a:r>
          </a:p>
          <a:p>
            <a:pPr algn="ctr"/>
            <a:r>
              <a:rPr lang="en-GB" dirty="0" smtClean="0"/>
              <a:t>View Matrix</a:t>
            </a:r>
          </a:p>
          <a:p>
            <a:pPr algn="ctr"/>
            <a:r>
              <a:rPr lang="en-GB" dirty="0" smtClean="0"/>
              <a:t>Projection Matrix</a:t>
            </a:r>
          </a:p>
          <a:p>
            <a:pPr algn="ctr"/>
            <a:r>
              <a:rPr lang="en-GB" dirty="0" smtClean="0"/>
              <a:t>Normal Matrix</a:t>
            </a:r>
          </a:p>
          <a:p>
            <a:pPr algn="ctr"/>
            <a:r>
              <a:rPr lang="en-GB" dirty="0" smtClean="0"/>
              <a:t>MVP Matrix</a:t>
            </a:r>
          </a:p>
          <a:p>
            <a:pPr algn="ctr"/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1098551" y="2852936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Textures</a:t>
            </a:r>
            <a:endParaRPr lang="en-IE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85517" y="2096852"/>
            <a:ext cx="962347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5" idx="1"/>
          </p:cNvCxnSpPr>
          <p:nvPr/>
        </p:nvCxnSpPr>
        <p:spPr>
          <a:xfrm flipV="1">
            <a:off x="2394695" y="2852936"/>
            <a:ext cx="953169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5" idx="1"/>
          </p:cNvCxnSpPr>
          <p:nvPr/>
        </p:nvCxnSpPr>
        <p:spPr>
          <a:xfrm flipV="1">
            <a:off x="2866752" y="2852936"/>
            <a:ext cx="481112" cy="2196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4644008" y="28529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80312" y="1862826"/>
            <a:ext cx="1584176" cy="198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Screen</a:t>
            </a:r>
            <a:endParaRPr lang="en-IE" dirty="0"/>
          </a:p>
        </p:txBody>
      </p:sp>
      <p:cxnSp>
        <p:nvCxnSpPr>
          <p:cNvPr id="19" name="Straight Arrow Connector 18"/>
          <p:cNvCxnSpPr>
            <a:stCxn id="6" idx="3"/>
            <a:endCxn id="17" idx="1"/>
          </p:cNvCxnSpPr>
          <p:nvPr/>
        </p:nvCxnSpPr>
        <p:spPr>
          <a:xfrm>
            <a:off x="6516216" y="285293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31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 prefer…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2339752" y="2066553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Model</a:t>
            </a:r>
          </a:p>
          <a:p>
            <a:pPr algn="ctr"/>
            <a:r>
              <a:rPr lang="en-GB" dirty="0" smtClean="0"/>
              <a:t>/World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4067944" y="2066553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View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5652120" y="2066553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Projection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7236296" y="2060848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Viewport</a:t>
            </a:r>
          </a:p>
          <a:p>
            <a:pPr algn="ctr"/>
            <a:r>
              <a:rPr lang="en-GB" dirty="0" smtClean="0"/>
              <a:t>Clipping</a:t>
            </a:r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467544" y="2060848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Vertices</a:t>
            </a:r>
            <a:endParaRPr lang="en-IE" dirty="0"/>
          </a:p>
        </p:txBody>
      </p:sp>
      <p:cxnSp>
        <p:nvCxnSpPr>
          <p:cNvPr id="10" name="Straight Arrow Connector 9"/>
          <p:cNvCxnSpPr>
            <a:stCxn id="8" idx="3"/>
            <a:endCxn id="4" idx="1"/>
          </p:cNvCxnSpPr>
          <p:nvPr/>
        </p:nvCxnSpPr>
        <p:spPr>
          <a:xfrm>
            <a:off x="1547664" y="2564904"/>
            <a:ext cx="792088" cy="5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419872" y="2570609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5148064" y="257060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 flipV="1">
            <a:off x="6876256" y="2564904"/>
            <a:ext cx="360040" cy="5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60329" y="3212976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Places the model </a:t>
            </a:r>
          </a:p>
          <a:p>
            <a:pPr algn="ctr"/>
            <a:r>
              <a:rPr lang="en-GB" dirty="0" smtClean="0"/>
              <a:t>in the world </a:t>
            </a:r>
          </a:p>
          <a:p>
            <a:pPr algn="ctr"/>
            <a:r>
              <a:rPr lang="en-GB" dirty="0" smtClean="0"/>
              <a:t>relative to all the </a:t>
            </a:r>
          </a:p>
          <a:p>
            <a:pPr algn="ctr"/>
            <a:r>
              <a:rPr lang="en-GB" dirty="0" smtClean="0"/>
              <a:t>other objects</a:t>
            </a:r>
            <a:endParaRPr lang="en-IE" dirty="0"/>
          </a:p>
        </p:txBody>
      </p:sp>
      <p:sp>
        <p:nvSpPr>
          <p:cNvPr id="18" name="TextBox 17"/>
          <p:cNvSpPr txBox="1"/>
          <p:nvPr/>
        </p:nvSpPr>
        <p:spPr>
          <a:xfrm>
            <a:off x="3812882" y="3212976"/>
            <a:ext cx="15902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Transforms </a:t>
            </a:r>
          </a:p>
          <a:p>
            <a:pPr algn="ctr"/>
            <a:r>
              <a:rPr lang="en-GB" dirty="0" smtClean="0"/>
              <a:t>everything </a:t>
            </a:r>
          </a:p>
          <a:p>
            <a:pPr algn="ctr"/>
            <a:r>
              <a:rPr lang="en-GB" dirty="0" smtClean="0"/>
              <a:t>relative to the </a:t>
            </a:r>
          </a:p>
          <a:p>
            <a:pPr algn="ctr"/>
            <a:r>
              <a:rPr lang="en-GB" dirty="0" smtClean="0"/>
              <a:t>camera (0,0,0) </a:t>
            </a:r>
          </a:p>
          <a:p>
            <a:pPr algn="ctr"/>
            <a:r>
              <a:rPr lang="en-GB" dirty="0" smtClean="0"/>
              <a:t>looking down </a:t>
            </a:r>
          </a:p>
          <a:p>
            <a:pPr algn="ctr"/>
            <a:r>
              <a:rPr lang="en-GB" dirty="0" smtClean="0"/>
              <a:t>the –Z Axis</a:t>
            </a:r>
            <a:endParaRPr lang="en-IE" dirty="0"/>
          </a:p>
        </p:txBody>
      </p:sp>
      <p:sp>
        <p:nvSpPr>
          <p:cNvPr id="19" name="TextBox 18"/>
          <p:cNvSpPr txBox="1"/>
          <p:nvPr/>
        </p:nvSpPr>
        <p:spPr>
          <a:xfrm>
            <a:off x="5684056" y="3197875"/>
            <a:ext cx="12383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Projects </a:t>
            </a:r>
          </a:p>
          <a:p>
            <a:pPr algn="ctr"/>
            <a:r>
              <a:rPr lang="en-GB" dirty="0" smtClean="0"/>
              <a:t>everything </a:t>
            </a:r>
          </a:p>
          <a:p>
            <a:pPr algn="ctr"/>
            <a:r>
              <a:rPr lang="en-GB" dirty="0" smtClean="0"/>
              <a:t>onto a </a:t>
            </a:r>
          </a:p>
          <a:p>
            <a:pPr algn="ctr"/>
            <a:r>
              <a:rPr lang="en-GB" dirty="0" smtClean="0"/>
              <a:t>2D plane. </a:t>
            </a:r>
          </a:p>
          <a:p>
            <a:pPr algn="ctr"/>
            <a:r>
              <a:rPr lang="en-GB" dirty="0" smtClean="0"/>
              <a:t>Far away</a:t>
            </a:r>
          </a:p>
          <a:p>
            <a:pPr algn="ctr"/>
            <a:r>
              <a:rPr lang="en-GB" dirty="0" smtClean="0"/>
              <a:t>objects are</a:t>
            </a:r>
          </a:p>
          <a:p>
            <a:pPr algn="ctr"/>
            <a:r>
              <a:rPr lang="en-GB" dirty="0" smtClean="0"/>
              <a:t>smaller</a:t>
            </a:r>
            <a:endParaRPr lang="en-IE" dirty="0"/>
          </a:p>
        </p:txBody>
      </p:sp>
      <p:sp>
        <p:nvSpPr>
          <p:cNvPr id="20" name="TextBox 19"/>
          <p:cNvSpPr txBox="1"/>
          <p:nvPr/>
        </p:nvSpPr>
        <p:spPr>
          <a:xfrm>
            <a:off x="6920375" y="3219976"/>
            <a:ext cx="1904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Often does </a:t>
            </a:r>
          </a:p>
          <a:p>
            <a:pPr algn="ctr"/>
            <a:r>
              <a:rPr lang="en-GB" dirty="0" smtClean="0"/>
              <a:t>nothing special</a:t>
            </a:r>
          </a:p>
          <a:p>
            <a:pPr algn="ctr"/>
            <a:r>
              <a:rPr lang="en-GB" dirty="0" smtClean="0"/>
              <a:t>but can be </a:t>
            </a:r>
          </a:p>
          <a:p>
            <a:pPr algn="ctr"/>
            <a:r>
              <a:rPr lang="en-GB" dirty="0" smtClean="0"/>
              <a:t>a different</a:t>
            </a:r>
            <a:endParaRPr lang="en-IE" dirty="0" smtClean="0"/>
          </a:p>
          <a:p>
            <a:pPr algn="ctr"/>
            <a:r>
              <a:rPr lang="en-GB" dirty="0" smtClean="0"/>
              <a:t>render target</a:t>
            </a:r>
          </a:p>
          <a:p>
            <a:pPr algn="ctr"/>
            <a:r>
              <a:rPr lang="en-GB" dirty="0" smtClean="0"/>
              <a:t>(such as a texture)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918" y="3330327"/>
            <a:ext cx="18918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The vertices </a:t>
            </a:r>
          </a:p>
          <a:p>
            <a:pPr algn="ctr"/>
            <a:r>
              <a:rPr lang="en-GB" dirty="0" smtClean="0"/>
              <a:t>as they come out</a:t>
            </a:r>
          </a:p>
          <a:p>
            <a:pPr algn="ctr"/>
            <a:r>
              <a:rPr lang="en-GB" dirty="0" smtClean="0"/>
              <a:t>of a 3D modelling </a:t>
            </a:r>
          </a:p>
          <a:p>
            <a:pPr algn="ctr"/>
            <a:r>
              <a:rPr lang="en-GB" dirty="0" smtClean="0"/>
              <a:t>program.</a:t>
            </a:r>
          </a:p>
          <a:p>
            <a:pPr algn="ctr"/>
            <a:r>
              <a:rPr lang="en-GB" dirty="0" smtClean="0"/>
              <a:t>The centre of </a:t>
            </a:r>
          </a:p>
          <a:p>
            <a:pPr algn="ctr"/>
            <a:r>
              <a:rPr lang="en-GB" dirty="0" smtClean="0"/>
              <a:t>the model is</a:t>
            </a:r>
          </a:p>
          <a:p>
            <a:pPr algn="ctr"/>
            <a:r>
              <a:rPr lang="en-GB" dirty="0" smtClean="0"/>
              <a:t>usually the</a:t>
            </a:r>
          </a:p>
          <a:p>
            <a:pPr algn="ctr"/>
            <a:r>
              <a:rPr lang="en-GB" dirty="0" smtClean="0"/>
              <a:t>origin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6172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Calculating the world transform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Combination of the position, orientation and scale</a:t>
            </a:r>
          </a:p>
          <a:p>
            <a:pPr lvl="1"/>
            <a:r>
              <a:rPr lang="en-IE" dirty="0" smtClean="0"/>
              <a:t>Position &amp; scale &amp; vectors</a:t>
            </a:r>
          </a:p>
          <a:p>
            <a:pPr lvl="1"/>
            <a:r>
              <a:rPr lang="en-IE" dirty="0" smtClean="0"/>
              <a:t>Orientation is a quaternion</a:t>
            </a:r>
          </a:p>
          <a:p>
            <a:r>
              <a:rPr lang="en-IE" dirty="0"/>
              <a:t>world = </a:t>
            </a:r>
            <a:r>
              <a:rPr lang="en-IE" dirty="0" err="1"/>
              <a:t>glm</a:t>
            </a:r>
            <a:r>
              <a:rPr lang="en-IE" dirty="0"/>
              <a:t>::translate(</a:t>
            </a:r>
            <a:r>
              <a:rPr lang="en-IE" dirty="0" err="1"/>
              <a:t>glm</a:t>
            </a:r>
            <a:r>
              <a:rPr lang="en-IE" dirty="0"/>
              <a:t>::mat4(1), position) * </a:t>
            </a:r>
            <a:r>
              <a:rPr lang="en-IE" dirty="0" err="1"/>
              <a:t>glm</a:t>
            </a:r>
            <a:r>
              <a:rPr lang="en-IE" dirty="0"/>
              <a:t>::mat4_cast(orientation) *  </a:t>
            </a:r>
            <a:r>
              <a:rPr lang="en-IE" dirty="0" err="1"/>
              <a:t>glm</a:t>
            </a:r>
            <a:r>
              <a:rPr lang="en-IE" dirty="0"/>
              <a:t>::scale(</a:t>
            </a:r>
            <a:r>
              <a:rPr lang="en-IE" dirty="0" err="1"/>
              <a:t>glm</a:t>
            </a:r>
            <a:r>
              <a:rPr lang="en-IE" dirty="0"/>
              <a:t>::mat4(1), scale);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6641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Movement/rotation with vectors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Walk</a:t>
            </a:r>
          </a:p>
          <a:p>
            <a:r>
              <a:rPr lang="en-GB" dirty="0" smtClean="0"/>
              <a:t>Strafe</a:t>
            </a:r>
          </a:p>
          <a:p>
            <a:r>
              <a:rPr lang="en-GB" dirty="0" smtClean="0"/>
              <a:t>Yaw</a:t>
            </a:r>
          </a:p>
          <a:p>
            <a:r>
              <a:rPr lang="en-GB" dirty="0" smtClean="0"/>
              <a:t>Pitch</a:t>
            </a:r>
          </a:p>
          <a:p>
            <a:r>
              <a:rPr lang="en-GB" dirty="0" smtClean="0"/>
              <a:t>Roll</a:t>
            </a:r>
          </a:p>
          <a:p>
            <a:endParaRPr lang="en-GB" dirty="0" smtClean="0"/>
          </a:p>
          <a:p>
            <a:r>
              <a:rPr lang="en-GB" dirty="0" smtClean="0"/>
              <a:t>Quaternion implementation to follow next week!</a:t>
            </a:r>
            <a:endParaRPr lang="en-IE" dirty="0"/>
          </a:p>
        </p:txBody>
      </p:sp>
      <p:pic>
        <p:nvPicPr>
          <p:cNvPr id="1026" name="Picture 2" descr="http://www.toymaker.info/Games/assets/images/yawpitchro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40768"/>
            <a:ext cx="5511096" cy="357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3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1619</Words>
  <Application>Microsoft Office PowerPoint</Application>
  <PresentationFormat>On-screen Show (4:3)</PresentationFormat>
  <Paragraphs>393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Questions we will answer today</vt:lpstr>
      <vt:lpstr>How does BGE Work?</vt:lpstr>
      <vt:lpstr>PowerPoint Presentation</vt:lpstr>
      <vt:lpstr>PowerPoint Presentation</vt:lpstr>
      <vt:lpstr>How are 3D Graphics Rendered  in BGE?</vt:lpstr>
      <vt:lpstr>I prefer…</vt:lpstr>
      <vt:lpstr>Calculating the world transform</vt:lpstr>
      <vt:lpstr>Movement/rotation with vectors</vt:lpstr>
      <vt:lpstr>Calculating the View Transform</vt:lpstr>
      <vt:lpstr>Calculating the Projection Transform</vt:lpstr>
      <vt:lpstr>The Game loop</vt:lpstr>
      <vt:lpstr>Object Oriented Game Engines</vt:lpstr>
      <vt:lpstr>Problems!</vt:lpstr>
      <vt:lpstr>A better approach</vt:lpstr>
      <vt:lpstr>Component Based Games Engines</vt:lpstr>
      <vt:lpstr>Each GameComponent has:</vt:lpstr>
      <vt:lpstr>The base class GameComponent</vt:lpstr>
      <vt:lpstr>PowerPoint Presentation</vt:lpstr>
      <vt:lpstr>PowerPoint Presentation</vt:lpstr>
      <vt:lpstr>PowerPoint Presentation</vt:lpstr>
      <vt:lpstr>PowerPoint Presentation</vt:lpstr>
      <vt:lpstr>Attaching!</vt:lpstr>
      <vt:lpstr>Categories of GameComponent</vt:lpstr>
      <vt:lpstr>PowerPoint Presentation</vt:lpstr>
      <vt:lpstr>from_self</vt:lpstr>
      <vt:lpstr>from_self_with_parent</vt:lpstr>
      <vt:lpstr>to_parent, from_child</vt:lpstr>
      <vt:lpstr>PowerPoint Presentation</vt:lpstr>
      <vt:lpstr>from_parent</vt:lpstr>
      <vt:lpstr>Making game objects from components</vt:lpstr>
      <vt:lpstr>PowerPoint Presentation</vt:lpstr>
      <vt:lpstr>Examples</vt:lpstr>
      <vt:lpstr>More examples</vt:lpstr>
      <vt:lpstr>More examples – using the PhysicsFactory</vt:lpstr>
      <vt:lpstr>Using Physics constraints</vt:lpstr>
      <vt:lpstr>Using steeringbehaviours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for Fun &amp; Profit: The Story of Tunepal</dc:title>
  <dc:creator>Bryan Duggan</dc:creator>
  <cp:lastModifiedBy>Bryan Duggan</cp:lastModifiedBy>
  <cp:revision>122</cp:revision>
  <cp:lastPrinted>2011-10-26T17:39:23Z</cp:lastPrinted>
  <dcterms:created xsi:type="dcterms:W3CDTF">2010-11-17T15:56:37Z</dcterms:created>
  <dcterms:modified xsi:type="dcterms:W3CDTF">2013-10-29T17:15:49Z</dcterms:modified>
</cp:coreProperties>
</file>