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56" r:id="rId2"/>
    <p:sldId id="338" r:id="rId3"/>
    <p:sldId id="378" r:id="rId4"/>
    <p:sldId id="379" r:id="rId5"/>
    <p:sldId id="380" r:id="rId6"/>
    <p:sldId id="339" r:id="rId7"/>
    <p:sldId id="343" r:id="rId8"/>
    <p:sldId id="344" r:id="rId9"/>
    <p:sldId id="345" r:id="rId10"/>
    <p:sldId id="346" r:id="rId11"/>
    <p:sldId id="393" r:id="rId12"/>
    <p:sldId id="392" r:id="rId13"/>
    <p:sldId id="381" r:id="rId14"/>
    <p:sldId id="382" r:id="rId15"/>
    <p:sldId id="383" r:id="rId16"/>
    <p:sldId id="384" r:id="rId17"/>
    <p:sldId id="385" r:id="rId18"/>
    <p:sldId id="386" r:id="rId19"/>
    <p:sldId id="387" r:id="rId20"/>
    <p:sldId id="388" r:id="rId21"/>
    <p:sldId id="389" r:id="rId22"/>
    <p:sldId id="390" r:id="rId23"/>
    <p:sldId id="347" r:id="rId24"/>
    <p:sldId id="358" r:id="rId25"/>
    <p:sldId id="359" r:id="rId26"/>
    <p:sldId id="360" r:id="rId27"/>
    <p:sldId id="366" r:id="rId28"/>
    <p:sldId id="362" r:id="rId29"/>
    <p:sldId id="363" r:id="rId30"/>
    <p:sldId id="364" r:id="rId31"/>
    <p:sldId id="365" r:id="rId32"/>
    <p:sldId id="361" r:id="rId33"/>
    <p:sldId id="351" r:id="rId34"/>
    <p:sldId id="352" r:id="rId35"/>
    <p:sldId id="353" r:id="rId36"/>
    <p:sldId id="368" r:id="rId37"/>
    <p:sldId id="354" r:id="rId38"/>
    <p:sldId id="355" r:id="rId39"/>
    <p:sldId id="356" r:id="rId40"/>
    <p:sldId id="357" r:id="rId41"/>
    <p:sldId id="369" r:id="rId42"/>
    <p:sldId id="367" r:id="rId43"/>
    <p:sldId id="370" r:id="rId44"/>
    <p:sldId id="395" r:id="rId45"/>
    <p:sldId id="396" r:id="rId46"/>
    <p:sldId id="397" r:id="rId47"/>
    <p:sldId id="398" r:id="rId48"/>
    <p:sldId id="400" r:id="rId49"/>
    <p:sldId id="401" r:id="rId50"/>
    <p:sldId id="402" r:id="rId51"/>
    <p:sldId id="399" r:id="rId52"/>
    <p:sldId id="394" r:id="rId53"/>
  </p:sldIdLst>
  <p:sldSz cx="9144000" cy="6858000" type="screen4x3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4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2ECF1-FB08-48FC-B45D-807F443755F4}" type="datetimeFigureOut">
              <a:rPr lang="en-IE" smtClean="0"/>
              <a:t>29/10/2013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F371E4-6861-4732-8F34-4F4D9FD11A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228120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1081DE-5AEF-4FAD-BA62-F267E0B801CD}" type="datetimeFigureOut">
              <a:rPr lang="en-IE" smtClean="0"/>
              <a:t>29/10/2013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2CAB0-A59A-4EF5-A5F9-E5624B5D4D2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88257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29/10/2013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4616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29/10/2013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46958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29/10/2013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84483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29/10/2013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  <p:pic>
        <p:nvPicPr>
          <p:cNvPr id="8" name="Picture 3" descr="C:\Users\Bryan\Downloads\CS.DIT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5990554"/>
            <a:ext cx="1512168" cy="72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09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29/10/2013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1461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29/10/2013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7049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29/10/2013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8042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29/10/2013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8952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29/10/2013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3218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29/10/2013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538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29/10/2013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464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FCA75-51D1-4143-BA71-9D0DBE509351}" type="datetimeFigureOut">
              <a:rPr lang="en-IE" smtClean="0"/>
              <a:t>29/10/2013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9184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bryan.duggan@dit.i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08920"/>
            <a:ext cx="6400800" cy="1752600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Dr Bryan Duggan</a:t>
            </a:r>
          </a:p>
          <a:p>
            <a:r>
              <a:rPr lang="en-GB" dirty="0" smtClean="0"/>
              <a:t>DIT School of Computing</a:t>
            </a:r>
          </a:p>
          <a:p>
            <a:r>
              <a:rPr lang="en-GB" dirty="0" smtClean="0">
                <a:hlinkClick r:id="rId2"/>
              </a:rPr>
              <a:t>bryan.duggan@dit.ie</a:t>
            </a:r>
            <a:endParaRPr lang="en-GB" dirty="0" smtClean="0"/>
          </a:p>
          <a:p>
            <a:r>
              <a:rPr lang="en-GB" dirty="0" smtClean="0"/>
              <a:t>@</a:t>
            </a:r>
            <a:r>
              <a:rPr lang="en-GB" dirty="0" err="1" smtClean="0"/>
              <a:t>ditcomputing</a:t>
            </a:r>
            <a:endParaRPr lang="en-GB" dirty="0" smtClean="0"/>
          </a:p>
          <a:p>
            <a:r>
              <a:rPr lang="en-GB" dirty="0" smtClean="0"/>
              <a:t>http://facebook.com/ditschoolofcomputing</a:t>
            </a:r>
          </a:p>
          <a:p>
            <a:endParaRPr lang="en-GB" dirty="0" smtClean="0"/>
          </a:p>
        </p:txBody>
      </p:sp>
      <p:sp>
        <p:nvSpPr>
          <p:cNvPr id="5" name="AutoShape 2" descr="https://mail.google.com/mail/?ui=2&amp;ik=c1e4762587&amp;view=att&amp;th=12c56c16e01a651b&amp;attid=0.5&amp;disp=inline&amp;realattid=f_gglccamw4&amp;z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6" name="AutoShape 4" descr="https://mail.google.com/mail/?ui=2&amp;ik=c1e4762587&amp;view=att&amp;th=12c56c16e01a651b&amp;attid=0.5&amp;disp=inline&amp;realattid=f_gglccamw4&amp;zw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pic>
        <p:nvPicPr>
          <p:cNvPr id="1029" name="Picture 5" descr="C:\Users\Bryan.discovery.000\Documents\Logos\DIT 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085184"/>
            <a:ext cx="1556792" cy="155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14993" y="764704"/>
            <a:ext cx="727321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000" dirty="0" smtClean="0"/>
              <a:t>Game Engines 1</a:t>
            </a:r>
          </a:p>
          <a:p>
            <a:pPr algn="ctr"/>
            <a:r>
              <a:rPr lang="en-GB" sz="4000" dirty="0" smtClean="0"/>
              <a:t>OpenGL, BGE &amp; </a:t>
            </a:r>
            <a:br>
              <a:rPr lang="en-GB" sz="4000" dirty="0" smtClean="0"/>
            </a:br>
            <a:r>
              <a:rPr lang="en-GB" sz="4000" dirty="0" smtClean="0"/>
              <a:t>Component Based Games Engines</a:t>
            </a:r>
            <a:endParaRPr lang="en-IE" sz="1100" dirty="0"/>
          </a:p>
        </p:txBody>
      </p:sp>
      <p:pic>
        <p:nvPicPr>
          <p:cNvPr id="14" name="Picture 3" descr="C:\Users\Bryan\Downloads\CS.DIT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5499285"/>
            <a:ext cx="1512168" cy="72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70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dirty="0" smtClean="0"/>
              <a:t>Also… Geometry </a:t>
            </a:r>
            <a:r>
              <a:rPr lang="en-GB" dirty="0" err="1" smtClean="0"/>
              <a:t>shaders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This type of </a:t>
            </a:r>
            <a:r>
              <a:rPr lang="en-IE" dirty="0" err="1"/>
              <a:t>shader</a:t>
            </a:r>
            <a:r>
              <a:rPr lang="en-IE" dirty="0"/>
              <a:t> can generate new graphics primitives, such as points, lines, and triangles, from those primitives that were sent to the beginning of the graphics </a:t>
            </a:r>
            <a:r>
              <a:rPr lang="en-IE" dirty="0" smtClean="0"/>
              <a:t>pipeline</a:t>
            </a:r>
            <a:endParaRPr lang="en-IE" dirty="0"/>
          </a:p>
          <a:p>
            <a:r>
              <a:rPr lang="en-GB" dirty="0" smtClean="0"/>
              <a:t>I don’t use them!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70225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Shader</a:t>
            </a:r>
            <a:r>
              <a:rPr lang="en-GB" smtClean="0"/>
              <a:t> Example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IE" sz="5500" dirty="0" smtClean="0"/>
              <a:t>The vertex </a:t>
            </a:r>
            <a:r>
              <a:rPr lang="en-IE" sz="5500" dirty="0" err="1" smtClean="0"/>
              <a:t>Shader</a:t>
            </a:r>
            <a:r>
              <a:rPr lang="en-IE" sz="5500" dirty="0" smtClean="0"/>
              <a:t>:</a:t>
            </a:r>
          </a:p>
          <a:p>
            <a:pPr marL="0" indent="0">
              <a:buNone/>
            </a:pPr>
            <a:r>
              <a:rPr lang="en-IE" dirty="0" smtClean="0"/>
              <a:t>#version </a:t>
            </a:r>
            <a:r>
              <a:rPr lang="en-IE" dirty="0"/>
              <a:t>330 core</a:t>
            </a:r>
          </a:p>
          <a:p>
            <a:pPr marL="0" indent="0">
              <a:buNone/>
            </a:pPr>
            <a:r>
              <a:rPr lang="en-IE" dirty="0" smtClean="0"/>
              <a:t>in </a:t>
            </a:r>
            <a:r>
              <a:rPr lang="en-IE" dirty="0"/>
              <a:t>vec3 </a:t>
            </a:r>
            <a:r>
              <a:rPr lang="en-IE" dirty="0" err="1"/>
              <a:t>vertexPosition_modelspace</a:t>
            </a:r>
            <a:r>
              <a:rPr lang="en-IE" dirty="0"/>
              <a:t>;</a:t>
            </a:r>
          </a:p>
          <a:p>
            <a:pPr marL="0" indent="0">
              <a:buNone/>
            </a:pPr>
            <a:r>
              <a:rPr lang="en-IE" dirty="0"/>
              <a:t>uniform mat4 MVP;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void main(){</a:t>
            </a:r>
          </a:p>
          <a:p>
            <a:pPr marL="0" indent="0">
              <a:buNone/>
            </a:pPr>
            <a:r>
              <a:rPr lang="en-IE" dirty="0"/>
              <a:t> </a:t>
            </a:r>
          </a:p>
          <a:p>
            <a:pPr marL="0" indent="0">
              <a:buNone/>
            </a:pPr>
            <a:r>
              <a:rPr lang="en-IE" dirty="0"/>
              <a:t>    // Output position of the vertex, in clip space : MVP * position</a:t>
            </a:r>
          </a:p>
          <a:p>
            <a:pPr marL="0" indent="0">
              <a:buNone/>
            </a:pPr>
            <a:r>
              <a:rPr lang="en-IE" dirty="0"/>
              <a:t>    vec4 v = vec4(vertexPosition_modelspace,1); // Transform an homogeneous 4D vector, remember ?</a:t>
            </a:r>
          </a:p>
          <a:p>
            <a:pPr marL="0" indent="0">
              <a:buNone/>
            </a:pPr>
            <a:r>
              <a:rPr lang="en-IE" dirty="0"/>
              <a:t>    </a:t>
            </a:r>
            <a:r>
              <a:rPr lang="en-IE" dirty="0" err="1"/>
              <a:t>gl_Position</a:t>
            </a:r>
            <a:r>
              <a:rPr lang="en-IE" dirty="0"/>
              <a:t> = MVP * v;</a:t>
            </a:r>
          </a:p>
          <a:p>
            <a:pPr marL="0" indent="0">
              <a:buNone/>
            </a:pPr>
            <a:r>
              <a:rPr lang="en-IE" dirty="0"/>
              <a:t>}</a:t>
            </a:r>
          </a:p>
          <a:p>
            <a:pPr marL="0" indent="0">
              <a:buNone/>
            </a:pPr>
            <a:endParaRPr lang="en-IE" dirty="0" smtClean="0"/>
          </a:p>
          <a:p>
            <a:r>
              <a:rPr lang="en-GB" sz="5500" dirty="0" smtClean="0"/>
              <a:t>The Fragment </a:t>
            </a:r>
            <a:r>
              <a:rPr lang="en-GB" sz="5500" dirty="0" err="1" smtClean="0"/>
              <a:t>Shader</a:t>
            </a:r>
            <a:r>
              <a:rPr lang="en-GB" sz="5500" dirty="0" smtClean="0"/>
              <a:t>:</a:t>
            </a:r>
            <a:endParaRPr lang="en-IE" sz="5500" dirty="0"/>
          </a:p>
          <a:p>
            <a:pPr marL="0" indent="0">
              <a:buNone/>
            </a:pPr>
            <a:r>
              <a:rPr lang="en-IE" dirty="0" smtClean="0"/>
              <a:t>#</a:t>
            </a:r>
            <a:r>
              <a:rPr lang="en-IE" dirty="0"/>
              <a:t>version 330 core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// </a:t>
            </a:r>
            <a:r>
              <a:rPr lang="en-IE" dirty="0" err="1"/>
              <a:t>Ouput</a:t>
            </a:r>
            <a:r>
              <a:rPr lang="en-IE" dirty="0"/>
              <a:t> data</a:t>
            </a:r>
          </a:p>
          <a:p>
            <a:pPr marL="0" indent="0">
              <a:buNone/>
            </a:pPr>
            <a:r>
              <a:rPr lang="en-IE" dirty="0"/>
              <a:t>out vec3 </a:t>
            </a:r>
            <a:r>
              <a:rPr lang="en-IE" dirty="0" err="1"/>
              <a:t>color</a:t>
            </a:r>
            <a:r>
              <a:rPr lang="en-IE" dirty="0"/>
              <a:t>;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void main()</a:t>
            </a:r>
          </a:p>
          <a:p>
            <a:pPr marL="0" indent="0">
              <a:buNone/>
            </a:pPr>
            <a:r>
              <a:rPr lang="en-IE" dirty="0"/>
              <a:t>{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// Output </a:t>
            </a:r>
            <a:r>
              <a:rPr lang="en-IE" dirty="0" err="1"/>
              <a:t>color</a:t>
            </a:r>
            <a:r>
              <a:rPr lang="en-IE" dirty="0"/>
              <a:t> = red </a:t>
            </a:r>
          </a:p>
          <a:p>
            <a:pPr marL="0" indent="0">
              <a:buNone/>
            </a:pPr>
            <a:r>
              <a:rPr lang="en-IE" dirty="0" err="1"/>
              <a:t>color</a:t>
            </a:r>
            <a:r>
              <a:rPr lang="en-IE" dirty="0"/>
              <a:t> = vec3(1,1,0);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}</a:t>
            </a:r>
          </a:p>
          <a:p>
            <a:r>
              <a:rPr lang="en-GB" sz="5500" dirty="0" smtClean="0"/>
              <a:t>We will revisit this later in the course!</a:t>
            </a:r>
            <a:endParaRPr lang="en-IE" sz="5500" dirty="0"/>
          </a:p>
        </p:txBody>
      </p:sp>
    </p:spTree>
    <p:extLst>
      <p:ext uri="{BB962C8B-B14F-4D97-AF65-F5344CB8AC3E}">
        <p14:creationId xmlns:p14="http://schemas.microsoft.com/office/powerpoint/2010/main" val="690225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Calculating the world transform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Combination of the position, orientation and scale</a:t>
            </a:r>
          </a:p>
          <a:p>
            <a:pPr lvl="1"/>
            <a:r>
              <a:rPr lang="en-IE" dirty="0" smtClean="0"/>
              <a:t>Position &amp; scale &amp; vectors</a:t>
            </a:r>
          </a:p>
          <a:p>
            <a:pPr lvl="1"/>
            <a:r>
              <a:rPr lang="en-IE" dirty="0" smtClean="0"/>
              <a:t>Orientation is a quaternion</a:t>
            </a:r>
          </a:p>
          <a:p>
            <a:r>
              <a:rPr lang="en-IE" dirty="0"/>
              <a:t>world = </a:t>
            </a:r>
            <a:r>
              <a:rPr lang="en-IE" dirty="0" err="1"/>
              <a:t>glm</a:t>
            </a:r>
            <a:r>
              <a:rPr lang="en-IE" dirty="0"/>
              <a:t>::translate(</a:t>
            </a:r>
            <a:r>
              <a:rPr lang="en-IE" dirty="0" err="1"/>
              <a:t>glm</a:t>
            </a:r>
            <a:r>
              <a:rPr lang="en-IE" dirty="0"/>
              <a:t>::mat4(1), position) * </a:t>
            </a:r>
            <a:r>
              <a:rPr lang="en-IE" dirty="0" err="1"/>
              <a:t>glm</a:t>
            </a:r>
            <a:r>
              <a:rPr lang="en-IE" dirty="0"/>
              <a:t>::mat4_cast(orientation) *  </a:t>
            </a:r>
            <a:r>
              <a:rPr lang="en-IE" dirty="0" err="1"/>
              <a:t>glm</a:t>
            </a:r>
            <a:r>
              <a:rPr lang="en-IE" dirty="0"/>
              <a:t>::scale(</a:t>
            </a:r>
            <a:r>
              <a:rPr lang="en-IE" dirty="0" err="1"/>
              <a:t>glm</a:t>
            </a:r>
            <a:r>
              <a:rPr lang="en-IE" dirty="0"/>
              <a:t>::mat4(1), scale);</a:t>
            </a:r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66416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Movement/rotation with vectors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Walk</a:t>
            </a:r>
          </a:p>
          <a:p>
            <a:r>
              <a:rPr lang="en-GB" dirty="0" smtClean="0"/>
              <a:t>Strafe</a:t>
            </a:r>
          </a:p>
          <a:p>
            <a:r>
              <a:rPr lang="en-GB" dirty="0" smtClean="0"/>
              <a:t>Yaw</a:t>
            </a:r>
          </a:p>
          <a:p>
            <a:r>
              <a:rPr lang="en-GB" dirty="0" smtClean="0"/>
              <a:t>Pitch</a:t>
            </a:r>
          </a:p>
          <a:p>
            <a:r>
              <a:rPr lang="en-GB" dirty="0" smtClean="0"/>
              <a:t>Roll</a:t>
            </a:r>
          </a:p>
          <a:p>
            <a:endParaRPr lang="en-GB" dirty="0" smtClean="0"/>
          </a:p>
          <a:p>
            <a:r>
              <a:rPr lang="en-GB" dirty="0" smtClean="0"/>
              <a:t>Quaternion implementation to follow next week!</a:t>
            </a:r>
            <a:endParaRPr lang="en-IE" dirty="0"/>
          </a:p>
        </p:txBody>
      </p:sp>
      <p:pic>
        <p:nvPicPr>
          <p:cNvPr id="1026" name="Picture 2" descr="http://www.toymaker.info/Games/assets/images/yawpitchro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340768"/>
            <a:ext cx="5511096" cy="357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937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Move in the direction of the look vector..</a:t>
            </a:r>
          </a:p>
          <a:p>
            <a:pPr marL="0" indent="0">
              <a:buNone/>
            </a:pPr>
            <a:r>
              <a:rPr lang="en-IE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GameComponent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880000"/>
                </a:solidFill>
                <a:latin typeface="Consolas"/>
              </a:rPr>
              <a:t>Walk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units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IE" dirty="0" smtClean="0">
                <a:solidFill>
                  <a:srgbClr val="000080"/>
                </a:solidFill>
                <a:latin typeface="Consolas"/>
              </a:rPr>
              <a:t>	position</a:t>
            </a:r>
            <a:r>
              <a:rPr lang="en-IE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+=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look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*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units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IE" dirty="0" smtClean="0">
                <a:solidFill>
                  <a:srgbClr val="000080"/>
                </a:solidFill>
                <a:latin typeface="Consolas"/>
              </a:rPr>
              <a:t>	moved</a:t>
            </a:r>
            <a:r>
              <a:rPr lang="en-IE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79058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Strafe &amp; Fly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Movement in the direction of the right vector</a:t>
            </a:r>
          </a:p>
          <a:p>
            <a:pPr marL="0" indent="0">
              <a:buNone/>
            </a:pPr>
            <a:r>
              <a:rPr lang="en-IE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GameComponent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880000"/>
                </a:solidFill>
                <a:latin typeface="Consolas"/>
              </a:rPr>
              <a:t>Strafe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units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IE" dirty="0" smtClean="0">
                <a:solidFill>
                  <a:srgbClr val="000080"/>
                </a:solidFill>
                <a:latin typeface="Consolas"/>
              </a:rPr>
              <a:t>	position</a:t>
            </a:r>
            <a:r>
              <a:rPr lang="en-IE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+=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right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*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units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IE" dirty="0" smtClean="0">
                <a:solidFill>
                  <a:srgbClr val="000080"/>
                </a:solidFill>
                <a:latin typeface="Consolas"/>
              </a:rPr>
              <a:t>	moved</a:t>
            </a:r>
            <a:r>
              <a:rPr lang="en-IE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IE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GameComponent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880000"/>
                </a:solidFill>
                <a:latin typeface="Consolas"/>
              </a:rPr>
              <a:t>Fly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units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IE" dirty="0" smtClean="0">
                <a:solidFill>
                  <a:srgbClr val="000080"/>
                </a:solidFill>
                <a:latin typeface="Consolas"/>
              </a:rPr>
              <a:t>	</a:t>
            </a:r>
            <a:r>
              <a:rPr lang="en-IE" dirty="0" err="1" smtClean="0">
                <a:solidFill>
                  <a:srgbClr val="000080"/>
                </a:solidFill>
                <a:latin typeface="Consolas"/>
              </a:rPr>
              <a:t>position</a:t>
            </a:r>
            <a:r>
              <a:rPr lang="en-IE" dirty="0" err="1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IE" dirty="0" err="1" smtClean="0">
                <a:solidFill>
                  <a:srgbClr val="000080"/>
                </a:solidFill>
                <a:latin typeface="Consolas"/>
              </a:rPr>
              <a:t>y</a:t>
            </a:r>
            <a:r>
              <a:rPr lang="en-IE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+=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units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IE" dirty="0" smtClean="0">
                <a:solidFill>
                  <a:srgbClr val="000080"/>
                </a:solidFill>
                <a:latin typeface="Consolas"/>
              </a:rPr>
              <a:t>	moved</a:t>
            </a:r>
            <a:r>
              <a:rPr lang="en-IE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40300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Yaw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Rotation around the Global Up vector:</a:t>
            </a:r>
          </a:p>
          <a:p>
            <a:pPr marL="0" indent="0">
              <a:buNone/>
            </a:pP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mat4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yaw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IE" dirty="0">
                <a:solidFill>
                  <a:srgbClr val="000080"/>
                </a:solidFill>
                <a:latin typeface="Consolas"/>
              </a:rPr>
              <a:t>yaw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880000"/>
                </a:solidFill>
                <a:latin typeface="Consolas"/>
              </a:rPr>
              <a:t>rotate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yaw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angle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GameComponent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basisUp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); </a:t>
            </a:r>
          </a:p>
          <a:p>
            <a:pPr marL="0" indent="0">
              <a:buNone/>
            </a:pPr>
            <a:endParaRPr lang="en-IE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vec4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 err="1">
                <a:solidFill>
                  <a:prstClr val="black"/>
                </a:solidFill>
                <a:latin typeface="Consolas"/>
              </a:rPr>
              <a:t>tlook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vec4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look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, 0);</a:t>
            </a:r>
          </a:p>
          <a:p>
            <a:pPr marL="0" indent="0">
              <a:buNone/>
            </a:pPr>
            <a:r>
              <a:rPr lang="en-IE" dirty="0" err="1">
                <a:solidFill>
                  <a:prstClr val="black"/>
                </a:solidFill>
                <a:latin typeface="Consolas"/>
              </a:rPr>
              <a:t>tlook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yaw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* </a:t>
            </a:r>
            <a:r>
              <a:rPr lang="en-IE" dirty="0" err="1">
                <a:solidFill>
                  <a:prstClr val="black"/>
                </a:solidFill>
                <a:latin typeface="Consolas"/>
              </a:rPr>
              <a:t>tlook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IE" dirty="0">
                <a:solidFill>
                  <a:srgbClr val="000080"/>
                </a:solidFill>
                <a:latin typeface="Consolas"/>
              </a:rPr>
              <a:t>look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vec3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 err="1">
                <a:solidFill>
                  <a:prstClr val="black"/>
                </a:solidFill>
                <a:latin typeface="Consolas"/>
              </a:rPr>
              <a:t>tlook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en-IE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vec4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 err="1">
                <a:solidFill>
                  <a:prstClr val="black"/>
                </a:solidFill>
                <a:latin typeface="Consolas"/>
              </a:rPr>
              <a:t>tright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vec4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right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, 0);</a:t>
            </a:r>
          </a:p>
          <a:p>
            <a:pPr marL="0" indent="0">
              <a:buNone/>
            </a:pPr>
            <a:r>
              <a:rPr lang="en-IE" dirty="0" err="1">
                <a:solidFill>
                  <a:prstClr val="black"/>
                </a:solidFill>
                <a:latin typeface="Consolas"/>
              </a:rPr>
              <a:t>tright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yaw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* </a:t>
            </a:r>
            <a:r>
              <a:rPr lang="en-IE" dirty="0" err="1">
                <a:solidFill>
                  <a:prstClr val="black"/>
                </a:solidFill>
                <a:latin typeface="Consolas"/>
              </a:rPr>
              <a:t>tright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IE" dirty="0">
                <a:solidFill>
                  <a:srgbClr val="000080"/>
                </a:solidFill>
                <a:latin typeface="Consolas"/>
              </a:rPr>
              <a:t>right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vec3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 err="1">
                <a:solidFill>
                  <a:prstClr val="black"/>
                </a:solidFill>
                <a:latin typeface="Consolas"/>
              </a:rPr>
              <a:t>tright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IE" dirty="0">
              <a:solidFill>
                <a:prstClr val="black"/>
              </a:solidFill>
              <a:latin typeface="Consolas"/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32973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Pitch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 smtClean="0">
                <a:solidFill>
                  <a:srgbClr val="0000FF"/>
                </a:solidFill>
                <a:latin typeface="Consolas"/>
              </a:rPr>
              <a:t>//Rotation around the RIGHT vector</a:t>
            </a:r>
            <a:endParaRPr lang="en-IE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IE" dirty="0" err="1" smtClean="0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mat4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pitch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IE" dirty="0">
                <a:solidFill>
                  <a:srgbClr val="000080"/>
                </a:solidFill>
                <a:latin typeface="Consolas"/>
              </a:rPr>
              <a:t>pitch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880000"/>
                </a:solidFill>
                <a:latin typeface="Consolas"/>
              </a:rPr>
              <a:t>rotate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pitch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angle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right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en-IE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vec4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tlook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vec4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look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, 0);</a:t>
            </a:r>
          </a:p>
          <a:p>
            <a:pPr marL="0" indent="0">
              <a:buNone/>
            </a:pPr>
            <a:r>
              <a:rPr lang="en-IE" dirty="0" err="1">
                <a:solidFill>
                  <a:srgbClr val="000080"/>
                </a:solidFill>
                <a:latin typeface="Consolas"/>
              </a:rPr>
              <a:t>tlook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pitch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* 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tlook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IE" dirty="0">
                <a:solidFill>
                  <a:srgbClr val="000080"/>
                </a:solidFill>
                <a:latin typeface="Consolas"/>
              </a:rPr>
              <a:t>look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vec3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tlook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en-IE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vec4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tup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vec4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up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, 0);</a:t>
            </a:r>
          </a:p>
          <a:p>
            <a:pPr marL="0" indent="0">
              <a:buNone/>
            </a:pPr>
            <a:r>
              <a:rPr lang="en-IE" dirty="0" err="1">
                <a:solidFill>
                  <a:srgbClr val="000080"/>
                </a:solidFill>
                <a:latin typeface="Consolas"/>
              </a:rPr>
              <a:t>tlook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pitch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* 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tup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IE" dirty="0">
                <a:solidFill>
                  <a:srgbClr val="000080"/>
                </a:solidFill>
                <a:latin typeface="Consolas"/>
              </a:rPr>
              <a:t>up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vec3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tup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IE" dirty="0">
              <a:solidFill>
                <a:prstClr val="black"/>
              </a:solidFill>
              <a:latin typeface="Consolas"/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37407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Roll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98161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Calculating the View Transform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E" sz="3100" dirty="0">
                <a:solidFill>
                  <a:srgbClr val="000080"/>
                </a:solidFill>
                <a:latin typeface="Consolas"/>
              </a:rPr>
              <a:t>view</a:t>
            </a:r>
            <a:r>
              <a:rPr lang="en-IE" sz="31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sz="3100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sz="31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sz="3100" dirty="0" err="1">
                <a:solidFill>
                  <a:srgbClr val="880000"/>
                </a:solidFill>
                <a:latin typeface="Consolas"/>
              </a:rPr>
              <a:t>lookAt</a:t>
            </a:r>
            <a:r>
              <a:rPr lang="en-IE" sz="3100" dirty="0">
                <a:solidFill>
                  <a:prstClr val="black"/>
                </a:solidFill>
                <a:latin typeface="Consolas"/>
              </a:rPr>
              <a:t>(</a:t>
            </a:r>
          </a:p>
          <a:p>
            <a:pPr marL="0" indent="0">
              <a:buNone/>
            </a:pPr>
            <a:r>
              <a:rPr lang="en-IE" sz="3100" dirty="0">
                <a:solidFill>
                  <a:srgbClr val="000080"/>
                </a:solidFill>
                <a:latin typeface="Consolas"/>
              </a:rPr>
              <a:t>position</a:t>
            </a:r>
            <a:endParaRPr lang="en-IE" sz="3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sz="3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sz="3100" dirty="0">
                <a:solidFill>
                  <a:srgbClr val="000080"/>
                </a:solidFill>
                <a:latin typeface="Consolas"/>
              </a:rPr>
              <a:t>position</a:t>
            </a:r>
            <a:r>
              <a:rPr lang="en-IE" sz="31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IE" sz="3100" dirty="0">
                <a:solidFill>
                  <a:srgbClr val="000080"/>
                </a:solidFill>
                <a:latin typeface="Consolas"/>
              </a:rPr>
              <a:t>look</a:t>
            </a:r>
            <a:endParaRPr lang="en-IE" sz="3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sz="31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sz="3100" dirty="0" err="1">
                <a:solidFill>
                  <a:srgbClr val="000080"/>
                </a:solidFill>
                <a:latin typeface="Consolas"/>
              </a:rPr>
              <a:t>basisUp</a:t>
            </a:r>
            <a:endParaRPr lang="en-IE" sz="3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sz="3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IE" sz="3100" dirty="0">
                <a:solidFill>
                  <a:srgbClr val="A000A0"/>
                </a:solidFill>
                <a:latin typeface="Consolas"/>
              </a:rPr>
              <a:t>GLM_FUNC_QUALIFIER</a:t>
            </a:r>
            <a:r>
              <a:rPr lang="en-IE" sz="3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3100" dirty="0">
                <a:solidFill>
                  <a:srgbClr val="0000FF"/>
                </a:solidFill>
                <a:latin typeface="Consolas"/>
              </a:rPr>
              <a:t>detail</a:t>
            </a:r>
            <a:r>
              <a:rPr lang="en-IE" sz="31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sz="3100" dirty="0">
                <a:solidFill>
                  <a:srgbClr val="0000FF"/>
                </a:solidFill>
                <a:latin typeface="Consolas"/>
              </a:rPr>
              <a:t>tmat4x4</a:t>
            </a:r>
            <a:r>
              <a:rPr lang="en-IE" sz="31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IE" sz="3100" dirty="0">
                <a:solidFill>
                  <a:srgbClr val="0000FF"/>
                </a:solidFill>
                <a:latin typeface="Consolas"/>
              </a:rPr>
              <a:t>T</a:t>
            </a:r>
            <a:r>
              <a:rPr lang="en-IE" sz="31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IE" sz="3100" dirty="0" err="1">
                <a:solidFill>
                  <a:srgbClr val="880000"/>
                </a:solidFill>
                <a:latin typeface="Consolas"/>
              </a:rPr>
              <a:t>lookAt</a:t>
            </a:r>
            <a:endParaRPr lang="en-IE" sz="3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sz="3100" dirty="0">
                <a:solidFill>
                  <a:prstClr val="black"/>
                </a:solidFill>
                <a:latin typeface="Consolas"/>
              </a:rPr>
              <a:t>(</a:t>
            </a:r>
          </a:p>
          <a:p>
            <a:pPr marL="0" indent="0">
              <a:buNone/>
            </a:pPr>
            <a:r>
              <a:rPr lang="en-IE" sz="3100" dirty="0">
                <a:solidFill>
                  <a:srgbClr val="0000FF"/>
                </a:solidFill>
                <a:latin typeface="Consolas"/>
              </a:rPr>
              <a:t>detail</a:t>
            </a:r>
            <a:r>
              <a:rPr lang="en-IE" sz="31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sz="3100" dirty="0">
                <a:solidFill>
                  <a:srgbClr val="0000FF"/>
                </a:solidFill>
                <a:latin typeface="Consolas"/>
              </a:rPr>
              <a:t>tvec3</a:t>
            </a:r>
            <a:r>
              <a:rPr lang="en-IE" sz="31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IE" sz="3100" dirty="0">
                <a:solidFill>
                  <a:srgbClr val="0000FF"/>
                </a:solidFill>
                <a:latin typeface="Consolas"/>
              </a:rPr>
              <a:t>T</a:t>
            </a:r>
            <a:r>
              <a:rPr lang="en-IE" sz="31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IE" sz="31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IE" sz="3100" dirty="0">
                <a:solidFill>
                  <a:prstClr val="black"/>
                </a:solidFill>
                <a:latin typeface="Consolas"/>
              </a:rPr>
              <a:t> &amp; </a:t>
            </a:r>
            <a:r>
              <a:rPr lang="en-IE" sz="3100" dirty="0">
                <a:solidFill>
                  <a:srgbClr val="000080"/>
                </a:solidFill>
                <a:latin typeface="Consolas"/>
              </a:rPr>
              <a:t>eye</a:t>
            </a:r>
            <a:r>
              <a:rPr lang="en-IE" sz="3100" dirty="0">
                <a:solidFill>
                  <a:prstClr val="black"/>
                </a:solidFill>
                <a:latin typeface="Consolas"/>
              </a:rPr>
              <a:t>,</a:t>
            </a:r>
          </a:p>
          <a:p>
            <a:pPr marL="0" indent="0">
              <a:buNone/>
            </a:pPr>
            <a:r>
              <a:rPr lang="en-IE" sz="3100" dirty="0">
                <a:solidFill>
                  <a:srgbClr val="0000FF"/>
                </a:solidFill>
                <a:latin typeface="Consolas"/>
              </a:rPr>
              <a:t>detail</a:t>
            </a:r>
            <a:r>
              <a:rPr lang="en-IE" sz="31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sz="3100" dirty="0">
                <a:solidFill>
                  <a:srgbClr val="0000FF"/>
                </a:solidFill>
                <a:latin typeface="Consolas"/>
              </a:rPr>
              <a:t>tvec3</a:t>
            </a:r>
            <a:r>
              <a:rPr lang="en-IE" sz="31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IE" sz="3100" dirty="0">
                <a:solidFill>
                  <a:srgbClr val="0000FF"/>
                </a:solidFill>
                <a:latin typeface="Consolas"/>
              </a:rPr>
              <a:t>T</a:t>
            </a:r>
            <a:r>
              <a:rPr lang="en-IE" sz="31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IE" sz="31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IE" sz="3100" dirty="0">
                <a:solidFill>
                  <a:prstClr val="black"/>
                </a:solidFill>
                <a:latin typeface="Consolas"/>
              </a:rPr>
              <a:t> &amp; </a:t>
            </a:r>
            <a:r>
              <a:rPr lang="en-IE" sz="3100" dirty="0" err="1">
                <a:solidFill>
                  <a:srgbClr val="000080"/>
                </a:solidFill>
                <a:latin typeface="Consolas"/>
              </a:rPr>
              <a:t>center</a:t>
            </a:r>
            <a:r>
              <a:rPr lang="en-IE" sz="3100" dirty="0">
                <a:solidFill>
                  <a:prstClr val="black"/>
                </a:solidFill>
                <a:latin typeface="Consolas"/>
              </a:rPr>
              <a:t>,</a:t>
            </a:r>
          </a:p>
          <a:p>
            <a:pPr marL="0" indent="0">
              <a:buNone/>
            </a:pPr>
            <a:r>
              <a:rPr lang="en-IE" sz="3100" dirty="0">
                <a:solidFill>
                  <a:srgbClr val="0000FF"/>
                </a:solidFill>
                <a:latin typeface="Consolas"/>
              </a:rPr>
              <a:t>detail</a:t>
            </a:r>
            <a:r>
              <a:rPr lang="en-IE" sz="31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sz="3100" dirty="0">
                <a:solidFill>
                  <a:srgbClr val="0000FF"/>
                </a:solidFill>
                <a:latin typeface="Consolas"/>
              </a:rPr>
              <a:t>tvec3</a:t>
            </a:r>
            <a:r>
              <a:rPr lang="en-IE" sz="31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IE" sz="3100" dirty="0">
                <a:solidFill>
                  <a:srgbClr val="0000FF"/>
                </a:solidFill>
                <a:latin typeface="Consolas"/>
              </a:rPr>
              <a:t>T</a:t>
            </a:r>
            <a:r>
              <a:rPr lang="en-IE" sz="31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IE" sz="31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IE" sz="3100" dirty="0">
                <a:solidFill>
                  <a:prstClr val="black"/>
                </a:solidFill>
                <a:latin typeface="Consolas"/>
              </a:rPr>
              <a:t> &amp; </a:t>
            </a:r>
            <a:r>
              <a:rPr lang="en-IE" sz="3100" dirty="0">
                <a:solidFill>
                  <a:srgbClr val="000080"/>
                </a:solidFill>
                <a:latin typeface="Consolas"/>
              </a:rPr>
              <a:t>up</a:t>
            </a:r>
            <a:endParaRPr lang="en-IE" sz="31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sz="31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84707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 we will answer today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How does BGE work?</a:t>
            </a:r>
          </a:p>
          <a:p>
            <a:r>
              <a:rPr lang="en-GB" dirty="0" smtClean="0"/>
              <a:t>How are 3D Graphics rendered?</a:t>
            </a:r>
          </a:p>
          <a:p>
            <a:r>
              <a:rPr lang="en-GB" dirty="0" smtClean="0"/>
              <a:t>Calculating the world transform</a:t>
            </a:r>
          </a:p>
          <a:p>
            <a:r>
              <a:rPr lang="en-GB" dirty="0" smtClean="0"/>
              <a:t>Calculating the view &amp; projection transforms</a:t>
            </a:r>
          </a:p>
          <a:p>
            <a:r>
              <a:rPr lang="en-GB" dirty="0" smtClean="0"/>
              <a:t>Component based development</a:t>
            </a:r>
          </a:p>
          <a:p>
            <a:r>
              <a:rPr lang="en-GB" dirty="0" smtClean="0"/>
              <a:t>Examples in BGE</a:t>
            </a:r>
            <a:endParaRPr lang="en-GB" dirty="0"/>
          </a:p>
          <a:p>
            <a:r>
              <a:rPr lang="en-GB" dirty="0" smtClean="0"/>
              <a:t>Generating the world transform</a:t>
            </a:r>
          </a:p>
          <a:p>
            <a:r>
              <a:rPr lang="en-GB" dirty="0" smtClean="0"/>
              <a:t>Generating the view &amp; projection transforms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2690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View Transform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098" name="Picture 2" descr="http://robertokoci.com/images/posts/graphics/game/programming/matrix-unveiled/WorldViewSpa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420888"/>
            <a:ext cx="60960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327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Calculating the Projection Transform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E" sz="1800" dirty="0"/>
              <a:t>projection = </a:t>
            </a:r>
            <a:r>
              <a:rPr lang="en-IE" sz="1800" dirty="0" err="1"/>
              <a:t>glm</a:t>
            </a:r>
            <a:r>
              <a:rPr lang="en-IE" sz="1800" dirty="0"/>
              <a:t>::perspective(45.0f, 4.0f / 3.0f, 0.1f, 10000.0f</a:t>
            </a:r>
            <a:r>
              <a:rPr lang="en-IE" sz="1800" dirty="0" smtClean="0"/>
              <a:t>);</a:t>
            </a:r>
          </a:p>
          <a:p>
            <a:pPr marL="0" indent="0">
              <a:buNone/>
            </a:pPr>
            <a:r>
              <a:rPr lang="en-IE" sz="1800" dirty="0">
                <a:solidFill>
                  <a:srgbClr val="A000A0"/>
                </a:solidFill>
                <a:latin typeface="Consolas"/>
              </a:rPr>
              <a:t>GLM_FUNC_QUALIFIER</a:t>
            </a:r>
            <a:r>
              <a:rPr lang="en-IE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800" dirty="0">
                <a:solidFill>
                  <a:srgbClr val="0000FF"/>
                </a:solidFill>
                <a:latin typeface="Consolas"/>
              </a:rPr>
              <a:t>detail</a:t>
            </a:r>
            <a:r>
              <a:rPr lang="en-IE" sz="18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sz="1800" dirty="0">
                <a:solidFill>
                  <a:srgbClr val="0000FF"/>
                </a:solidFill>
                <a:latin typeface="Consolas"/>
              </a:rPr>
              <a:t>tmat4x4</a:t>
            </a:r>
            <a:r>
              <a:rPr lang="en-IE" sz="18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IE" sz="1800" dirty="0" err="1">
                <a:solidFill>
                  <a:srgbClr val="0000FF"/>
                </a:solidFill>
                <a:latin typeface="Consolas"/>
              </a:rPr>
              <a:t>valType</a:t>
            </a:r>
            <a:r>
              <a:rPr lang="en-IE" sz="18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IE" sz="1800" dirty="0">
                <a:solidFill>
                  <a:srgbClr val="880000"/>
                </a:solidFill>
                <a:latin typeface="Consolas"/>
              </a:rPr>
              <a:t>perspective</a:t>
            </a:r>
            <a:endParaRPr lang="en-IE" sz="1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sz="1800" dirty="0">
                <a:solidFill>
                  <a:prstClr val="black"/>
                </a:solidFill>
                <a:latin typeface="Consolas"/>
              </a:rPr>
              <a:t>(</a:t>
            </a:r>
          </a:p>
          <a:p>
            <a:pPr marL="0" indent="0">
              <a:buNone/>
            </a:pPr>
            <a:r>
              <a:rPr lang="en-IE" sz="1800" dirty="0" err="1">
                <a:solidFill>
                  <a:srgbClr val="0000FF"/>
                </a:solidFill>
                <a:latin typeface="Consolas"/>
              </a:rPr>
              <a:t>valType</a:t>
            </a:r>
            <a:r>
              <a:rPr lang="en-IE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8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IE" sz="1800" dirty="0">
                <a:solidFill>
                  <a:prstClr val="black"/>
                </a:solidFill>
                <a:latin typeface="Consolas"/>
              </a:rPr>
              <a:t> &amp; </a:t>
            </a:r>
            <a:r>
              <a:rPr lang="en-IE" sz="1800" dirty="0" err="1">
                <a:solidFill>
                  <a:srgbClr val="000080"/>
                </a:solidFill>
                <a:latin typeface="Consolas"/>
              </a:rPr>
              <a:t>fovy</a:t>
            </a:r>
            <a:r>
              <a:rPr lang="en-IE" sz="1800" dirty="0">
                <a:solidFill>
                  <a:prstClr val="black"/>
                </a:solidFill>
                <a:latin typeface="Consolas"/>
              </a:rPr>
              <a:t>, </a:t>
            </a:r>
          </a:p>
          <a:p>
            <a:pPr marL="0" indent="0">
              <a:buNone/>
            </a:pPr>
            <a:r>
              <a:rPr lang="en-IE" sz="1800" dirty="0" err="1">
                <a:solidFill>
                  <a:srgbClr val="0000FF"/>
                </a:solidFill>
                <a:latin typeface="Consolas"/>
              </a:rPr>
              <a:t>valType</a:t>
            </a:r>
            <a:r>
              <a:rPr lang="en-IE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8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IE" sz="1800" dirty="0">
                <a:solidFill>
                  <a:prstClr val="black"/>
                </a:solidFill>
                <a:latin typeface="Consolas"/>
              </a:rPr>
              <a:t> &amp; </a:t>
            </a:r>
            <a:r>
              <a:rPr lang="en-IE" sz="1800" dirty="0">
                <a:solidFill>
                  <a:srgbClr val="000080"/>
                </a:solidFill>
                <a:latin typeface="Consolas"/>
              </a:rPr>
              <a:t>aspect</a:t>
            </a:r>
            <a:r>
              <a:rPr lang="en-IE" sz="1800" dirty="0">
                <a:solidFill>
                  <a:prstClr val="black"/>
                </a:solidFill>
                <a:latin typeface="Consolas"/>
              </a:rPr>
              <a:t>, </a:t>
            </a:r>
          </a:p>
          <a:p>
            <a:pPr marL="0" indent="0">
              <a:buNone/>
            </a:pPr>
            <a:r>
              <a:rPr lang="en-IE" sz="1800" dirty="0" err="1">
                <a:solidFill>
                  <a:srgbClr val="0000FF"/>
                </a:solidFill>
                <a:latin typeface="Consolas"/>
              </a:rPr>
              <a:t>valType</a:t>
            </a:r>
            <a:r>
              <a:rPr lang="en-IE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8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IE" sz="1800" dirty="0">
                <a:solidFill>
                  <a:prstClr val="black"/>
                </a:solidFill>
                <a:latin typeface="Consolas"/>
              </a:rPr>
              <a:t> &amp; </a:t>
            </a:r>
            <a:r>
              <a:rPr lang="en-IE" sz="1800" dirty="0" err="1">
                <a:solidFill>
                  <a:srgbClr val="000080"/>
                </a:solidFill>
                <a:latin typeface="Consolas"/>
              </a:rPr>
              <a:t>zNear</a:t>
            </a:r>
            <a:r>
              <a:rPr lang="en-IE" sz="1800" dirty="0">
                <a:solidFill>
                  <a:prstClr val="black"/>
                </a:solidFill>
                <a:latin typeface="Consolas"/>
              </a:rPr>
              <a:t>, </a:t>
            </a:r>
          </a:p>
          <a:p>
            <a:pPr marL="0" indent="0">
              <a:buNone/>
            </a:pPr>
            <a:r>
              <a:rPr lang="en-IE" sz="1800" dirty="0" err="1">
                <a:solidFill>
                  <a:srgbClr val="0000FF"/>
                </a:solidFill>
                <a:latin typeface="Consolas"/>
              </a:rPr>
              <a:t>valType</a:t>
            </a:r>
            <a:r>
              <a:rPr lang="en-IE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8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IE" sz="1800" dirty="0">
                <a:solidFill>
                  <a:prstClr val="black"/>
                </a:solidFill>
                <a:latin typeface="Consolas"/>
              </a:rPr>
              <a:t> &amp; </a:t>
            </a:r>
            <a:r>
              <a:rPr lang="en-IE" sz="1800" dirty="0" err="1">
                <a:solidFill>
                  <a:srgbClr val="000080"/>
                </a:solidFill>
                <a:latin typeface="Consolas"/>
              </a:rPr>
              <a:t>zFar</a:t>
            </a:r>
            <a:endParaRPr lang="en-IE" sz="1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sz="18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endParaRPr lang="en-IE" sz="1800" dirty="0" smtClean="0"/>
          </a:p>
          <a:p>
            <a:endParaRPr lang="en-IE" sz="1800" dirty="0"/>
          </a:p>
          <a:p>
            <a:endParaRPr lang="en-IE" sz="1800" dirty="0"/>
          </a:p>
        </p:txBody>
      </p:sp>
      <p:pic>
        <p:nvPicPr>
          <p:cNvPr id="2050" name="Picture 2" descr="http://www.glprogramming.com/red/images/Image6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455639"/>
            <a:ext cx="4905375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5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Orthographic projection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000" dirty="0"/>
              <a:t>projection = </a:t>
            </a:r>
            <a:r>
              <a:rPr lang="en-IE" sz="2000" dirty="0" err="1"/>
              <a:t>glm</a:t>
            </a:r>
            <a:r>
              <a:rPr lang="en-IE" sz="2000" dirty="0"/>
              <a:t>::</a:t>
            </a:r>
            <a:r>
              <a:rPr lang="en-IE" sz="2000" dirty="0" err="1"/>
              <a:t>ortho</a:t>
            </a:r>
            <a:r>
              <a:rPr lang="en-IE" sz="2000" dirty="0"/>
              <a:t>(0.0f,800.0f, 400.0f, 0.0f, 0.1f, 10000.0f</a:t>
            </a:r>
            <a:r>
              <a:rPr lang="en-IE" sz="2000" dirty="0" smtClean="0"/>
              <a:t>);</a:t>
            </a:r>
          </a:p>
          <a:p>
            <a:pPr marL="0" indent="0">
              <a:buNone/>
            </a:pPr>
            <a:r>
              <a:rPr lang="en-IE" sz="2000" dirty="0">
                <a:solidFill>
                  <a:srgbClr val="A000A0"/>
                </a:solidFill>
                <a:latin typeface="Consolas"/>
              </a:rPr>
              <a:t>GLM_FUNC_QUALIFIER</a:t>
            </a:r>
            <a:r>
              <a:rPr lang="en-IE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2000" dirty="0">
                <a:solidFill>
                  <a:srgbClr val="0000FF"/>
                </a:solidFill>
                <a:latin typeface="Consolas"/>
              </a:rPr>
              <a:t>detail</a:t>
            </a:r>
            <a:r>
              <a:rPr lang="en-IE" sz="20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sz="2000" dirty="0">
                <a:solidFill>
                  <a:srgbClr val="0000FF"/>
                </a:solidFill>
                <a:latin typeface="Consolas"/>
              </a:rPr>
              <a:t>tmat4x4</a:t>
            </a:r>
            <a:r>
              <a:rPr lang="en-IE" sz="20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IE" sz="2000" dirty="0" err="1">
                <a:solidFill>
                  <a:srgbClr val="0000FF"/>
                </a:solidFill>
                <a:latin typeface="Consolas"/>
              </a:rPr>
              <a:t>valType</a:t>
            </a:r>
            <a:r>
              <a:rPr lang="en-IE" sz="20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IE" sz="2000" dirty="0" err="1">
                <a:solidFill>
                  <a:srgbClr val="880000"/>
                </a:solidFill>
                <a:latin typeface="Consolas"/>
              </a:rPr>
              <a:t>ortho</a:t>
            </a:r>
            <a:r>
              <a:rPr lang="en-IE" sz="2000" dirty="0">
                <a:solidFill>
                  <a:prstClr val="black"/>
                </a:solidFill>
                <a:latin typeface="Consolas"/>
              </a:rPr>
              <a:t>(</a:t>
            </a:r>
          </a:p>
          <a:p>
            <a:pPr marL="0" indent="0">
              <a:buNone/>
            </a:pPr>
            <a:r>
              <a:rPr lang="en-IE" sz="2000" dirty="0" err="1">
                <a:solidFill>
                  <a:srgbClr val="0000FF"/>
                </a:solidFill>
                <a:latin typeface="Consolas"/>
              </a:rPr>
              <a:t>valType</a:t>
            </a:r>
            <a:r>
              <a:rPr lang="en-IE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20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IE" sz="2000" dirty="0">
                <a:solidFill>
                  <a:prstClr val="black"/>
                </a:solidFill>
                <a:latin typeface="Consolas"/>
              </a:rPr>
              <a:t> &amp; </a:t>
            </a:r>
            <a:r>
              <a:rPr lang="en-IE" sz="2000" dirty="0">
                <a:solidFill>
                  <a:srgbClr val="000080"/>
                </a:solidFill>
                <a:latin typeface="Consolas"/>
              </a:rPr>
              <a:t>left</a:t>
            </a:r>
            <a:r>
              <a:rPr lang="en-IE" sz="2000" dirty="0">
                <a:solidFill>
                  <a:prstClr val="black"/>
                </a:solidFill>
                <a:latin typeface="Consolas"/>
              </a:rPr>
              <a:t>, </a:t>
            </a:r>
          </a:p>
          <a:p>
            <a:pPr marL="0" indent="0">
              <a:buNone/>
            </a:pPr>
            <a:r>
              <a:rPr lang="en-IE" sz="2000" dirty="0" err="1">
                <a:solidFill>
                  <a:srgbClr val="0000FF"/>
                </a:solidFill>
                <a:latin typeface="Consolas"/>
              </a:rPr>
              <a:t>valType</a:t>
            </a:r>
            <a:r>
              <a:rPr lang="en-IE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20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IE" sz="2000" dirty="0">
                <a:solidFill>
                  <a:prstClr val="black"/>
                </a:solidFill>
                <a:latin typeface="Consolas"/>
              </a:rPr>
              <a:t> &amp; </a:t>
            </a:r>
            <a:r>
              <a:rPr lang="en-IE" sz="2000" dirty="0">
                <a:solidFill>
                  <a:srgbClr val="000080"/>
                </a:solidFill>
                <a:latin typeface="Consolas"/>
              </a:rPr>
              <a:t>right</a:t>
            </a:r>
            <a:r>
              <a:rPr lang="en-IE" sz="2000" dirty="0">
                <a:solidFill>
                  <a:prstClr val="black"/>
                </a:solidFill>
                <a:latin typeface="Consolas"/>
              </a:rPr>
              <a:t>, </a:t>
            </a:r>
          </a:p>
          <a:p>
            <a:pPr marL="0" indent="0">
              <a:buNone/>
            </a:pPr>
            <a:r>
              <a:rPr lang="en-IE" sz="2000" dirty="0" err="1">
                <a:solidFill>
                  <a:srgbClr val="0000FF"/>
                </a:solidFill>
                <a:latin typeface="Consolas"/>
              </a:rPr>
              <a:t>valType</a:t>
            </a:r>
            <a:r>
              <a:rPr lang="en-IE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20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IE" sz="2000" dirty="0">
                <a:solidFill>
                  <a:prstClr val="black"/>
                </a:solidFill>
                <a:latin typeface="Consolas"/>
              </a:rPr>
              <a:t> &amp; </a:t>
            </a:r>
            <a:r>
              <a:rPr lang="en-IE" sz="2000" dirty="0">
                <a:solidFill>
                  <a:srgbClr val="000080"/>
                </a:solidFill>
                <a:latin typeface="Consolas"/>
              </a:rPr>
              <a:t>bottom</a:t>
            </a:r>
            <a:r>
              <a:rPr lang="en-IE" sz="2000" dirty="0">
                <a:solidFill>
                  <a:prstClr val="black"/>
                </a:solidFill>
                <a:latin typeface="Consolas"/>
              </a:rPr>
              <a:t>, </a:t>
            </a:r>
          </a:p>
          <a:p>
            <a:pPr marL="0" indent="0">
              <a:buNone/>
            </a:pPr>
            <a:r>
              <a:rPr lang="en-IE" sz="2000" dirty="0" err="1">
                <a:solidFill>
                  <a:srgbClr val="0000FF"/>
                </a:solidFill>
                <a:latin typeface="Consolas"/>
              </a:rPr>
              <a:t>valType</a:t>
            </a:r>
            <a:r>
              <a:rPr lang="en-IE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20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IE" sz="2000" dirty="0">
                <a:solidFill>
                  <a:prstClr val="black"/>
                </a:solidFill>
                <a:latin typeface="Consolas"/>
              </a:rPr>
              <a:t> &amp; </a:t>
            </a:r>
            <a:r>
              <a:rPr lang="en-IE" sz="2000" dirty="0">
                <a:solidFill>
                  <a:srgbClr val="000080"/>
                </a:solidFill>
                <a:latin typeface="Consolas"/>
              </a:rPr>
              <a:t>top</a:t>
            </a:r>
            <a:r>
              <a:rPr lang="en-IE" sz="20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IE" sz="2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endParaRPr lang="en-IE" sz="2000" dirty="0" smtClean="0"/>
          </a:p>
          <a:p>
            <a:endParaRPr lang="en-IE" sz="2000" dirty="0"/>
          </a:p>
        </p:txBody>
      </p:sp>
      <p:pic>
        <p:nvPicPr>
          <p:cNvPr id="3076" name="Picture 4" descr="http://www.glprogramming.com/red/images/Image6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996952"/>
            <a:ext cx="35433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535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Game loop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Initialise()</a:t>
            </a:r>
          </a:p>
          <a:p>
            <a:r>
              <a:rPr lang="en-GB" dirty="0" smtClean="0"/>
              <a:t>While (true)</a:t>
            </a:r>
          </a:p>
          <a:p>
            <a:pPr lvl="1"/>
            <a:r>
              <a:rPr lang="en-GB" dirty="0" smtClean="0"/>
              <a:t>Update(</a:t>
            </a:r>
            <a:r>
              <a:rPr lang="en-GB" dirty="0" err="1" smtClean="0"/>
              <a:t>timeDelta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Draw()</a:t>
            </a:r>
          </a:p>
          <a:p>
            <a:r>
              <a:rPr lang="en-GB" dirty="0" smtClean="0"/>
              <a:t>End while</a:t>
            </a:r>
          </a:p>
          <a:p>
            <a:r>
              <a:rPr lang="en-GB" dirty="0" err="1" smtClean="0"/>
              <a:t>Cleanup</a:t>
            </a:r>
            <a:r>
              <a:rPr lang="en-GB" dirty="0" smtClean="0"/>
              <a:t>()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586295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Object Oriented Game Engines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/>
          <a:lstStyle/>
          <a:p>
            <a:r>
              <a:rPr lang="en-IE" dirty="0" smtClean="0"/>
              <a:t>Are terrible. I know I made one (</a:t>
            </a:r>
            <a:r>
              <a:rPr lang="en-IE" dirty="0" err="1" smtClean="0"/>
              <a:t>Dalek</a:t>
            </a:r>
            <a:r>
              <a:rPr lang="en-IE" dirty="0" smtClean="0"/>
              <a:t> World)</a:t>
            </a:r>
          </a:p>
          <a:p>
            <a:r>
              <a:rPr lang="en-IE" dirty="0" smtClean="0"/>
              <a:t>Consider:</a:t>
            </a:r>
            <a:endParaRPr lang="en-I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26356"/>
            <a:ext cx="8622110" cy="3722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32770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Problems!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Each new piece of functionality you want to add to a class becomes a new (more specific class)</a:t>
            </a:r>
          </a:p>
          <a:p>
            <a:r>
              <a:rPr lang="en-IE" dirty="0" smtClean="0"/>
              <a:t>Too many classes</a:t>
            </a:r>
          </a:p>
          <a:p>
            <a:r>
              <a:rPr lang="en-IE" dirty="0" smtClean="0"/>
              <a:t>No flexibility</a:t>
            </a:r>
          </a:p>
          <a:p>
            <a:r>
              <a:rPr lang="en-IE" dirty="0" smtClean="0"/>
              <a:t>Tight coupling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44420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 better approach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The aggregate design pattern</a:t>
            </a:r>
            <a:endParaRPr lang="en-IE" dirty="0"/>
          </a:p>
        </p:txBody>
      </p:sp>
      <p:sp>
        <p:nvSpPr>
          <p:cNvPr id="6" name="Rectangle 5"/>
          <p:cNvSpPr/>
          <p:nvPr/>
        </p:nvSpPr>
        <p:spPr>
          <a:xfrm>
            <a:off x="2483768" y="2276872"/>
            <a:ext cx="3312368" cy="2902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Game Component</a:t>
            </a:r>
          </a:p>
          <a:p>
            <a:pPr algn="ctr"/>
            <a:endParaRPr lang="en-IE" b="1" dirty="0" smtClean="0"/>
          </a:p>
          <a:p>
            <a:pPr algn="ctr"/>
            <a:endParaRPr lang="en-IE" dirty="0" smtClean="0"/>
          </a:p>
          <a:p>
            <a:r>
              <a:rPr lang="en-IE" dirty="0" smtClean="0"/>
              <a:t>Initialise()</a:t>
            </a:r>
          </a:p>
          <a:p>
            <a:r>
              <a:rPr lang="en-IE" dirty="0" smtClean="0"/>
              <a:t>Update(</a:t>
            </a:r>
            <a:r>
              <a:rPr lang="en-IE" dirty="0" err="1" smtClean="0"/>
              <a:t>timeDelta</a:t>
            </a:r>
            <a:r>
              <a:rPr lang="en-IE" dirty="0" smtClean="0"/>
              <a:t>)</a:t>
            </a:r>
          </a:p>
          <a:p>
            <a:r>
              <a:rPr lang="en-IE" dirty="0" smtClean="0"/>
              <a:t>Draw()</a:t>
            </a:r>
          </a:p>
          <a:p>
            <a:r>
              <a:rPr lang="en-IE" dirty="0" err="1" smtClean="0"/>
              <a:t>Cleanup</a:t>
            </a:r>
            <a:r>
              <a:rPr lang="en-IE" dirty="0" smtClean="0"/>
              <a:t>()</a:t>
            </a:r>
          </a:p>
          <a:p>
            <a:r>
              <a:rPr lang="en-IE" dirty="0" smtClean="0"/>
              <a:t>Attach(</a:t>
            </a:r>
            <a:r>
              <a:rPr lang="en-IE" dirty="0" err="1" smtClean="0"/>
              <a:t>GameComponent</a:t>
            </a:r>
            <a:r>
              <a:rPr lang="en-IE" dirty="0" smtClean="0"/>
              <a:t> c)</a:t>
            </a:r>
          </a:p>
          <a:p>
            <a:r>
              <a:rPr lang="en-IE" dirty="0" smtClean="0"/>
              <a:t>list&lt;</a:t>
            </a:r>
            <a:r>
              <a:rPr lang="en-IE" dirty="0" err="1" smtClean="0"/>
              <a:t>GameComponent</a:t>
            </a:r>
            <a:r>
              <a:rPr lang="en-IE" dirty="0" smtClean="0"/>
              <a:t>&gt; children</a:t>
            </a:r>
            <a:endParaRPr lang="en-IE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796136" y="4869160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7236296" y="3429000"/>
            <a:ext cx="0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796136" y="3429000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49957" y="443711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0..*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018879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Component Based Games Engines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Everything in BGE is a component</a:t>
            </a:r>
          </a:p>
          <a:p>
            <a:r>
              <a:rPr lang="en-GB" dirty="0" smtClean="0"/>
              <a:t>Most things extend </a:t>
            </a:r>
            <a:r>
              <a:rPr lang="en-GB" dirty="0" err="1" smtClean="0"/>
              <a:t>GameComponent</a:t>
            </a:r>
            <a:endParaRPr lang="en-GB" dirty="0" smtClean="0"/>
          </a:p>
          <a:p>
            <a:pPr lvl="1"/>
            <a:r>
              <a:rPr lang="en-IE" dirty="0"/>
              <a:t>virtual bool Initialise();</a:t>
            </a:r>
          </a:p>
          <a:p>
            <a:pPr lvl="1"/>
            <a:r>
              <a:rPr lang="en-IE" dirty="0"/>
              <a:t>virtual void Update(float </a:t>
            </a:r>
            <a:r>
              <a:rPr lang="en-IE" dirty="0" err="1"/>
              <a:t>timeDelta</a:t>
            </a:r>
            <a:r>
              <a:rPr lang="en-IE" dirty="0"/>
              <a:t>);</a:t>
            </a:r>
          </a:p>
          <a:p>
            <a:pPr lvl="1"/>
            <a:r>
              <a:rPr lang="en-IE" dirty="0"/>
              <a:t>virtual void Draw();</a:t>
            </a:r>
          </a:p>
          <a:p>
            <a:pPr lvl="1"/>
            <a:r>
              <a:rPr lang="en-IE" dirty="0"/>
              <a:t>virtual void </a:t>
            </a:r>
            <a:r>
              <a:rPr lang="en-IE" dirty="0" err="1"/>
              <a:t>Cleanup</a:t>
            </a:r>
            <a:r>
              <a:rPr lang="en-IE" dirty="0" smtClean="0"/>
              <a:t>();</a:t>
            </a:r>
            <a:endParaRPr lang="en-IE" dirty="0"/>
          </a:p>
          <a:p>
            <a:r>
              <a:rPr lang="en-GB" dirty="0" err="1" smtClean="0"/>
              <a:t>GameComponent’s</a:t>
            </a:r>
            <a:r>
              <a:rPr lang="en-GB" dirty="0" smtClean="0"/>
              <a:t> keep track of a list of children components &amp; parent component</a:t>
            </a:r>
          </a:p>
          <a:p>
            <a:pPr lvl="1"/>
            <a:r>
              <a:rPr lang="en-IE" dirty="0" err="1"/>
              <a:t>std</a:t>
            </a:r>
            <a:r>
              <a:rPr lang="en-IE" dirty="0"/>
              <a:t>::list&lt;</a:t>
            </a:r>
            <a:r>
              <a:rPr lang="en-IE" dirty="0" err="1"/>
              <a:t>std</a:t>
            </a:r>
            <a:r>
              <a:rPr lang="en-IE" dirty="0"/>
              <a:t>::</a:t>
            </a:r>
            <a:r>
              <a:rPr lang="en-IE" dirty="0" err="1"/>
              <a:t>shared_ptr</a:t>
            </a:r>
            <a:r>
              <a:rPr lang="en-IE" dirty="0"/>
              <a:t>&lt;</a:t>
            </a:r>
            <a:r>
              <a:rPr lang="en-IE" dirty="0" err="1"/>
              <a:t>GameComponent</a:t>
            </a:r>
            <a:r>
              <a:rPr lang="en-IE" dirty="0"/>
              <a:t>&gt;&gt; children</a:t>
            </a:r>
            <a:r>
              <a:rPr lang="en-IE" dirty="0" smtClean="0"/>
              <a:t>;</a:t>
            </a:r>
            <a:endParaRPr lang="en-GB" dirty="0" smtClean="0"/>
          </a:p>
          <a:p>
            <a:r>
              <a:rPr lang="en-GB" dirty="0" smtClean="0"/>
              <a:t>This is known as the aggregate design pattern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8150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base class </a:t>
            </a:r>
            <a:r>
              <a:rPr lang="en-IE" dirty="0" err="1" smtClean="0"/>
              <a:t>GameComponent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E" dirty="0" smtClean="0"/>
              <a:t>Holds a list of </a:t>
            </a:r>
            <a:r>
              <a:rPr lang="en-IE" dirty="0" err="1" smtClean="0"/>
              <a:t>GameComponent</a:t>
            </a:r>
            <a:r>
              <a:rPr lang="en-IE" dirty="0" smtClean="0"/>
              <a:t> children references</a:t>
            </a:r>
          </a:p>
          <a:p>
            <a:r>
              <a:rPr lang="en-IE" dirty="0" smtClean="0"/>
              <a:t>Use Attach() to add something to the list.</a:t>
            </a:r>
          </a:p>
          <a:p>
            <a:r>
              <a:rPr lang="en-IE" dirty="0" smtClean="0"/>
              <a:t>Calls Initialise, Update and Draw on all children</a:t>
            </a:r>
          </a:p>
          <a:p>
            <a:r>
              <a:rPr lang="en-IE" dirty="0" smtClean="0"/>
              <a:t>All subclasses do their own work first then</a:t>
            </a:r>
          </a:p>
          <a:p>
            <a:r>
              <a:rPr lang="en-IE" dirty="0" smtClean="0"/>
              <a:t>Must</a:t>
            </a:r>
            <a:r>
              <a:rPr lang="en-IE" b="1" dirty="0" smtClean="0"/>
              <a:t> call the base class member function</a:t>
            </a:r>
            <a:r>
              <a:rPr lang="en-IE" dirty="0" smtClean="0"/>
              <a:t> so that the children get Initialised, Updated and Drawn!</a:t>
            </a:r>
          </a:p>
          <a:p>
            <a:pPr lvl="1"/>
            <a:r>
              <a:rPr lang="en-IE" dirty="0"/>
              <a:t>Are these depth first or breadth first?</a:t>
            </a:r>
            <a:endParaRPr lang="en-IE" dirty="0" smtClean="0"/>
          </a:p>
          <a:p>
            <a:r>
              <a:rPr lang="en-IE" dirty="0" smtClean="0"/>
              <a:t>This means that the scene is a graph of objects each contained by a parent object</a:t>
            </a:r>
          </a:p>
          <a:p>
            <a:r>
              <a:rPr lang="en-IE" dirty="0" smtClean="0"/>
              <a:t>The parent object in BGE is the Game instance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832056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2420888"/>
            <a:ext cx="929937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1400" dirty="0">
                <a:solidFill>
                  <a:srgbClr val="0000FF"/>
                </a:solidFill>
                <a:latin typeface="Consolas"/>
              </a:rPr>
              <a:t>bool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400" dirty="0" err="1">
                <a:solidFill>
                  <a:srgbClr val="0000FF"/>
                </a:solidFill>
                <a:latin typeface="Consolas"/>
              </a:rPr>
              <a:t>GameComponent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sz="1400" dirty="0">
                <a:solidFill>
                  <a:srgbClr val="880000"/>
                </a:solidFill>
                <a:latin typeface="Consolas"/>
              </a:rPr>
              <a:t>Initialise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en-IE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IE" sz="1400" dirty="0" smtClean="0">
                <a:solidFill>
                  <a:srgbClr val="008000"/>
                </a:solidFill>
                <a:latin typeface="Consolas"/>
              </a:rPr>
              <a:t>	// </a:t>
            </a:r>
            <a:r>
              <a:rPr lang="en-IE" sz="1400" dirty="0">
                <a:solidFill>
                  <a:srgbClr val="008000"/>
                </a:solidFill>
                <a:latin typeface="Consolas"/>
              </a:rPr>
              <a:t>Initialise all the children</a:t>
            </a:r>
            <a:endParaRPr lang="en-IE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sz="1400" dirty="0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en-IE" sz="1400" dirty="0" err="1" smtClean="0">
                <a:solidFill>
                  <a:srgbClr val="0000FF"/>
                </a:solidFill>
                <a:latin typeface="Consolas"/>
              </a:rPr>
              <a:t>std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sz="1400" dirty="0">
                <a:solidFill>
                  <a:srgbClr val="0000FF"/>
                </a:solidFill>
                <a:latin typeface="Consolas"/>
              </a:rPr>
              <a:t>list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IE" sz="1400" dirty="0" err="1">
                <a:solidFill>
                  <a:srgbClr val="0000FF"/>
                </a:solidFill>
                <a:latin typeface="Consolas"/>
              </a:rPr>
              <a:t>std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sz="1400" dirty="0" err="1">
                <a:solidFill>
                  <a:srgbClr val="880000"/>
                </a:solidFill>
                <a:latin typeface="Consolas"/>
              </a:rPr>
              <a:t>shared_ptr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IE" sz="1400" dirty="0" err="1">
                <a:solidFill>
                  <a:srgbClr val="0000FF"/>
                </a:solidFill>
                <a:latin typeface="Consolas"/>
              </a:rPr>
              <a:t>GameComponent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&gt;&gt;::</a:t>
            </a:r>
            <a:r>
              <a:rPr lang="en-IE" sz="1400" dirty="0">
                <a:solidFill>
                  <a:srgbClr val="0000FF"/>
                </a:solidFill>
                <a:latin typeface="Consolas"/>
              </a:rPr>
              <a:t>iterator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400" dirty="0">
                <a:solidFill>
                  <a:srgbClr val="000080"/>
                </a:solidFill>
                <a:latin typeface="Consolas"/>
              </a:rPr>
              <a:t>it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sz="1400" dirty="0" err="1">
                <a:solidFill>
                  <a:srgbClr val="000080"/>
                </a:solidFill>
                <a:latin typeface="Consolas"/>
              </a:rPr>
              <a:t>children</a:t>
            </a:r>
            <a:r>
              <a:rPr lang="en-IE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IE" sz="1400" dirty="0" err="1">
                <a:solidFill>
                  <a:srgbClr val="880000"/>
                </a:solidFill>
                <a:latin typeface="Consolas"/>
              </a:rPr>
              <a:t>begin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IE" sz="1400" dirty="0" smtClean="0">
                <a:solidFill>
                  <a:srgbClr val="0000FF"/>
                </a:solidFill>
                <a:latin typeface="Consolas"/>
              </a:rPr>
              <a:t>	while</a:t>
            </a:r>
            <a:r>
              <a:rPr lang="en-IE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sz="1400" dirty="0">
                <a:solidFill>
                  <a:srgbClr val="000080"/>
                </a:solidFill>
                <a:latin typeface="Consolas"/>
              </a:rPr>
              <a:t>it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 != </a:t>
            </a:r>
            <a:r>
              <a:rPr lang="en-IE" sz="1400" dirty="0" err="1">
                <a:solidFill>
                  <a:srgbClr val="000080"/>
                </a:solidFill>
                <a:latin typeface="Consolas"/>
              </a:rPr>
              <a:t>children</a:t>
            </a:r>
            <a:r>
              <a:rPr lang="en-IE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IE" sz="1400" dirty="0" err="1">
                <a:solidFill>
                  <a:srgbClr val="880000"/>
                </a:solidFill>
                <a:latin typeface="Consolas"/>
              </a:rPr>
              <a:t>end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())</a:t>
            </a:r>
          </a:p>
          <a:p>
            <a:pPr marL="0" indent="0">
              <a:buNone/>
            </a:pPr>
            <a:r>
              <a:rPr lang="en-IE" sz="1400" dirty="0" smtClean="0">
                <a:solidFill>
                  <a:prstClr val="black"/>
                </a:solidFill>
                <a:latin typeface="Consolas"/>
              </a:rPr>
              <a:t>	{</a:t>
            </a:r>
            <a:endParaRPr lang="en-IE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sz="1400" dirty="0" smtClean="0">
                <a:solidFill>
                  <a:prstClr val="black"/>
                </a:solidFill>
                <a:latin typeface="Consolas"/>
              </a:rPr>
              <a:t>		(*</a:t>
            </a:r>
            <a:r>
              <a:rPr lang="en-IE" sz="1400" dirty="0">
                <a:solidFill>
                  <a:srgbClr val="000080"/>
                </a:solidFill>
                <a:latin typeface="Consolas"/>
              </a:rPr>
              <a:t>it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 ++)-&gt;</a:t>
            </a:r>
            <a:r>
              <a:rPr lang="en-IE" sz="1400" dirty="0">
                <a:solidFill>
                  <a:srgbClr val="000080"/>
                </a:solidFill>
                <a:latin typeface="Consolas"/>
              </a:rPr>
              <a:t>initialised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 = (*</a:t>
            </a:r>
            <a:r>
              <a:rPr lang="en-IE" sz="1400" dirty="0">
                <a:solidFill>
                  <a:srgbClr val="000080"/>
                </a:solidFill>
                <a:latin typeface="Consolas"/>
              </a:rPr>
              <a:t>it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)-&gt;</a:t>
            </a:r>
            <a:r>
              <a:rPr lang="en-IE" sz="1400" dirty="0">
                <a:solidFill>
                  <a:srgbClr val="880000"/>
                </a:solidFill>
                <a:latin typeface="Consolas"/>
              </a:rPr>
              <a:t>Initialise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IE" sz="1400" dirty="0" smtClean="0">
                <a:solidFill>
                  <a:prstClr val="black"/>
                </a:solidFill>
                <a:latin typeface="Consolas"/>
              </a:rPr>
              <a:t>	}</a:t>
            </a:r>
            <a:endParaRPr lang="en-IE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sz="1400" dirty="0" smtClean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IE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4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IE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20906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does BGE Work?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OpenGL for rendering</a:t>
            </a:r>
          </a:p>
          <a:p>
            <a:pPr lvl="1"/>
            <a:r>
              <a:rPr lang="en-GB" dirty="0" smtClean="0"/>
              <a:t>Vertex </a:t>
            </a:r>
            <a:r>
              <a:rPr lang="en-GB" dirty="0" err="1" smtClean="0"/>
              <a:t>shaders</a:t>
            </a:r>
            <a:r>
              <a:rPr lang="en-GB" dirty="0" smtClean="0"/>
              <a:t> &amp; Fragment </a:t>
            </a:r>
            <a:r>
              <a:rPr lang="en-GB" dirty="0" err="1" smtClean="0"/>
              <a:t>shaders</a:t>
            </a:r>
            <a:r>
              <a:rPr lang="en-GB" dirty="0" smtClean="0"/>
              <a:t> (OpenGL 4)</a:t>
            </a:r>
          </a:p>
          <a:p>
            <a:r>
              <a:rPr lang="en-GB" dirty="0" smtClean="0"/>
              <a:t>GLEW</a:t>
            </a:r>
          </a:p>
          <a:p>
            <a:pPr lvl="1"/>
            <a:r>
              <a:rPr lang="en-IE" dirty="0"/>
              <a:t>The OpenGL Extension Wrangler Library (GLEW) is a cross-platform open-source C/C++ extension loading library. GLEW provides efficient run-time mechanisms for determining which OpenGL extensions are supported on the target platform. OpenGL core and extension functionality is exposed in a single header file. GLEW has been tested on a variety of operating systems, including Windows, Linux, Mac OS X, FreeBSD, </a:t>
            </a:r>
            <a:r>
              <a:rPr lang="en-IE" dirty="0" err="1"/>
              <a:t>Irix</a:t>
            </a:r>
            <a:r>
              <a:rPr lang="en-IE" dirty="0"/>
              <a:t>, and Solaris.</a:t>
            </a:r>
            <a:endParaRPr lang="en-GB" dirty="0" smtClean="0"/>
          </a:p>
          <a:p>
            <a:r>
              <a:rPr lang="en-GB" dirty="0" smtClean="0"/>
              <a:t>GLM</a:t>
            </a:r>
          </a:p>
          <a:p>
            <a:pPr lvl="1"/>
            <a:r>
              <a:rPr lang="en-GB" dirty="0" smtClean="0"/>
              <a:t>OpenGL Maths Library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337209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716016" y="3645024"/>
            <a:ext cx="3456384" cy="10081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16632"/>
            <a:ext cx="7992888" cy="61101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E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400" dirty="0" err="1">
                <a:solidFill>
                  <a:srgbClr val="0000FF"/>
                </a:solidFill>
                <a:latin typeface="Consolas"/>
              </a:rPr>
              <a:t>GameComponent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sz="1400" dirty="0" err="1">
                <a:solidFill>
                  <a:srgbClr val="880000"/>
                </a:solidFill>
                <a:latin typeface="Consolas"/>
              </a:rPr>
              <a:t>Cleanup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en-IE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IE" sz="1400" dirty="0" smtClean="0">
                <a:solidFill>
                  <a:srgbClr val="008000"/>
                </a:solidFill>
                <a:latin typeface="Consolas"/>
              </a:rPr>
              <a:t>	// </a:t>
            </a:r>
            <a:r>
              <a:rPr lang="en-IE" sz="1400" dirty="0" err="1">
                <a:solidFill>
                  <a:srgbClr val="008000"/>
                </a:solidFill>
                <a:latin typeface="Consolas"/>
              </a:rPr>
              <a:t>Cleanup</a:t>
            </a:r>
            <a:r>
              <a:rPr lang="en-IE" sz="1400" dirty="0">
                <a:solidFill>
                  <a:srgbClr val="008000"/>
                </a:solidFill>
                <a:latin typeface="Consolas"/>
              </a:rPr>
              <a:t> all the children</a:t>
            </a:r>
            <a:endParaRPr lang="en-IE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sz="1400" dirty="0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en-IE" sz="1400" dirty="0" err="1" smtClean="0">
                <a:solidFill>
                  <a:srgbClr val="0000FF"/>
                </a:solidFill>
                <a:latin typeface="Consolas"/>
              </a:rPr>
              <a:t>std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sz="1400" dirty="0">
                <a:solidFill>
                  <a:srgbClr val="0000FF"/>
                </a:solidFill>
                <a:latin typeface="Consolas"/>
              </a:rPr>
              <a:t>list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IE" sz="1400" dirty="0" err="1">
                <a:solidFill>
                  <a:srgbClr val="0000FF"/>
                </a:solidFill>
                <a:latin typeface="Consolas"/>
              </a:rPr>
              <a:t>std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sz="1400" dirty="0" err="1">
                <a:solidFill>
                  <a:srgbClr val="880000"/>
                </a:solidFill>
                <a:latin typeface="Consolas"/>
              </a:rPr>
              <a:t>shared_ptr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IE" sz="1400" dirty="0" err="1">
                <a:solidFill>
                  <a:srgbClr val="0000FF"/>
                </a:solidFill>
                <a:latin typeface="Consolas"/>
              </a:rPr>
              <a:t>GameComponent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&gt;&gt;::</a:t>
            </a:r>
            <a:r>
              <a:rPr lang="en-IE" sz="1400" dirty="0">
                <a:solidFill>
                  <a:srgbClr val="0000FF"/>
                </a:solidFill>
                <a:latin typeface="Consolas"/>
              </a:rPr>
              <a:t>iterator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400" dirty="0">
                <a:solidFill>
                  <a:srgbClr val="000080"/>
                </a:solidFill>
                <a:latin typeface="Consolas"/>
              </a:rPr>
              <a:t>it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sz="1400" dirty="0" err="1">
                <a:solidFill>
                  <a:srgbClr val="000080"/>
                </a:solidFill>
                <a:latin typeface="Consolas"/>
              </a:rPr>
              <a:t>children</a:t>
            </a:r>
            <a:r>
              <a:rPr lang="en-IE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IE" sz="1400" dirty="0" err="1">
                <a:solidFill>
                  <a:srgbClr val="880000"/>
                </a:solidFill>
                <a:latin typeface="Consolas"/>
              </a:rPr>
              <a:t>begin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IE" sz="1400" dirty="0" smtClean="0">
                <a:solidFill>
                  <a:srgbClr val="0000FF"/>
                </a:solidFill>
                <a:latin typeface="Consolas"/>
              </a:rPr>
              <a:t>	while</a:t>
            </a:r>
            <a:r>
              <a:rPr lang="en-IE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sz="1400" dirty="0">
                <a:solidFill>
                  <a:srgbClr val="000080"/>
                </a:solidFill>
                <a:latin typeface="Consolas"/>
              </a:rPr>
              <a:t>it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 != </a:t>
            </a:r>
            <a:r>
              <a:rPr lang="en-IE" sz="1400" dirty="0" err="1">
                <a:solidFill>
                  <a:srgbClr val="000080"/>
                </a:solidFill>
                <a:latin typeface="Consolas"/>
              </a:rPr>
              <a:t>children</a:t>
            </a:r>
            <a:r>
              <a:rPr lang="en-IE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IE" sz="1400" dirty="0" err="1">
                <a:solidFill>
                  <a:srgbClr val="880000"/>
                </a:solidFill>
                <a:latin typeface="Consolas"/>
              </a:rPr>
              <a:t>end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())</a:t>
            </a:r>
          </a:p>
          <a:p>
            <a:pPr marL="0" indent="0">
              <a:buNone/>
            </a:pPr>
            <a:r>
              <a:rPr lang="en-IE" sz="1400" dirty="0" smtClean="0">
                <a:solidFill>
                  <a:prstClr val="black"/>
                </a:solidFill>
                <a:latin typeface="Consolas"/>
              </a:rPr>
              <a:t>	{</a:t>
            </a:r>
            <a:endParaRPr lang="en-IE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sz="1400" dirty="0" smtClean="0">
                <a:solidFill>
                  <a:prstClr val="black"/>
                </a:solidFill>
                <a:latin typeface="Consolas"/>
              </a:rPr>
              <a:t>		(*</a:t>
            </a:r>
            <a:r>
              <a:rPr lang="en-IE" sz="1400" dirty="0">
                <a:solidFill>
                  <a:srgbClr val="000080"/>
                </a:solidFill>
                <a:latin typeface="Consolas"/>
              </a:rPr>
              <a:t>it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 ++)-&gt;</a:t>
            </a:r>
            <a:r>
              <a:rPr lang="en-IE" sz="1400" dirty="0" err="1">
                <a:solidFill>
                  <a:srgbClr val="880000"/>
                </a:solidFill>
                <a:latin typeface="Consolas"/>
              </a:rPr>
              <a:t>Cleanup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();    </a:t>
            </a:r>
          </a:p>
          <a:p>
            <a:pPr marL="0" indent="0">
              <a:buNone/>
            </a:pPr>
            <a:r>
              <a:rPr lang="en-IE" sz="1400" dirty="0" smtClean="0">
                <a:solidFill>
                  <a:prstClr val="black"/>
                </a:solidFill>
                <a:latin typeface="Consolas"/>
              </a:rPr>
              <a:t>	}</a:t>
            </a:r>
            <a:endParaRPr lang="en-IE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sz="14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IE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400" dirty="0" err="1">
                <a:solidFill>
                  <a:srgbClr val="0000FF"/>
                </a:solidFill>
                <a:latin typeface="Consolas"/>
              </a:rPr>
              <a:t>GameComponent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sz="1400" dirty="0">
                <a:solidFill>
                  <a:srgbClr val="880000"/>
                </a:solidFill>
                <a:latin typeface="Consolas"/>
              </a:rPr>
              <a:t>Draw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en-IE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IE" sz="1400" dirty="0" smtClean="0">
                <a:solidFill>
                  <a:srgbClr val="008000"/>
                </a:solidFill>
                <a:latin typeface="Consolas"/>
              </a:rPr>
              <a:t>	// </a:t>
            </a:r>
            <a:r>
              <a:rPr lang="en-IE" sz="1400" dirty="0">
                <a:solidFill>
                  <a:srgbClr val="008000"/>
                </a:solidFill>
                <a:latin typeface="Consolas"/>
              </a:rPr>
              <a:t>Draw all the children</a:t>
            </a:r>
            <a:endParaRPr lang="en-IE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sz="1400" dirty="0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en-IE" sz="1400" dirty="0" err="1" smtClean="0">
                <a:solidFill>
                  <a:srgbClr val="0000FF"/>
                </a:solidFill>
                <a:latin typeface="Consolas"/>
              </a:rPr>
              <a:t>std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sz="1400" dirty="0">
                <a:solidFill>
                  <a:srgbClr val="0000FF"/>
                </a:solidFill>
                <a:latin typeface="Consolas"/>
              </a:rPr>
              <a:t>list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IE" sz="1400" dirty="0" err="1">
                <a:solidFill>
                  <a:srgbClr val="0000FF"/>
                </a:solidFill>
                <a:latin typeface="Consolas"/>
              </a:rPr>
              <a:t>std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sz="1400" dirty="0" err="1">
                <a:solidFill>
                  <a:srgbClr val="880000"/>
                </a:solidFill>
                <a:latin typeface="Consolas"/>
              </a:rPr>
              <a:t>shared_ptr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IE" sz="1400" dirty="0" err="1">
                <a:solidFill>
                  <a:srgbClr val="0000FF"/>
                </a:solidFill>
                <a:latin typeface="Consolas"/>
              </a:rPr>
              <a:t>GameComponent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&gt;&gt;::</a:t>
            </a:r>
            <a:r>
              <a:rPr lang="en-IE" sz="1400" dirty="0">
                <a:solidFill>
                  <a:srgbClr val="0000FF"/>
                </a:solidFill>
                <a:latin typeface="Consolas"/>
              </a:rPr>
              <a:t>iterator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400" dirty="0">
                <a:solidFill>
                  <a:srgbClr val="000080"/>
                </a:solidFill>
                <a:latin typeface="Consolas"/>
              </a:rPr>
              <a:t>it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sz="1400" dirty="0" err="1">
                <a:solidFill>
                  <a:srgbClr val="000080"/>
                </a:solidFill>
                <a:latin typeface="Consolas"/>
              </a:rPr>
              <a:t>children</a:t>
            </a:r>
            <a:r>
              <a:rPr lang="en-IE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IE" sz="1400" dirty="0" err="1">
                <a:solidFill>
                  <a:srgbClr val="880000"/>
                </a:solidFill>
                <a:latin typeface="Consolas"/>
              </a:rPr>
              <a:t>begin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IE" sz="1400" dirty="0" smtClean="0">
                <a:solidFill>
                  <a:srgbClr val="0000FF"/>
                </a:solidFill>
                <a:latin typeface="Consolas"/>
              </a:rPr>
              <a:t>	while</a:t>
            </a:r>
            <a:r>
              <a:rPr lang="en-IE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sz="1400" dirty="0">
                <a:solidFill>
                  <a:srgbClr val="000080"/>
                </a:solidFill>
                <a:latin typeface="Consolas"/>
              </a:rPr>
              <a:t>it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 != </a:t>
            </a:r>
            <a:r>
              <a:rPr lang="en-IE" sz="1400" dirty="0" err="1">
                <a:solidFill>
                  <a:srgbClr val="000080"/>
                </a:solidFill>
                <a:latin typeface="Consolas"/>
              </a:rPr>
              <a:t>children</a:t>
            </a:r>
            <a:r>
              <a:rPr lang="en-IE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IE" sz="1400" dirty="0" err="1">
                <a:solidFill>
                  <a:srgbClr val="880000"/>
                </a:solidFill>
                <a:latin typeface="Consolas"/>
              </a:rPr>
              <a:t>end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())</a:t>
            </a:r>
          </a:p>
          <a:p>
            <a:pPr marL="0" indent="0">
              <a:buNone/>
            </a:pPr>
            <a:r>
              <a:rPr lang="en-IE" sz="1400" dirty="0" smtClean="0">
                <a:solidFill>
                  <a:prstClr val="black"/>
                </a:solidFill>
                <a:latin typeface="Consolas"/>
              </a:rPr>
              <a:t>	{</a:t>
            </a:r>
            <a:endParaRPr lang="en-IE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sz="1400" dirty="0" smtClean="0">
                <a:solidFill>
                  <a:srgbClr val="0000FF"/>
                </a:solidFill>
                <a:latin typeface="Consolas"/>
              </a:rPr>
              <a:t>		if</a:t>
            </a:r>
            <a:r>
              <a:rPr lang="en-IE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((*</a:t>
            </a:r>
            <a:r>
              <a:rPr lang="en-IE" sz="1400" dirty="0">
                <a:solidFill>
                  <a:srgbClr val="000080"/>
                </a:solidFill>
                <a:latin typeface="Consolas"/>
              </a:rPr>
              <a:t>it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)-&gt;</a:t>
            </a:r>
            <a:r>
              <a:rPr lang="en-IE" sz="1400" dirty="0" err="1">
                <a:solidFill>
                  <a:srgbClr val="000080"/>
                </a:solidFill>
                <a:latin typeface="Consolas"/>
              </a:rPr>
              <a:t>worldMode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IE" sz="1400" dirty="0" err="1">
                <a:solidFill>
                  <a:srgbClr val="0000FF"/>
                </a:solidFill>
                <a:latin typeface="Consolas"/>
              </a:rPr>
              <a:t>GameComponent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sz="1400" dirty="0" err="1">
                <a:solidFill>
                  <a:srgbClr val="A000A0"/>
                </a:solidFill>
                <a:latin typeface="Consolas"/>
              </a:rPr>
              <a:t>from_parent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IE" sz="1400" dirty="0" smtClean="0">
                <a:solidFill>
                  <a:prstClr val="black"/>
                </a:solidFill>
                <a:latin typeface="Consolas"/>
              </a:rPr>
              <a:t>		{</a:t>
            </a:r>
            <a:endParaRPr lang="en-IE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sz="1400" dirty="0" smtClean="0">
                <a:solidFill>
                  <a:prstClr val="black"/>
                </a:solidFill>
                <a:latin typeface="Consolas"/>
              </a:rPr>
              <a:t>			(*</a:t>
            </a:r>
            <a:r>
              <a:rPr lang="en-IE" sz="1400" dirty="0">
                <a:solidFill>
                  <a:srgbClr val="000080"/>
                </a:solidFill>
                <a:latin typeface="Consolas"/>
              </a:rPr>
              <a:t>it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)-&gt;</a:t>
            </a:r>
            <a:r>
              <a:rPr lang="en-IE" sz="1400" dirty="0">
                <a:solidFill>
                  <a:srgbClr val="000080"/>
                </a:solidFill>
                <a:latin typeface="Consolas"/>
              </a:rPr>
              <a:t>parent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sz="1400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IE" sz="1400" dirty="0" smtClean="0">
                <a:solidFill>
                  <a:prstClr val="black"/>
                </a:solidFill>
                <a:latin typeface="Consolas"/>
              </a:rPr>
              <a:t>			(*</a:t>
            </a:r>
            <a:r>
              <a:rPr lang="en-IE" sz="1400" dirty="0">
                <a:solidFill>
                  <a:srgbClr val="000080"/>
                </a:solidFill>
                <a:latin typeface="Consolas"/>
              </a:rPr>
              <a:t>it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)-&gt;</a:t>
            </a:r>
            <a:r>
              <a:rPr lang="en-IE" sz="1400" dirty="0" err="1">
                <a:solidFill>
                  <a:srgbClr val="880000"/>
                </a:solidFill>
                <a:latin typeface="Consolas"/>
              </a:rPr>
              <a:t>UpdateFromParent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IE" sz="1400" dirty="0" smtClean="0">
                <a:solidFill>
                  <a:prstClr val="black"/>
                </a:solidFill>
                <a:latin typeface="Consolas"/>
              </a:rPr>
              <a:t>		}</a:t>
            </a:r>
            <a:endParaRPr lang="en-IE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sz="1400" dirty="0" smtClean="0">
                <a:solidFill>
                  <a:prstClr val="black"/>
                </a:solidFill>
                <a:latin typeface="Consolas"/>
              </a:rPr>
              <a:t>		(*</a:t>
            </a:r>
            <a:r>
              <a:rPr lang="en-IE" sz="1400" dirty="0">
                <a:solidFill>
                  <a:srgbClr val="000080"/>
                </a:solidFill>
                <a:latin typeface="Consolas"/>
              </a:rPr>
              <a:t>it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 ++)-&gt;</a:t>
            </a:r>
            <a:r>
              <a:rPr lang="en-IE" sz="1400" dirty="0">
                <a:solidFill>
                  <a:srgbClr val="880000"/>
                </a:solidFill>
                <a:latin typeface="Consolas"/>
              </a:rPr>
              <a:t>Draw</a:t>
            </a:r>
            <a:r>
              <a:rPr lang="en-IE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IE" sz="1400" dirty="0" smtClean="0">
                <a:solidFill>
                  <a:prstClr val="black"/>
                </a:solidFill>
                <a:latin typeface="Consolas"/>
              </a:rPr>
              <a:t>	}</a:t>
            </a:r>
            <a:endParaRPr lang="en-IE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IE" sz="1400" dirty="0" smtClean="0">
              <a:solidFill>
                <a:prstClr val="black"/>
              </a:solidFill>
              <a:latin typeface="Consolas"/>
            </a:endParaRPr>
          </a:p>
          <a:p>
            <a:endParaRPr lang="en-IE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6660232" y="4653136"/>
            <a:ext cx="432048" cy="6840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12160" y="5335276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The child object is controlled by the parent it is attached to</a:t>
            </a:r>
          </a:p>
          <a:p>
            <a:r>
              <a:rPr lang="en-IE" dirty="0" smtClean="0"/>
              <a:t>An example is a model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115699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83568" y="2132856"/>
            <a:ext cx="7272808" cy="14401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4319972" y="3573017"/>
            <a:ext cx="3852428" cy="864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24128" y="4581128"/>
            <a:ext cx="53030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The parent is </a:t>
            </a:r>
          </a:p>
          <a:p>
            <a:r>
              <a:rPr lang="en-IE" dirty="0" smtClean="0"/>
              <a:t>controlled by a child</a:t>
            </a:r>
          </a:p>
          <a:p>
            <a:r>
              <a:rPr lang="en-GB" dirty="0" smtClean="0"/>
              <a:t>The child is known </a:t>
            </a:r>
          </a:p>
          <a:p>
            <a:r>
              <a:rPr lang="en-GB" dirty="0" smtClean="0"/>
              <a:t>as a Controller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E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GameComponent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880000"/>
                </a:solidFill>
                <a:latin typeface="Consolas"/>
              </a:rPr>
              <a:t>Update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timeDelta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endParaRPr lang="en-IE" dirty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IE" dirty="0" smtClean="0">
                <a:solidFill>
                  <a:srgbClr val="0000FF"/>
                </a:solidFill>
                <a:latin typeface="Consolas"/>
              </a:rPr>
              <a:t>switch</a:t>
            </a:r>
            <a:r>
              <a:rPr lang="en-IE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worldMode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400050" lvl="1" indent="0">
              <a:buNone/>
            </a:pPr>
            <a:r>
              <a:rPr lang="en-IE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800100" lvl="2" indent="0">
              <a:buNone/>
            </a:pPr>
            <a:r>
              <a:rPr lang="en-IE" dirty="0">
                <a:solidFill>
                  <a:srgbClr val="0000FF"/>
                </a:solidFill>
                <a:latin typeface="Consolas"/>
              </a:rPr>
              <a:t>case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world_modes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 err="1">
                <a:solidFill>
                  <a:srgbClr val="A000A0"/>
                </a:solidFill>
                <a:latin typeface="Consolas"/>
              </a:rPr>
              <a:t>from_self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pPr marL="800100" lvl="2" indent="0">
              <a:buNone/>
            </a:pPr>
            <a:r>
              <a:rPr lang="en-IE" dirty="0" smtClean="0">
                <a:solidFill>
                  <a:srgbClr val="000080"/>
                </a:solidFill>
                <a:latin typeface="Consolas"/>
              </a:rPr>
              <a:t>	world</a:t>
            </a:r>
            <a:r>
              <a:rPr lang="en-IE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880000"/>
                </a:solidFill>
                <a:latin typeface="Consolas"/>
              </a:rPr>
              <a:t>translate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mat4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(1),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position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) *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880000"/>
                </a:solidFill>
                <a:latin typeface="Consolas"/>
              </a:rPr>
              <a:t>mat4_cast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orientation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) * 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880000"/>
                </a:solidFill>
                <a:latin typeface="Consolas"/>
              </a:rPr>
              <a:t>scale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mat4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(1),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scale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800100" lvl="2" indent="0">
              <a:buNone/>
            </a:pPr>
            <a:r>
              <a:rPr lang="en-IE" dirty="0" smtClean="0">
                <a:solidFill>
                  <a:srgbClr val="0000FF"/>
                </a:solidFill>
                <a:latin typeface="Consolas"/>
              </a:rPr>
              <a:t>	break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800100" lvl="2" indent="0">
              <a:buNone/>
            </a:pPr>
            <a:r>
              <a:rPr lang="en-IE" dirty="0">
                <a:solidFill>
                  <a:srgbClr val="0000FF"/>
                </a:solidFill>
                <a:latin typeface="Consolas"/>
              </a:rPr>
              <a:t>case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world_modes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 err="1">
                <a:solidFill>
                  <a:srgbClr val="A000A0"/>
                </a:solidFill>
                <a:latin typeface="Consolas"/>
              </a:rPr>
              <a:t>from_self_with_parent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pPr marL="800100" lvl="2" indent="0">
              <a:buNone/>
            </a:pPr>
            <a:r>
              <a:rPr lang="en-IE" dirty="0" smtClean="0">
                <a:solidFill>
                  <a:srgbClr val="000080"/>
                </a:solidFill>
                <a:latin typeface="Consolas"/>
              </a:rPr>
              <a:t>	world</a:t>
            </a:r>
            <a:r>
              <a:rPr lang="en-IE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880000"/>
                </a:solidFill>
                <a:latin typeface="Consolas"/>
              </a:rPr>
              <a:t>translate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mat4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(1),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position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) *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880000"/>
                </a:solidFill>
                <a:latin typeface="Consolas"/>
              </a:rPr>
              <a:t>mat4_cast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orientation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) * 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880000"/>
                </a:solidFill>
                <a:latin typeface="Consolas"/>
              </a:rPr>
              <a:t>scale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mat4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(1),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scale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800100" lvl="2" indent="0">
              <a:buNone/>
            </a:pPr>
            <a:r>
              <a:rPr lang="en-IE" dirty="0" smtClean="0">
                <a:solidFill>
                  <a:srgbClr val="0000FF"/>
                </a:solidFill>
                <a:latin typeface="Consolas"/>
              </a:rPr>
              <a:t>	if</a:t>
            </a:r>
            <a:r>
              <a:rPr lang="en-IE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parent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!= </a:t>
            </a:r>
            <a:r>
              <a:rPr lang="en-IE" dirty="0">
                <a:solidFill>
                  <a:srgbClr val="A000A0"/>
                </a:solidFill>
                <a:latin typeface="Consolas"/>
              </a:rPr>
              <a:t>NULL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800100" lvl="2" indent="0">
              <a:buNone/>
            </a:pPr>
            <a:r>
              <a:rPr lang="en-IE" dirty="0" smtClean="0">
                <a:solidFill>
                  <a:prstClr val="black"/>
                </a:solidFill>
                <a:latin typeface="Consolas"/>
              </a:rPr>
              <a:t>	{</a:t>
            </a:r>
            <a:endParaRPr lang="en-IE" dirty="0">
              <a:solidFill>
                <a:prstClr val="black"/>
              </a:solidFill>
              <a:latin typeface="Consolas"/>
            </a:endParaRPr>
          </a:p>
          <a:p>
            <a:pPr marL="800100" lvl="2" indent="0">
              <a:buNone/>
            </a:pPr>
            <a:r>
              <a:rPr lang="en-IE" dirty="0" smtClean="0">
                <a:solidFill>
                  <a:srgbClr val="000080"/>
                </a:solidFill>
                <a:latin typeface="Consolas"/>
              </a:rPr>
              <a:t>		world</a:t>
            </a:r>
            <a:r>
              <a:rPr lang="en-IE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= (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880000"/>
                </a:solidFill>
                <a:latin typeface="Consolas"/>
              </a:rPr>
              <a:t>translate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mat4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(1),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parent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position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) *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880000"/>
                </a:solidFill>
                <a:latin typeface="Consolas"/>
              </a:rPr>
              <a:t>mat4_cast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parent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orientation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)) *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world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800100" lvl="2" indent="0">
              <a:buNone/>
            </a:pPr>
            <a:r>
              <a:rPr lang="en-IE" dirty="0" smtClean="0">
                <a:solidFill>
                  <a:prstClr val="black"/>
                </a:solidFill>
                <a:latin typeface="Consolas"/>
              </a:rPr>
              <a:t>	}</a:t>
            </a:r>
            <a:endParaRPr lang="en-IE" dirty="0">
              <a:solidFill>
                <a:prstClr val="black"/>
              </a:solidFill>
              <a:latin typeface="Consolas"/>
            </a:endParaRPr>
          </a:p>
          <a:p>
            <a:pPr marL="800100" lvl="2" indent="0">
              <a:buNone/>
            </a:pPr>
            <a:r>
              <a:rPr lang="en-IE" dirty="0" smtClean="0">
                <a:solidFill>
                  <a:srgbClr val="0000FF"/>
                </a:solidFill>
                <a:latin typeface="Consolas"/>
              </a:rPr>
              <a:t>	break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800100" lvl="2" indent="0">
              <a:buNone/>
            </a:pPr>
            <a:r>
              <a:rPr lang="en-IE" dirty="0">
                <a:solidFill>
                  <a:srgbClr val="0000FF"/>
                </a:solidFill>
                <a:latin typeface="Consolas"/>
              </a:rPr>
              <a:t>case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world_modes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 err="1">
                <a:solidFill>
                  <a:srgbClr val="A000A0"/>
                </a:solidFill>
                <a:latin typeface="Consolas"/>
              </a:rPr>
              <a:t>to_parent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pPr marL="1257300" lvl="3" indent="0">
              <a:buNone/>
            </a:pPr>
            <a:r>
              <a:rPr lang="en-IE" dirty="0">
                <a:solidFill>
                  <a:srgbClr val="000080"/>
                </a:solidFill>
                <a:latin typeface="Consolas"/>
              </a:rPr>
              <a:t>world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880000"/>
                </a:solidFill>
                <a:latin typeface="Consolas"/>
              </a:rPr>
              <a:t>translate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mat4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(1),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position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) *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880000"/>
                </a:solidFill>
                <a:latin typeface="Consolas"/>
              </a:rPr>
              <a:t>mat4_cast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orientation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) * 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880000"/>
                </a:solidFill>
                <a:latin typeface="Consolas"/>
              </a:rPr>
              <a:t>scale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mat4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(1),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scale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1257300" lvl="3" indent="0">
              <a:buNone/>
            </a:pPr>
            <a:r>
              <a:rPr lang="en-IE" dirty="0">
                <a:solidFill>
                  <a:srgbClr val="000080"/>
                </a:solidFill>
                <a:latin typeface="Consolas"/>
              </a:rPr>
              <a:t>parent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world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=  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glm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880000"/>
                </a:solidFill>
                <a:latin typeface="Consolas"/>
              </a:rPr>
              <a:t>scale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world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parent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scale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1257300" lvl="3" indent="0">
              <a:buNone/>
            </a:pPr>
            <a:r>
              <a:rPr lang="en-IE" dirty="0">
                <a:solidFill>
                  <a:srgbClr val="000080"/>
                </a:solidFill>
                <a:latin typeface="Consolas"/>
              </a:rPr>
              <a:t>parent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position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position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1257300" lvl="3" indent="0">
              <a:buNone/>
            </a:pPr>
            <a:r>
              <a:rPr lang="en-IE" dirty="0">
                <a:solidFill>
                  <a:srgbClr val="000080"/>
                </a:solidFill>
                <a:latin typeface="Consolas"/>
              </a:rPr>
              <a:t>parent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up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up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1257300" lvl="3" indent="0">
              <a:buNone/>
            </a:pPr>
            <a:r>
              <a:rPr lang="en-IE" dirty="0">
                <a:solidFill>
                  <a:srgbClr val="000080"/>
                </a:solidFill>
                <a:latin typeface="Consolas"/>
              </a:rPr>
              <a:t>parent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look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look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1257300" lvl="3" indent="0">
              <a:buNone/>
            </a:pPr>
            <a:r>
              <a:rPr lang="en-IE" dirty="0">
                <a:solidFill>
                  <a:srgbClr val="000080"/>
                </a:solidFill>
                <a:latin typeface="Consolas"/>
              </a:rPr>
              <a:t>parent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right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dirty="0">
                <a:solidFill>
                  <a:srgbClr val="880000"/>
                </a:solidFill>
                <a:latin typeface="Consolas"/>
              </a:rPr>
              <a:t>right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1257300" lvl="3" indent="0">
              <a:buNone/>
            </a:pPr>
            <a:r>
              <a:rPr lang="en-IE" dirty="0">
                <a:solidFill>
                  <a:srgbClr val="000080"/>
                </a:solidFill>
                <a:latin typeface="Consolas"/>
              </a:rPr>
              <a:t>parent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orientation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-&gt;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orientation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800100" lvl="2" indent="0">
              <a:buNone/>
            </a:pPr>
            <a:r>
              <a:rPr lang="en-IE" dirty="0">
                <a:solidFill>
                  <a:srgbClr val="0000FF"/>
                </a:solidFill>
                <a:latin typeface="Consolas"/>
              </a:rPr>
              <a:t>break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400050" lvl="1" indent="0">
              <a:buNone/>
            </a:pPr>
            <a:r>
              <a:rPr lang="en-IE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400050" lvl="1" indent="0">
              <a:buNone/>
            </a:pPr>
            <a:r>
              <a:rPr lang="en-IE" dirty="0" err="1">
                <a:solidFill>
                  <a:srgbClr val="880000"/>
                </a:solidFill>
                <a:latin typeface="Consolas"/>
              </a:rPr>
              <a:t>RecalculateVectors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400050" lvl="1" indent="0">
              <a:buNone/>
            </a:pPr>
            <a:r>
              <a:rPr lang="en-IE" dirty="0">
                <a:solidFill>
                  <a:srgbClr val="000080"/>
                </a:solidFill>
                <a:latin typeface="Consolas"/>
              </a:rPr>
              <a:t>moved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400050" lvl="1" indent="0">
              <a:buNone/>
            </a:pPr>
            <a:endParaRPr lang="en-IE" dirty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IE" dirty="0">
                <a:solidFill>
                  <a:srgbClr val="008000"/>
                </a:solidFill>
                <a:latin typeface="Consolas"/>
              </a:rPr>
              <a:t>// Update all the children</a:t>
            </a:r>
            <a:endParaRPr lang="en-IE" dirty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IE" dirty="0" err="1">
                <a:solidFill>
                  <a:srgbClr val="0000FF"/>
                </a:solidFill>
                <a:latin typeface="Consolas"/>
              </a:rPr>
              <a:t>std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list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std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IE" dirty="0" err="1">
                <a:solidFill>
                  <a:srgbClr val="880000"/>
                </a:solidFill>
                <a:latin typeface="Consolas"/>
              </a:rPr>
              <a:t>shared_ptr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IE" dirty="0" err="1">
                <a:solidFill>
                  <a:srgbClr val="0000FF"/>
                </a:solidFill>
                <a:latin typeface="Consolas"/>
              </a:rPr>
              <a:t>GameComponent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&gt;&gt;::</a:t>
            </a:r>
            <a:r>
              <a:rPr lang="en-IE" dirty="0">
                <a:solidFill>
                  <a:srgbClr val="0000FF"/>
                </a:solidFill>
                <a:latin typeface="Consolas"/>
              </a:rPr>
              <a:t>iterator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it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children</a:t>
            </a:r>
            <a:r>
              <a:rPr lang="en-IE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IE" dirty="0" err="1">
                <a:solidFill>
                  <a:srgbClr val="880000"/>
                </a:solidFill>
                <a:latin typeface="Consolas"/>
              </a:rPr>
              <a:t>begin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400050" lvl="1" indent="0">
              <a:buNone/>
            </a:pPr>
            <a:r>
              <a:rPr lang="en-IE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it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!= 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children</a:t>
            </a:r>
            <a:r>
              <a:rPr lang="en-IE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IE" dirty="0" err="1">
                <a:solidFill>
                  <a:srgbClr val="880000"/>
                </a:solidFill>
                <a:latin typeface="Consolas"/>
              </a:rPr>
              <a:t>end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())</a:t>
            </a:r>
          </a:p>
          <a:p>
            <a:pPr marL="400050" lvl="1" indent="0">
              <a:buNone/>
            </a:pPr>
            <a:r>
              <a:rPr lang="en-IE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800100" lvl="2" indent="0">
              <a:buNone/>
            </a:pPr>
            <a:r>
              <a:rPr lang="en-IE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(!(*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it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)-&gt;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alive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800100" lvl="2" indent="0">
              <a:buNone/>
            </a:pPr>
            <a:r>
              <a:rPr lang="en-IE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800100" lvl="2" indent="0">
              <a:buNone/>
            </a:pPr>
            <a:r>
              <a:rPr lang="en-IE" dirty="0" smtClean="0">
                <a:solidFill>
                  <a:srgbClr val="000080"/>
                </a:solidFill>
                <a:latin typeface="Consolas"/>
              </a:rPr>
              <a:t>	it</a:t>
            </a:r>
            <a:r>
              <a:rPr lang="en-IE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children</a:t>
            </a:r>
            <a:r>
              <a:rPr lang="en-IE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IE" dirty="0" err="1">
                <a:solidFill>
                  <a:srgbClr val="880000"/>
                </a:solidFill>
                <a:latin typeface="Consolas"/>
              </a:rPr>
              <a:t>erase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it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800100" lvl="2" indent="0">
              <a:buNone/>
            </a:pPr>
            <a:r>
              <a:rPr lang="en-IE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800100" lvl="2" indent="0">
              <a:buNone/>
            </a:pPr>
            <a:r>
              <a:rPr lang="en-IE" dirty="0">
                <a:solidFill>
                  <a:srgbClr val="0000FF"/>
                </a:solidFill>
                <a:latin typeface="Consolas"/>
              </a:rPr>
              <a:t>else</a:t>
            </a:r>
            <a:endParaRPr lang="en-IE" dirty="0">
              <a:solidFill>
                <a:prstClr val="black"/>
              </a:solidFill>
              <a:latin typeface="Consolas"/>
            </a:endParaRPr>
          </a:p>
          <a:p>
            <a:pPr marL="800100" lvl="2" indent="0">
              <a:buNone/>
            </a:pPr>
            <a:r>
              <a:rPr lang="en-IE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800100" lvl="2" indent="0">
              <a:buNone/>
            </a:pPr>
            <a:r>
              <a:rPr lang="en-IE" dirty="0" smtClean="0">
                <a:solidFill>
                  <a:prstClr val="black"/>
                </a:solidFill>
                <a:latin typeface="Consolas"/>
              </a:rPr>
              <a:t>	(*</a:t>
            </a:r>
            <a:r>
              <a:rPr lang="en-IE" dirty="0">
                <a:solidFill>
                  <a:srgbClr val="000080"/>
                </a:solidFill>
                <a:latin typeface="Consolas"/>
              </a:rPr>
              <a:t>it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 ++)-&gt;</a:t>
            </a:r>
            <a:r>
              <a:rPr lang="en-IE" dirty="0">
                <a:solidFill>
                  <a:srgbClr val="880000"/>
                </a:solidFill>
                <a:latin typeface="Consolas"/>
              </a:rPr>
              <a:t>Update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IE" dirty="0" err="1">
                <a:solidFill>
                  <a:srgbClr val="000080"/>
                </a:solidFill>
                <a:latin typeface="Consolas"/>
              </a:rPr>
              <a:t>timeDelta</a:t>
            </a:r>
            <a:r>
              <a:rPr lang="en-IE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800100" lvl="2" indent="0">
              <a:buNone/>
            </a:pPr>
            <a:r>
              <a:rPr lang="en-IE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IE" dirty="0" smtClean="0">
                <a:solidFill>
                  <a:prstClr val="black"/>
                </a:solidFill>
                <a:latin typeface="Consolas"/>
              </a:rPr>
              <a:t>     }</a:t>
            </a:r>
            <a:endParaRPr lang="en-IE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187949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05" y="1412776"/>
            <a:ext cx="8648751" cy="3952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391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Each </a:t>
            </a:r>
            <a:r>
              <a:rPr lang="en-GB" dirty="0" err="1" smtClean="0"/>
              <a:t>GameComponent</a:t>
            </a:r>
            <a:r>
              <a:rPr lang="en-GB" dirty="0" smtClean="0"/>
              <a:t> has: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E" dirty="0" err="1"/>
              <a:t>GameComponent</a:t>
            </a:r>
            <a:r>
              <a:rPr lang="en-IE" dirty="0"/>
              <a:t> * parent;</a:t>
            </a:r>
          </a:p>
          <a:p>
            <a:r>
              <a:rPr lang="en-IE" dirty="0" err="1"/>
              <a:t>glm</a:t>
            </a:r>
            <a:r>
              <a:rPr lang="en-IE" dirty="0"/>
              <a:t>::vec3 position;</a:t>
            </a:r>
          </a:p>
          <a:p>
            <a:r>
              <a:rPr lang="en-IE" dirty="0" err="1"/>
              <a:t>glm</a:t>
            </a:r>
            <a:r>
              <a:rPr lang="en-IE" dirty="0"/>
              <a:t>::vec3 look;</a:t>
            </a:r>
          </a:p>
          <a:p>
            <a:r>
              <a:rPr lang="en-IE" dirty="0" err="1"/>
              <a:t>glm</a:t>
            </a:r>
            <a:r>
              <a:rPr lang="en-IE" dirty="0"/>
              <a:t>::vec3 up;</a:t>
            </a:r>
          </a:p>
          <a:p>
            <a:r>
              <a:rPr lang="en-IE" dirty="0" err="1"/>
              <a:t>glm</a:t>
            </a:r>
            <a:r>
              <a:rPr lang="en-IE" dirty="0"/>
              <a:t>::vec3 right;</a:t>
            </a:r>
          </a:p>
          <a:p>
            <a:r>
              <a:rPr lang="en-IE" dirty="0" err="1"/>
              <a:t>glm</a:t>
            </a:r>
            <a:r>
              <a:rPr lang="en-IE" dirty="0"/>
              <a:t>::vec3 scale;</a:t>
            </a:r>
          </a:p>
          <a:p>
            <a:r>
              <a:rPr lang="en-IE" dirty="0" err="1"/>
              <a:t>glm</a:t>
            </a:r>
            <a:r>
              <a:rPr lang="en-IE" dirty="0"/>
              <a:t>::vec3 velocity;</a:t>
            </a:r>
          </a:p>
          <a:p>
            <a:r>
              <a:rPr lang="en-IE" dirty="0" err="1"/>
              <a:t>glm</a:t>
            </a:r>
            <a:r>
              <a:rPr lang="en-IE" dirty="0"/>
              <a:t>::mat4 world;</a:t>
            </a:r>
          </a:p>
          <a:p>
            <a:r>
              <a:rPr lang="en-IE" dirty="0" err="1"/>
              <a:t>glm</a:t>
            </a:r>
            <a:r>
              <a:rPr lang="en-IE" dirty="0"/>
              <a:t>::</a:t>
            </a:r>
            <a:r>
              <a:rPr lang="en-IE" dirty="0" err="1"/>
              <a:t>quat</a:t>
            </a:r>
            <a:r>
              <a:rPr lang="en-IE" dirty="0"/>
              <a:t> orientation;</a:t>
            </a:r>
          </a:p>
          <a:p>
            <a:r>
              <a:rPr lang="en-IE" dirty="0" err="1"/>
              <a:t>glm</a:t>
            </a:r>
            <a:r>
              <a:rPr lang="en-IE" dirty="0"/>
              <a:t>::vec3 ambient;</a:t>
            </a:r>
          </a:p>
          <a:p>
            <a:r>
              <a:rPr lang="en-IE" dirty="0" err="1"/>
              <a:t>glm</a:t>
            </a:r>
            <a:r>
              <a:rPr lang="en-IE" dirty="0"/>
              <a:t>::vec3 specular;</a:t>
            </a:r>
          </a:p>
          <a:p>
            <a:r>
              <a:rPr lang="en-IE" dirty="0" err="1"/>
              <a:t>glm</a:t>
            </a:r>
            <a:r>
              <a:rPr lang="en-IE" dirty="0"/>
              <a:t>::vec3 diffuse; </a:t>
            </a:r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2794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Attaching!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You can attach a component to another component:</a:t>
            </a:r>
          </a:p>
          <a:p>
            <a:pPr marL="0" indent="0">
              <a:buNone/>
            </a:pPr>
            <a:r>
              <a:rPr lang="en-IE" dirty="0"/>
              <a:t>void </a:t>
            </a:r>
            <a:r>
              <a:rPr lang="en-IE" dirty="0" err="1"/>
              <a:t>GameComponent</a:t>
            </a:r>
            <a:r>
              <a:rPr lang="en-IE" dirty="0"/>
              <a:t>::Attach(</a:t>
            </a:r>
            <a:r>
              <a:rPr lang="en-IE" dirty="0" err="1"/>
              <a:t>shared_ptr</a:t>
            </a:r>
            <a:r>
              <a:rPr lang="en-IE" dirty="0"/>
              <a:t>&lt;</a:t>
            </a:r>
            <a:r>
              <a:rPr lang="en-IE" dirty="0" err="1"/>
              <a:t>GameComponent</a:t>
            </a:r>
            <a:r>
              <a:rPr lang="en-IE" dirty="0"/>
              <a:t>&gt; child)</a:t>
            </a:r>
          </a:p>
          <a:p>
            <a:pPr marL="0" indent="0">
              <a:buNone/>
            </a:pPr>
            <a:r>
              <a:rPr lang="en-IE" dirty="0"/>
              <a:t>{</a:t>
            </a:r>
          </a:p>
          <a:p>
            <a:pPr marL="457200" lvl="1" indent="0">
              <a:buNone/>
            </a:pPr>
            <a:r>
              <a:rPr lang="en-IE" dirty="0"/>
              <a:t>child-&gt;parent = this;</a:t>
            </a:r>
          </a:p>
          <a:p>
            <a:pPr marL="457200" lvl="1" indent="0">
              <a:buNone/>
            </a:pPr>
            <a:r>
              <a:rPr lang="en-IE" dirty="0" err="1"/>
              <a:t>children.push_back</a:t>
            </a:r>
            <a:r>
              <a:rPr lang="en-IE" dirty="0"/>
              <a:t>(child);</a:t>
            </a:r>
          </a:p>
          <a:p>
            <a:pPr marL="0" indent="0">
              <a:buNone/>
            </a:pPr>
            <a:r>
              <a:rPr lang="en-IE" dirty="0"/>
              <a:t>}</a:t>
            </a:r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3074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Categories of </a:t>
            </a:r>
            <a:r>
              <a:rPr lang="en-GB" dirty="0" err="1" smtClean="0"/>
              <a:t>GameComponent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Depends on what they do with their world transform</a:t>
            </a:r>
            <a:endParaRPr lang="en-IE" dirty="0" smtClean="0"/>
          </a:p>
          <a:p>
            <a:r>
              <a:rPr lang="en-IE" dirty="0" err="1" smtClean="0"/>
              <a:t>from_self</a:t>
            </a:r>
            <a:endParaRPr lang="en-IE" dirty="0" smtClean="0"/>
          </a:p>
          <a:p>
            <a:r>
              <a:rPr lang="en-IE" dirty="0" err="1" smtClean="0"/>
              <a:t>from_self_with_parent</a:t>
            </a:r>
            <a:endParaRPr lang="en-IE" dirty="0" smtClean="0"/>
          </a:p>
          <a:p>
            <a:r>
              <a:rPr lang="en-IE" dirty="0" err="1" smtClean="0"/>
              <a:t>from_child</a:t>
            </a:r>
            <a:endParaRPr lang="en-IE" dirty="0" smtClean="0"/>
          </a:p>
          <a:p>
            <a:r>
              <a:rPr lang="en-IE" dirty="0" err="1" smtClean="0"/>
              <a:t>to_parent</a:t>
            </a:r>
            <a:endParaRPr lang="en-IE" dirty="0" smtClean="0"/>
          </a:p>
          <a:p>
            <a:r>
              <a:rPr lang="en-IE" dirty="0" err="1" smtClean="0"/>
              <a:t>from_parent</a:t>
            </a:r>
            <a:endParaRPr lang="en-IE" dirty="0" smtClean="0"/>
          </a:p>
          <a:p>
            <a:r>
              <a:rPr lang="en-GB" dirty="0" smtClean="0"/>
              <a:t>I am not entirely happy with this and it may change…</a:t>
            </a: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283872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600075"/>
            <a:ext cx="7477125" cy="565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55825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from_self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 default!</a:t>
            </a:r>
          </a:p>
          <a:p>
            <a:r>
              <a:rPr lang="en-GB" dirty="0" smtClean="0"/>
              <a:t>The components world transform is generated from its OWN:</a:t>
            </a:r>
          </a:p>
          <a:p>
            <a:pPr lvl="1"/>
            <a:r>
              <a:rPr lang="en-GB" dirty="0" smtClean="0"/>
              <a:t>Scale vector</a:t>
            </a:r>
          </a:p>
          <a:p>
            <a:pPr lvl="1"/>
            <a:r>
              <a:rPr lang="en-GB" dirty="0" smtClean="0"/>
              <a:t>Position vector</a:t>
            </a:r>
          </a:p>
          <a:p>
            <a:pPr lvl="1"/>
            <a:r>
              <a:rPr lang="en-GB" dirty="0" smtClean="0"/>
              <a:t>Quaternion</a:t>
            </a:r>
          </a:p>
          <a:p>
            <a:r>
              <a:rPr lang="en-IE" dirty="0"/>
              <a:t>world = </a:t>
            </a:r>
            <a:r>
              <a:rPr lang="en-IE" dirty="0" err="1"/>
              <a:t>glm</a:t>
            </a:r>
            <a:r>
              <a:rPr lang="en-IE" dirty="0"/>
              <a:t>::translate(</a:t>
            </a:r>
            <a:r>
              <a:rPr lang="en-IE" dirty="0" err="1"/>
              <a:t>glm</a:t>
            </a:r>
            <a:r>
              <a:rPr lang="en-IE" dirty="0"/>
              <a:t>::mat4(1), position) * </a:t>
            </a:r>
            <a:r>
              <a:rPr lang="en-IE" dirty="0" err="1"/>
              <a:t>glm</a:t>
            </a:r>
            <a:r>
              <a:rPr lang="en-IE" dirty="0"/>
              <a:t>::mat4_cast(orientation) *  </a:t>
            </a:r>
            <a:r>
              <a:rPr lang="en-IE" dirty="0" err="1"/>
              <a:t>glm</a:t>
            </a:r>
            <a:r>
              <a:rPr lang="en-IE" dirty="0"/>
              <a:t>::scale(</a:t>
            </a:r>
            <a:r>
              <a:rPr lang="en-IE" dirty="0" err="1"/>
              <a:t>glm</a:t>
            </a:r>
            <a:r>
              <a:rPr lang="en-IE" dirty="0"/>
              <a:t>::mat4(1), scale);</a:t>
            </a:r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880321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Example…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 smtClean="0"/>
              <a:t>In Initialise</a:t>
            </a:r>
          </a:p>
          <a:p>
            <a:pPr marL="457200" lvl="1" indent="0">
              <a:buNone/>
            </a:pPr>
            <a:r>
              <a:rPr lang="en-IE" dirty="0" smtClean="0"/>
              <a:t>ship1 </a:t>
            </a:r>
            <a:r>
              <a:rPr lang="en-IE" dirty="0"/>
              <a:t>= </a:t>
            </a:r>
            <a:r>
              <a:rPr lang="en-IE" dirty="0" err="1"/>
              <a:t>make_shared</a:t>
            </a:r>
            <a:r>
              <a:rPr lang="en-IE" dirty="0"/>
              <a:t>&lt;</a:t>
            </a:r>
            <a:r>
              <a:rPr lang="en-IE" dirty="0" err="1"/>
              <a:t>GameComponent</a:t>
            </a:r>
            <a:r>
              <a:rPr lang="en-IE" dirty="0"/>
              <a:t>&gt;();</a:t>
            </a:r>
          </a:p>
          <a:p>
            <a:pPr marL="457200" lvl="1" indent="0">
              <a:buNone/>
            </a:pPr>
            <a:r>
              <a:rPr lang="en-IE" dirty="0"/>
              <a:t>ship1-&gt;Attach(Content::</a:t>
            </a:r>
            <a:r>
              <a:rPr lang="en-IE" dirty="0" err="1"/>
              <a:t>LoadModel</a:t>
            </a:r>
            <a:r>
              <a:rPr lang="en-IE" dirty="0"/>
              <a:t>("cobramk3", </a:t>
            </a:r>
            <a:r>
              <a:rPr lang="en-IE" dirty="0" err="1"/>
              <a:t>glm</a:t>
            </a:r>
            <a:r>
              <a:rPr lang="en-IE" dirty="0"/>
              <a:t>::rotate(</a:t>
            </a:r>
            <a:r>
              <a:rPr lang="en-IE" dirty="0" err="1"/>
              <a:t>glm</a:t>
            </a:r>
            <a:r>
              <a:rPr lang="en-IE" dirty="0"/>
              <a:t>::mat4(1), 180.0f, </a:t>
            </a:r>
            <a:r>
              <a:rPr lang="en-IE" dirty="0" err="1"/>
              <a:t>glm</a:t>
            </a:r>
            <a:r>
              <a:rPr lang="en-IE" dirty="0"/>
              <a:t>::vec3(0,1,0))));</a:t>
            </a:r>
          </a:p>
          <a:p>
            <a:pPr marL="457200" lvl="1" indent="0">
              <a:buNone/>
            </a:pPr>
            <a:r>
              <a:rPr lang="en-IE" dirty="0"/>
              <a:t>ship1-&gt;Attach(</a:t>
            </a:r>
            <a:r>
              <a:rPr lang="en-IE" dirty="0" err="1"/>
              <a:t>make_shared</a:t>
            </a:r>
            <a:r>
              <a:rPr lang="en-IE" dirty="0"/>
              <a:t>&lt;</a:t>
            </a:r>
            <a:r>
              <a:rPr lang="en-IE" dirty="0" err="1"/>
              <a:t>VectorDrawer</a:t>
            </a:r>
            <a:r>
              <a:rPr lang="en-IE" dirty="0"/>
              <a:t>&gt;(</a:t>
            </a:r>
            <a:r>
              <a:rPr lang="en-IE" dirty="0" err="1"/>
              <a:t>glm</a:t>
            </a:r>
            <a:r>
              <a:rPr lang="en-IE" dirty="0"/>
              <a:t>::vec3(5,5,5)));</a:t>
            </a:r>
          </a:p>
          <a:p>
            <a:pPr marL="457200" lvl="1" indent="0">
              <a:buNone/>
            </a:pPr>
            <a:r>
              <a:rPr lang="en-IE" dirty="0"/>
              <a:t>ship1-&gt;position = </a:t>
            </a:r>
            <a:r>
              <a:rPr lang="en-IE" dirty="0" err="1"/>
              <a:t>glm</a:t>
            </a:r>
            <a:r>
              <a:rPr lang="en-IE" dirty="0"/>
              <a:t>::vec3(-10, 2, -10);</a:t>
            </a:r>
          </a:p>
          <a:p>
            <a:pPr marL="457200" lvl="1" indent="0">
              <a:buNone/>
            </a:pPr>
            <a:r>
              <a:rPr lang="en-IE" dirty="0"/>
              <a:t>Attach(ship1</a:t>
            </a:r>
            <a:r>
              <a:rPr lang="en-IE" dirty="0" smtClean="0"/>
              <a:t>);</a:t>
            </a:r>
          </a:p>
          <a:p>
            <a:pPr marL="514350" indent="-457200"/>
            <a:r>
              <a:rPr lang="en-GB" dirty="0" smtClean="0"/>
              <a:t>In Update</a:t>
            </a:r>
          </a:p>
          <a:p>
            <a:pPr marL="914400" lvl="1" indent="-457200"/>
            <a:r>
              <a:rPr lang="en-IE" dirty="0"/>
              <a:t>ship1-&gt;position += ship1-&gt;look * speed * </a:t>
            </a:r>
            <a:r>
              <a:rPr lang="en-IE" dirty="0" err="1"/>
              <a:t>timeDelta</a:t>
            </a:r>
            <a:r>
              <a:rPr lang="en-IE" dirty="0"/>
              <a:t>;</a:t>
            </a:r>
          </a:p>
          <a:p>
            <a:pPr marL="457200" lvl="1" indent="0">
              <a:buNone/>
            </a:pPr>
            <a:endParaRPr lang="en-GB" dirty="0" smtClean="0"/>
          </a:p>
          <a:p>
            <a:pPr marL="457200" lvl="1" indent="0">
              <a:buNone/>
            </a:pPr>
            <a:endParaRPr lang="en-IE" dirty="0"/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541485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from_self_with_parent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The component is attached to a parent</a:t>
            </a:r>
          </a:p>
          <a:p>
            <a:r>
              <a:rPr lang="en-GB" dirty="0" smtClean="0"/>
              <a:t>The parent is updated </a:t>
            </a:r>
            <a:r>
              <a:rPr lang="en-GB" b="1" dirty="0" smtClean="0"/>
              <a:t>first</a:t>
            </a:r>
          </a:p>
          <a:p>
            <a:r>
              <a:rPr lang="en-GB" dirty="0" smtClean="0"/>
              <a:t>The components world transform is combined with the parents world transform</a:t>
            </a:r>
          </a:p>
          <a:p>
            <a:r>
              <a:rPr lang="en-GB" dirty="0" smtClean="0"/>
              <a:t>When the parent moves, the component moves relative to it</a:t>
            </a:r>
          </a:p>
          <a:p>
            <a:r>
              <a:rPr lang="en-GB" dirty="0" smtClean="0"/>
              <a:t>When the parent rotates, the component rotates relative to the parent</a:t>
            </a:r>
          </a:p>
          <a:p>
            <a:r>
              <a:rPr lang="en-GB" dirty="0" smtClean="0"/>
              <a:t>This is the standard in games engines such as Unity</a:t>
            </a:r>
          </a:p>
          <a:p>
            <a:r>
              <a:rPr lang="en-GB" dirty="0" smtClean="0"/>
              <a:t>We don’t want to include the parent’s scaling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74684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SDL - Simple </a:t>
            </a:r>
            <a:r>
              <a:rPr lang="en-GB" dirty="0" err="1"/>
              <a:t>DirectMedia</a:t>
            </a:r>
            <a:r>
              <a:rPr lang="en-GB" dirty="0"/>
              <a:t> Library</a:t>
            </a:r>
          </a:p>
          <a:p>
            <a:pPr lvl="1"/>
            <a:r>
              <a:rPr lang="en-IE" dirty="0"/>
              <a:t>A cross-platform multimedia library designed to provide fast access to the graphics </a:t>
            </a:r>
            <a:r>
              <a:rPr lang="en-IE" dirty="0" err="1"/>
              <a:t>framebuffer</a:t>
            </a:r>
            <a:r>
              <a:rPr lang="en-IE" dirty="0"/>
              <a:t> and audio device.</a:t>
            </a:r>
          </a:p>
          <a:p>
            <a:pPr lvl="1"/>
            <a:r>
              <a:rPr lang="en-GB" dirty="0"/>
              <a:t>Initialises OpenGL</a:t>
            </a:r>
          </a:p>
          <a:p>
            <a:pPr lvl="1"/>
            <a:r>
              <a:rPr lang="en-GB" dirty="0"/>
              <a:t>Creates the OpenGL context</a:t>
            </a:r>
          </a:p>
          <a:p>
            <a:pPr lvl="1"/>
            <a:r>
              <a:rPr lang="en-GB" dirty="0"/>
              <a:t>Provides an abstraction for keyboard/mouse/joystick</a:t>
            </a:r>
          </a:p>
          <a:p>
            <a:pPr lvl="1"/>
            <a:r>
              <a:rPr lang="en-GB" dirty="0"/>
              <a:t>SDL_TTF for TTF Font support</a:t>
            </a:r>
          </a:p>
          <a:p>
            <a:r>
              <a:rPr lang="en-GB" dirty="0"/>
              <a:t>FMOD – Closed source </a:t>
            </a:r>
            <a:r>
              <a:rPr lang="en-GB" dirty="0" err="1"/>
              <a:t>Xplatform</a:t>
            </a:r>
            <a:r>
              <a:rPr lang="en-GB" dirty="0"/>
              <a:t> audio library</a:t>
            </a:r>
          </a:p>
          <a:p>
            <a:pPr lvl="1"/>
            <a:r>
              <a:rPr lang="en-IE" b="1" dirty="0"/>
              <a:t>FMOD</a:t>
            </a:r>
            <a:r>
              <a:rPr lang="en-IE" dirty="0"/>
              <a:t> is a programming library and toolkit for the creation and playback of interactive audio</a:t>
            </a:r>
            <a:r>
              <a:rPr lang="en-IE" dirty="0" smtClean="0"/>
              <a:t>.</a:t>
            </a:r>
          </a:p>
          <a:p>
            <a:pPr lvl="1"/>
            <a:r>
              <a:rPr lang="en-GB" dirty="0" smtClean="0"/>
              <a:t>MP3/WAV/MIDI </a:t>
            </a:r>
            <a:r>
              <a:rPr lang="en-GB" dirty="0"/>
              <a:t>playback</a:t>
            </a:r>
          </a:p>
          <a:p>
            <a:pPr lvl="1"/>
            <a:r>
              <a:rPr lang="en-GB" dirty="0"/>
              <a:t>3D Audio</a:t>
            </a:r>
          </a:p>
          <a:p>
            <a:pPr lvl="1"/>
            <a:r>
              <a:rPr lang="en-GB" dirty="0"/>
              <a:t>Occlusion/</a:t>
            </a:r>
            <a:r>
              <a:rPr lang="en-GB" dirty="0" err="1"/>
              <a:t>doppler</a:t>
            </a:r>
            <a:r>
              <a:rPr lang="en-GB" dirty="0"/>
              <a:t>/effects </a:t>
            </a:r>
            <a:r>
              <a:rPr lang="en-GB" dirty="0" err="1" smtClean="0"/>
              <a:t>etc</a:t>
            </a:r>
            <a:endParaRPr lang="en-GB" dirty="0" smtClean="0"/>
          </a:p>
          <a:p>
            <a:pPr lvl="1"/>
            <a:r>
              <a:rPr lang="en-GB" dirty="0" smtClean="0"/>
              <a:t>Free for non-commercial use</a:t>
            </a:r>
            <a:endParaRPr lang="en-GB" dirty="0"/>
          </a:p>
          <a:p>
            <a:endParaRPr lang="en-GB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006354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116632"/>
            <a:ext cx="760095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71642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to_parent</a:t>
            </a:r>
            <a:r>
              <a:rPr lang="en-GB" dirty="0" smtClean="0"/>
              <a:t>, </a:t>
            </a:r>
            <a:r>
              <a:rPr lang="en-GB" dirty="0" err="1" smtClean="0"/>
              <a:t>from_child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The </a:t>
            </a:r>
            <a:r>
              <a:rPr lang="en-GB" dirty="0" err="1" smtClean="0"/>
              <a:t>to_parent</a:t>
            </a:r>
            <a:r>
              <a:rPr lang="en-GB" dirty="0" smtClean="0"/>
              <a:t> components are known as controllers</a:t>
            </a:r>
          </a:p>
          <a:p>
            <a:pPr lvl="1"/>
            <a:r>
              <a:rPr lang="en-GB" dirty="0" err="1" smtClean="0"/>
              <a:t>FPSController</a:t>
            </a:r>
            <a:endParaRPr lang="en-GB" dirty="0" smtClean="0"/>
          </a:p>
          <a:p>
            <a:pPr lvl="1"/>
            <a:r>
              <a:rPr lang="en-GB" dirty="0" err="1" smtClean="0"/>
              <a:t>XBOXController</a:t>
            </a:r>
            <a:endParaRPr lang="en-GB" dirty="0" smtClean="0"/>
          </a:p>
          <a:p>
            <a:pPr lvl="1"/>
            <a:r>
              <a:rPr lang="en-GB" dirty="0" err="1" smtClean="0"/>
              <a:t>SteeringController</a:t>
            </a:r>
            <a:r>
              <a:rPr lang="en-GB" dirty="0" smtClean="0"/>
              <a:t> – Implements Steering behaviours</a:t>
            </a:r>
          </a:p>
          <a:p>
            <a:pPr lvl="1"/>
            <a:r>
              <a:rPr lang="en-GB" dirty="0" smtClean="0"/>
              <a:t>Steerable3DController – Implements the forward Euler/Hamiltonian Integrator</a:t>
            </a:r>
          </a:p>
          <a:p>
            <a:pPr lvl="1"/>
            <a:r>
              <a:rPr lang="en-GB" dirty="0" err="1" smtClean="0"/>
              <a:t>RiftController</a:t>
            </a:r>
            <a:endParaRPr lang="en-GB" dirty="0" smtClean="0"/>
          </a:p>
          <a:p>
            <a:pPr lvl="1"/>
            <a:r>
              <a:rPr lang="en-GB" dirty="0" err="1" smtClean="0"/>
              <a:t>PhysicsController</a:t>
            </a:r>
            <a:r>
              <a:rPr lang="en-GB" dirty="0" smtClean="0"/>
              <a:t> – Rigid body physics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461343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01" y="116632"/>
            <a:ext cx="7553325" cy="567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4836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from_parent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Models encapsulate</a:t>
            </a:r>
          </a:p>
          <a:p>
            <a:pPr lvl="1"/>
            <a:r>
              <a:rPr lang="en-GB" dirty="0" err="1"/>
              <a:t>V</a:t>
            </a:r>
            <a:r>
              <a:rPr lang="en-GB" dirty="0" err="1" smtClean="0"/>
              <a:t>ertexbuffer</a:t>
            </a:r>
            <a:endParaRPr lang="en-GB" dirty="0" smtClean="0"/>
          </a:p>
          <a:p>
            <a:pPr lvl="1"/>
            <a:r>
              <a:rPr lang="en-GB" dirty="0" smtClean="0"/>
              <a:t>Texture</a:t>
            </a:r>
          </a:p>
          <a:p>
            <a:pPr lvl="1"/>
            <a:r>
              <a:rPr lang="en-GB" dirty="0" err="1" smtClean="0"/>
              <a:t>Texels</a:t>
            </a:r>
            <a:endParaRPr lang="en-GB" dirty="0" smtClean="0"/>
          </a:p>
          <a:p>
            <a:pPr lvl="1"/>
            <a:r>
              <a:rPr lang="en-GB" dirty="0" smtClean="0"/>
              <a:t>Diffuse colours</a:t>
            </a:r>
          </a:p>
          <a:p>
            <a:r>
              <a:rPr lang="en-GB" dirty="0" smtClean="0"/>
              <a:t>We only load one instance of each model, regardless of how many are drawn</a:t>
            </a:r>
          </a:p>
          <a:p>
            <a:r>
              <a:rPr lang="en-GB" dirty="0" smtClean="0"/>
              <a:t>This is called </a:t>
            </a:r>
            <a:r>
              <a:rPr lang="en-GB" b="1" dirty="0" smtClean="0"/>
              <a:t>instancing</a:t>
            </a:r>
          </a:p>
          <a:p>
            <a:r>
              <a:rPr lang="en-GB" dirty="0" smtClean="0"/>
              <a:t>Created from the Content pipeline (static functions on the Content class)</a:t>
            </a:r>
          </a:p>
          <a:p>
            <a:r>
              <a:rPr lang="en-GB" dirty="0" smtClean="0"/>
              <a:t>Models can be attached to several different parents</a:t>
            </a:r>
          </a:p>
          <a:p>
            <a:r>
              <a:rPr lang="en-GB" dirty="0" smtClean="0"/>
              <a:t>Models </a:t>
            </a:r>
            <a:r>
              <a:rPr lang="en-GB" b="1" dirty="0" smtClean="0"/>
              <a:t>always </a:t>
            </a:r>
            <a:r>
              <a:rPr lang="en-GB" dirty="0" smtClean="0"/>
              <a:t>get their state from the parent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605095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Making game objects from components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You can use these rules to assemble composite objects together. For example:</a:t>
            </a:r>
          </a:p>
          <a:p>
            <a:pPr lvl="1"/>
            <a:r>
              <a:rPr lang="en-IE" dirty="0" smtClean="0"/>
              <a:t>A component with a model attached and a </a:t>
            </a:r>
            <a:r>
              <a:rPr lang="en-IE" dirty="0" err="1" smtClean="0"/>
              <a:t>steeringcontroller</a:t>
            </a:r>
            <a:r>
              <a:rPr lang="en-IE" dirty="0" smtClean="0"/>
              <a:t> attached</a:t>
            </a:r>
          </a:p>
          <a:p>
            <a:pPr lvl="1"/>
            <a:r>
              <a:rPr lang="en-IE" dirty="0"/>
              <a:t>The </a:t>
            </a:r>
            <a:r>
              <a:rPr lang="en-IE" dirty="0" err="1" smtClean="0"/>
              <a:t>steeringcontroller</a:t>
            </a:r>
            <a:r>
              <a:rPr lang="en-IE" dirty="0" smtClean="0"/>
              <a:t> sets the parent world transfor</a:t>
            </a:r>
            <a:r>
              <a:rPr lang="en-IE" dirty="0"/>
              <a:t>m</a:t>
            </a:r>
            <a:r>
              <a:rPr lang="en-IE" dirty="0" smtClean="0"/>
              <a:t> </a:t>
            </a:r>
          </a:p>
          <a:p>
            <a:pPr lvl="1"/>
            <a:r>
              <a:rPr lang="en-IE" dirty="0" smtClean="0"/>
              <a:t>The model gets its world from the parent</a:t>
            </a:r>
          </a:p>
          <a:p>
            <a:pPr lvl="1"/>
            <a:r>
              <a:rPr lang="en-IE" dirty="0" smtClean="0"/>
              <a:t>You can attach different controllers to get different effects. </a:t>
            </a:r>
          </a:p>
          <a:p>
            <a:pPr lvl="1"/>
            <a:r>
              <a:rPr lang="en-IE" dirty="0" smtClean="0"/>
              <a:t>Examples…</a:t>
            </a:r>
          </a:p>
        </p:txBody>
      </p:sp>
    </p:spTree>
    <p:extLst>
      <p:ext uri="{BB962C8B-B14F-4D97-AF65-F5344CB8AC3E}">
        <p14:creationId xmlns:p14="http://schemas.microsoft.com/office/powerpoint/2010/main" val="41616829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600075"/>
            <a:ext cx="7477125" cy="565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28714" y="1556792"/>
            <a:ext cx="8640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6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  <a:endParaRPr lang="en-IE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4042742" y="5085184"/>
            <a:ext cx="8640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6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8</a:t>
            </a:r>
            <a:endParaRPr lang="en-IE" sz="6000" dirty="0"/>
          </a:p>
        </p:txBody>
      </p:sp>
      <p:sp>
        <p:nvSpPr>
          <p:cNvPr id="8" name="TextBox 7"/>
          <p:cNvSpPr txBox="1"/>
          <p:nvPr/>
        </p:nvSpPr>
        <p:spPr>
          <a:xfrm>
            <a:off x="7164288" y="4869160"/>
            <a:ext cx="8640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6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7</a:t>
            </a:r>
            <a:endParaRPr lang="en-IE" sz="6000" dirty="0"/>
          </a:p>
        </p:txBody>
      </p:sp>
      <p:sp>
        <p:nvSpPr>
          <p:cNvPr id="9" name="TextBox 8"/>
          <p:cNvSpPr txBox="1"/>
          <p:nvPr/>
        </p:nvSpPr>
        <p:spPr>
          <a:xfrm>
            <a:off x="6732240" y="3385086"/>
            <a:ext cx="8640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6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6</a:t>
            </a:r>
            <a:endParaRPr lang="en-IE" sz="6000" dirty="0"/>
          </a:p>
        </p:txBody>
      </p:sp>
      <p:sp>
        <p:nvSpPr>
          <p:cNvPr id="10" name="TextBox 9"/>
          <p:cNvSpPr txBox="1"/>
          <p:nvPr/>
        </p:nvSpPr>
        <p:spPr>
          <a:xfrm>
            <a:off x="6732240" y="2369423"/>
            <a:ext cx="8640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6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5</a:t>
            </a:r>
            <a:endParaRPr lang="en-IE" sz="6000" dirty="0"/>
          </a:p>
        </p:txBody>
      </p:sp>
      <p:sp>
        <p:nvSpPr>
          <p:cNvPr id="11" name="TextBox 10"/>
          <p:cNvSpPr txBox="1"/>
          <p:nvPr/>
        </p:nvSpPr>
        <p:spPr>
          <a:xfrm>
            <a:off x="5330527" y="1247527"/>
            <a:ext cx="8640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6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4</a:t>
            </a:r>
          </a:p>
          <a:p>
            <a:endParaRPr lang="en-IE" sz="6000" dirty="0"/>
          </a:p>
        </p:txBody>
      </p:sp>
      <p:sp>
        <p:nvSpPr>
          <p:cNvPr id="12" name="TextBox 11"/>
          <p:cNvSpPr txBox="1"/>
          <p:nvPr/>
        </p:nvSpPr>
        <p:spPr>
          <a:xfrm>
            <a:off x="4932040" y="594767"/>
            <a:ext cx="8640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6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</a:t>
            </a:r>
            <a:endParaRPr lang="en-IE" sz="6000" dirty="0"/>
          </a:p>
        </p:txBody>
      </p:sp>
      <p:sp>
        <p:nvSpPr>
          <p:cNvPr id="13" name="TextBox 12"/>
          <p:cNvSpPr txBox="1"/>
          <p:nvPr/>
        </p:nvSpPr>
        <p:spPr>
          <a:xfrm>
            <a:off x="3490020" y="553155"/>
            <a:ext cx="8640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6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endParaRPr lang="en-IE" sz="6000" dirty="0"/>
          </a:p>
        </p:txBody>
      </p:sp>
      <p:sp>
        <p:nvSpPr>
          <p:cNvPr id="14" name="TextBox 13"/>
          <p:cNvSpPr txBox="1"/>
          <p:nvPr/>
        </p:nvSpPr>
        <p:spPr>
          <a:xfrm>
            <a:off x="1617018" y="2921168"/>
            <a:ext cx="8640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6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9</a:t>
            </a:r>
            <a:endParaRPr lang="en-IE" sz="6000" dirty="0"/>
          </a:p>
        </p:txBody>
      </p:sp>
      <p:sp>
        <p:nvSpPr>
          <p:cNvPr id="15" name="TextBox 14"/>
          <p:cNvSpPr txBox="1"/>
          <p:nvPr/>
        </p:nvSpPr>
        <p:spPr>
          <a:xfrm>
            <a:off x="4407049" y="3853497"/>
            <a:ext cx="12987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6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11</a:t>
            </a:r>
            <a:endParaRPr lang="en-IE" sz="6000" dirty="0"/>
          </a:p>
        </p:txBody>
      </p:sp>
      <p:sp>
        <p:nvSpPr>
          <p:cNvPr id="16" name="TextBox 15"/>
          <p:cNvSpPr txBox="1"/>
          <p:nvPr/>
        </p:nvSpPr>
        <p:spPr>
          <a:xfrm>
            <a:off x="3130774" y="2492896"/>
            <a:ext cx="1409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6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10</a:t>
            </a:r>
            <a:endParaRPr lang="en-IE" sz="6000" dirty="0"/>
          </a:p>
        </p:txBody>
      </p:sp>
    </p:spTree>
    <p:extLst>
      <p:ext uri="{BB962C8B-B14F-4D97-AF65-F5344CB8AC3E}">
        <p14:creationId xmlns:p14="http://schemas.microsoft.com/office/powerpoint/2010/main" val="28342428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E" dirty="0" smtClean="0"/>
              <a:t>1- </a:t>
            </a:r>
            <a:r>
              <a:rPr lang="en-IE" dirty="0" err="1" smtClean="0"/>
              <a:t>from_self</a:t>
            </a:r>
            <a:endParaRPr lang="en-IE" dirty="0" smtClean="0"/>
          </a:p>
          <a:p>
            <a:pPr lvl="1"/>
            <a:r>
              <a:rPr lang="en-IE" dirty="0" err="1" smtClean="0"/>
              <a:t>GameComponent</a:t>
            </a:r>
            <a:r>
              <a:rPr lang="en-IE" dirty="0" smtClean="0"/>
              <a:t> – </a:t>
            </a:r>
            <a:r>
              <a:rPr lang="en-IE" dirty="0" err="1" smtClean="0"/>
              <a:t>from_self</a:t>
            </a:r>
            <a:endParaRPr lang="en-IE" dirty="0" smtClean="0"/>
          </a:p>
          <a:p>
            <a:pPr lvl="1"/>
            <a:r>
              <a:rPr lang="en-IE" dirty="0" smtClean="0"/>
              <a:t>Model – </a:t>
            </a:r>
            <a:r>
              <a:rPr lang="en-IE" dirty="0" err="1" smtClean="0"/>
              <a:t>from_parent</a:t>
            </a:r>
            <a:endParaRPr lang="en-IE" dirty="0" smtClean="0"/>
          </a:p>
          <a:p>
            <a:pPr lvl="1"/>
            <a:r>
              <a:rPr lang="en-IE" dirty="0" err="1" smtClean="0"/>
              <a:t>VectorDrawer</a:t>
            </a:r>
            <a:r>
              <a:rPr lang="en-IE" dirty="0" smtClean="0"/>
              <a:t> – </a:t>
            </a:r>
            <a:r>
              <a:rPr lang="en-IE" dirty="0" err="1" smtClean="0"/>
              <a:t>from_parent</a:t>
            </a:r>
            <a:endParaRPr lang="en-IE" dirty="0" smtClean="0"/>
          </a:p>
          <a:p>
            <a:r>
              <a:rPr lang="en-IE" dirty="0" smtClean="0"/>
              <a:t>2 – a parent child</a:t>
            </a:r>
          </a:p>
          <a:p>
            <a:pPr lvl="1"/>
            <a:r>
              <a:rPr lang="en-IE" dirty="0"/>
              <a:t>this is the standard </a:t>
            </a:r>
            <a:r>
              <a:rPr lang="en-IE" dirty="0" smtClean="0"/>
              <a:t>implementation of a scene graph</a:t>
            </a:r>
          </a:p>
          <a:p>
            <a:pPr lvl="1"/>
            <a:r>
              <a:rPr lang="en-IE" dirty="0" err="1"/>
              <a:t>GameComponent</a:t>
            </a:r>
            <a:r>
              <a:rPr lang="en-IE" dirty="0"/>
              <a:t> – </a:t>
            </a:r>
            <a:r>
              <a:rPr lang="en-IE" dirty="0" err="1"/>
              <a:t>from_self</a:t>
            </a:r>
            <a:endParaRPr lang="en-IE" dirty="0"/>
          </a:p>
          <a:p>
            <a:pPr lvl="1"/>
            <a:r>
              <a:rPr lang="en-IE" dirty="0"/>
              <a:t>Model- </a:t>
            </a:r>
            <a:r>
              <a:rPr lang="en-IE" dirty="0" err="1"/>
              <a:t>from_parent</a:t>
            </a:r>
            <a:endParaRPr lang="en-IE" dirty="0"/>
          </a:p>
          <a:p>
            <a:pPr lvl="1"/>
            <a:r>
              <a:rPr lang="en-IE" dirty="0" err="1"/>
              <a:t>VectorDrawer</a:t>
            </a:r>
            <a:r>
              <a:rPr lang="en-IE" dirty="0"/>
              <a:t> – </a:t>
            </a:r>
            <a:r>
              <a:rPr lang="en-IE" dirty="0" err="1"/>
              <a:t>from_parent</a:t>
            </a:r>
            <a:endParaRPr lang="en-IE" dirty="0"/>
          </a:p>
          <a:p>
            <a:pPr lvl="1"/>
            <a:r>
              <a:rPr lang="en-IE" dirty="0" err="1"/>
              <a:t>GameComponent</a:t>
            </a:r>
            <a:r>
              <a:rPr lang="en-IE" dirty="0"/>
              <a:t> – </a:t>
            </a:r>
            <a:r>
              <a:rPr lang="en-IE" dirty="0" err="1"/>
              <a:t>from_self_with_parent</a:t>
            </a:r>
            <a:endParaRPr lang="en-IE" dirty="0"/>
          </a:p>
          <a:p>
            <a:pPr lvl="2"/>
            <a:r>
              <a:rPr lang="en-IE" dirty="0"/>
              <a:t>A child that incorporates the parents position and orientation!</a:t>
            </a:r>
            <a:r>
              <a:rPr lang="en-IE" dirty="0" smtClean="0"/>
              <a:t> </a:t>
            </a:r>
          </a:p>
          <a:p>
            <a:endParaRPr lang="en-IE" dirty="0" smtClean="0"/>
          </a:p>
          <a:p>
            <a:pPr marL="0" indent="0">
              <a:buNone/>
            </a:pP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33121230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More examples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 smtClean="0"/>
              <a:t>3 – A component with an XBOX Controller attached</a:t>
            </a:r>
          </a:p>
          <a:p>
            <a:pPr lvl="1"/>
            <a:r>
              <a:rPr lang="en-IE" dirty="0" err="1" smtClean="0"/>
              <a:t>GameComponent</a:t>
            </a:r>
            <a:r>
              <a:rPr lang="en-IE" dirty="0" smtClean="0"/>
              <a:t> – </a:t>
            </a:r>
            <a:r>
              <a:rPr lang="en-IE" dirty="0" err="1" smtClean="0"/>
              <a:t>from_child</a:t>
            </a:r>
            <a:endParaRPr lang="en-IE" dirty="0" smtClean="0"/>
          </a:p>
          <a:p>
            <a:pPr lvl="1"/>
            <a:r>
              <a:rPr lang="en-IE" dirty="0" err="1" smtClean="0"/>
              <a:t>XBOXController</a:t>
            </a:r>
            <a:r>
              <a:rPr lang="en-IE" dirty="0" smtClean="0"/>
              <a:t> – </a:t>
            </a:r>
            <a:r>
              <a:rPr lang="en-IE" dirty="0" err="1" smtClean="0"/>
              <a:t>to_parent</a:t>
            </a:r>
            <a:endParaRPr lang="en-IE" dirty="0" smtClean="0"/>
          </a:p>
          <a:p>
            <a:pPr lvl="1"/>
            <a:r>
              <a:rPr lang="en-IE" dirty="0" smtClean="0"/>
              <a:t>Model – </a:t>
            </a:r>
            <a:r>
              <a:rPr lang="en-IE" dirty="0" err="1" smtClean="0"/>
              <a:t>from_parent</a:t>
            </a:r>
            <a:endParaRPr lang="en-IE" dirty="0" smtClean="0"/>
          </a:p>
          <a:p>
            <a:r>
              <a:rPr lang="en-IE" dirty="0" smtClean="0"/>
              <a:t>4 - A component with a Steerable3D controller attached</a:t>
            </a:r>
          </a:p>
          <a:p>
            <a:pPr lvl="1"/>
            <a:r>
              <a:rPr lang="en-IE" dirty="0" err="1"/>
              <a:t>GameComponent</a:t>
            </a:r>
            <a:r>
              <a:rPr lang="en-IE" dirty="0"/>
              <a:t> – </a:t>
            </a:r>
            <a:r>
              <a:rPr lang="en-IE" dirty="0" err="1"/>
              <a:t>from_child</a:t>
            </a:r>
            <a:endParaRPr lang="en-IE" dirty="0"/>
          </a:p>
          <a:p>
            <a:pPr lvl="1"/>
            <a:r>
              <a:rPr lang="en-IE" dirty="0" smtClean="0"/>
              <a:t>Steerable3DController – </a:t>
            </a:r>
            <a:r>
              <a:rPr lang="en-IE" dirty="0" err="1"/>
              <a:t>to_parent</a:t>
            </a:r>
            <a:endParaRPr lang="en-IE" dirty="0"/>
          </a:p>
          <a:p>
            <a:pPr lvl="1"/>
            <a:r>
              <a:rPr lang="en-IE" dirty="0"/>
              <a:t>Model – </a:t>
            </a:r>
            <a:r>
              <a:rPr lang="en-IE" dirty="0" err="1"/>
              <a:t>from_parent</a:t>
            </a:r>
            <a:endParaRPr lang="en-IE" dirty="0" smtClean="0"/>
          </a:p>
          <a:p>
            <a:endParaRPr lang="en-IE" dirty="0" smtClean="0"/>
          </a:p>
          <a:p>
            <a:pPr lvl="1"/>
            <a:endParaRPr lang="en-IE" dirty="0" smtClean="0"/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417529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More examples – using the </a:t>
            </a:r>
            <a:r>
              <a:rPr lang="en-IE" dirty="0" err="1" smtClean="0"/>
              <a:t>PhysicsFactory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IE" dirty="0" smtClean="0"/>
              <a:t>5 &amp; 6 – Physics objects made with the </a:t>
            </a:r>
            <a:r>
              <a:rPr lang="en-IE" dirty="0" err="1" smtClean="0"/>
              <a:t>PhysicsFactory</a:t>
            </a:r>
            <a:endParaRPr lang="en-IE" dirty="0" smtClean="0"/>
          </a:p>
          <a:p>
            <a:r>
              <a:rPr lang="en-IE" dirty="0" smtClean="0"/>
              <a:t>5 Box prefab – </a:t>
            </a:r>
            <a:r>
              <a:rPr lang="en-IE" dirty="0" err="1" smtClean="0"/>
              <a:t>from_child</a:t>
            </a:r>
            <a:endParaRPr lang="en-IE" dirty="0" smtClean="0"/>
          </a:p>
          <a:p>
            <a:pPr lvl="1"/>
            <a:r>
              <a:rPr lang="en-IE" dirty="0" smtClean="0"/>
              <a:t>Model – </a:t>
            </a:r>
            <a:r>
              <a:rPr lang="en-IE" dirty="0" err="1" smtClean="0"/>
              <a:t>from_parent</a:t>
            </a:r>
            <a:endParaRPr lang="en-IE" dirty="0" smtClean="0"/>
          </a:p>
          <a:p>
            <a:pPr lvl="1"/>
            <a:r>
              <a:rPr lang="en-IE" dirty="0" err="1" smtClean="0"/>
              <a:t>PhysicsController</a:t>
            </a:r>
            <a:r>
              <a:rPr lang="en-IE" dirty="0" smtClean="0"/>
              <a:t> – </a:t>
            </a:r>
            <a:r>
              <a:rPr lang="en-IE" dirty="0" err="1" smtClean="0"/>
              <a:t>to_parent</a:t>
            </a:r>
            <a:endParaRPr lang="en-IE" dirty="0" smtClean="0"/>
          </a:p>
          <a:p>
            <a:pPr lvl="2"/>
            <a:r>
              <a:rPr lang="en-IE" dirty="0" err="1" smtClean="0"/>
              <a:t>PhysicsControllers</a:t>
            </a:r>
            <a:r>
              <a:rPr lang="en-IE" dirty="0" smtClean="0"/>
              <a:t> require some Bullet physics properties set. See later notes for info on these!</a:t>
            </a:r>
          </a:p>
          <a:p>
            <a:r>
              <a:rPr lang="en-IE" dirty="0" smtClean="0"/>
              <a:t>6 – A physics object made from a mesh</a:t>
            </a:r>
          </a:p>
          <a:p>
            <a:pPr lvl="1"/>
            <a:r>
              <a:rPr lang="en-IE" dirty="0" err="1" smtClean="0"/>
              <a:t>GameComponent</a:t>
            </a:r>
            <a:r>
              <a:rPr lang="en-IE" dirty="0" smtClean="0"/>
              <a:t> – </a:t>
            </a:r>
            <a:r>
              <a:rPr lang="en-IE" dirty="0" err="1" smtClean="0"/>
              <a:t>from_child</a:t>
            </a:r>
            <a:endParaRPr lang="en-IE" dirty="0" smtClean="0"/>
          </a:p>
          <a:p>
            <a:pPr lvl="1"/>
            <a:r>
              <a:rPr lang="en-IE" dirty="0" smtClean="0"/>
              <a:t>Model – </a:t>
            </a:r>
            <a:r>
              <a:rPr lang="en-IE" dirty="0" err="1" smtClean="0"/>
              <a:t>from_parent</a:t>
            </a:r>
            <a:endParaRPr lang="en-IE" dirty="0" smtClean="0"/>
          </a:p>
          <a:p>
            <a:pPr lvl="1"/>
            <a:r>
              <a:rPr lang="en-IE" dirty="0" err="1" smtClean="0"/>
              <a:t>PhysicsController</a:t>
            </a:r>
            <a:r>
              <a:rPr lang="en-IE" dirty="0" smtClean="0"/>
              <a:t> – </a:t>
            </a:r>
            <a:r>
              <a:rPr lang="en-IE" dirty="0" err="1" smtClean="0"/>
              <a:t>to_parent</a:t>
            </a:r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44616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Using Physics constraints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7 &amp; 8</a:t>
            </a:r>
          </a:p>
          <a:p>
            <a:pPr lvl="1"/>
            <a:r>
              <a:rPr lang="en-IE" dirty="0" smtClean="0"/>
              <a:t>Are boxes &amp; cylinders made the same way as 5</a:t>
            </a:r>
          </a:p>
          <a:p>
            <a:pPr lvl="1"/>
            <a:r>
              <a:rPr lang="en-IE" dirty="0" smtClean="0"/>
              <a:t>The cylinders are attached via a hinge joint so that they wan rotate</a:t>
            </a:r>
          </a:p>
          <a:p>
            <a:pPr lvl="1"/>
            <a:r>
              <a:rPr lang="en-IE" dirty="0" smtClean="0"/>
              <a:t>8 has a model attached to the chassis via a </a:t>
            </a:r>
            <a:r>
              <a:rPr lang="en-IE" dirty="0" err="1" smtClean="0"/>
              <a:t>from_self_with_parent</a:t>
            </a:r>
            <a:r>
              <a:rPr lang="en-IE" dirty="0" smtClean="0"/>
              <a:t> relationship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73834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Bullet</a:t>
            </a:r>
          </a:p>
          <a:p>
            <a:pPr lvl="1"/>
            <a:r>
              <a:rPr lang="en-IE" dirty="0"/>
              <a:t>Bullet 3D Game </a:t>
            </a:r>
            <a:r>
              <a:rPr lang="en-IE" dirty="0" err="1"/>
              <a:t>Multiphysics</a:t>
            </a:r>
            <a:r>
              <a:rPr lang="en-IE" dirty="0"/>
              <a:t> Library provides state of the art collision detection, soft body and rigid body dynamics</a:t>
            </a:r>
            <a:r>
              <a:rPr lang="en-IE" dirty="0" smtClean="0"/>
              <a:t>.</a:t>
            </a:r>
          </a:p>
          <a:p>
            <a:pPr lvl="1"/>
            <a:r>
              <a:rPr lang="en-GB" dirty="0" smtClean="0"/>
              <a:t>Rigid bodies, constraints </a:t>
            </a:r>
            <a:r>
              <a:rPr lang="en-GB" dirty="0" err="1" smtClean="0"/>
              <a:t>etc</a:t>
            </a:r>
            <a:endParaRPr lang="en-GB" dirty="0" smtClean="0"/>
          </a:p>
          <a:p>
            <a:pPr lvl="1"/>
            <a:r>
              <a:rPr lang="en-GB" dirty="0" smtClean="0"/>
              <a:t>A solver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951093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Using </a:t>
            </a:r>
            <a:r>
              <a:rPr lang="en-IE" dirty="0" err="1" smtClean="0"/>
              <a:t>steeringbehaviours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 err="1" smtClean="0"/>
              <a:t>SteeringController</a:t>
            </a:r>
            <a:r>
              <a:rPr lang="en-IE" dirty="0" smtClean="0"/>
              <a:t> implements lots of cool steering behaviours such as </a:t>
            </a:r>
            <a:r>
              <a:rPr lang="en-IE" dirty="0" err="1" smtClean="0"/>
              <a:t>follow_path</a:t>
            </a:r>
            <a:r>
              <a:rPr lang="en-IE" dirty="0" smtClean="0"/>
              <a:t>, seek, </a:t>
            </a:r>
            <a:r>
              <a:rPr lang="en-IE" dirty="0" err="1" smtClean="0"/>
              <a:t>obstacle_avoidance</a:t>
            </a:r>
            <a:endParaRPr lang="en-IE" dirty="0" smtClean="0"/>
          </a:p>
          <a:p>
            <a:r>
              <a:rPr lang="en-IE" dirty="0" smtClean="0"/>
              <a:t>Its rule is </a:t>
            </a:r>
            <a:r>
              <a:rPr lang="en-IE" dirty="0" err="1" smtClean="0"/>
              <a:t>to_parent</a:t>
            </a:r>
            <a:r>
              <a:rPr lang="en-IE" dirty="0" smtClean="0"/>
              <a:t> so it is a Controller</a:t>
            </a:r>
          </a:p>
          <a:p>
            <a:r>
              <a:rPr lang="en-IE" dirty="0" smtClean="0"/>
              <a:t>Can be attached to anything and it will update the world transform of the thing it’s attached to</a:t>
            </a:r>
          </a:p>
          <a:p>
            <a:r>
              <a:rPr lang="en-IE" dirty="0" smtClean="0"/>
              <a:t>See 9 &amp; 11 for examples</a:t>
            </a:r>
          </a:p>
          <a:p>
            <a:r>
              <a:rPr lang="en-IE" dirty="0" smtClean="0"/>
              <a:t>12 is just a textured model. Nothing special</a:t>
            </a:r>
          </a:p>
          <a:p>
            <a:r>
              <a:rPr lang="en-IE" dirty="0" smtClean="0"/>
              <a:t>An example in code…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708043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-27384"/>
            <a:ext cx="8229600" cy="6696744"/>
          </a:xfrm>
        </p:spPr>
        <p:txBody>
          <a:bodyPr>
            <a:noAutofit/>
          </a:bodyPr>
          <a:lstStyle/>
          <a:p>
            <a:r>
              <a:rPr lang="en-IE" sz="1600" dirty="0"/>
              <a:t>//// </a:t>
            </a:r>
            <a:r>
              <a:rPr lang="en-IE" sz="1600" dirty="0" err="1"/>
              <a:t>from_self_with_parent</a:t>
            </a:r>
            <a:endParaRPr lang="en-IE" sz="1600" dirty="0"/>
          </a:p>
          <a:p>
            <a:r>
              <a:rPr lang="en-IE" sz="1600" dirty="0" smtClean="0"/>
              <a:t>station </a:t>
            </a:r>
            <a:r>
              <a:rPr lang="en-IE" sz="1600" dirty="0"/>
              <a:t>= </a:t>
            </a:r>
            <a:r>
              <a:rPr lang="en-IE" sz="1600" dirty="0" err="1"/>
              <a:t>make_shared</a:t>
            </a:r>
            <a:r>
              <a:rPr lang="en-IE" sz="1600" dirty="0"/>
              <a:t>&lt;</a:t>
            </a:r>
            <a:r>
              <a:rPr lang="en-IE" sz="1600" dirty="0" err="1"/>
              <a:t>GameComponent</a:t>
            </a:r>
            <a:r>
              <a:rPr lang="en-IE" sz="1600" dirty="0"/>
              <a:t>&gt;();</a:t>
            </a:r>
          </a:p>
          <a:p>
            <a:r>
              <a:rPr lang="en-IE" sz="1600" dirty="0"/>
              <a:t>station-&gt;</a:t>
            </a:r>
            <a:r>
              <a:rPr lang="en-IE" sz="1600" dirty="0" err="1"/>
              <a:t>worldMode</a:t>
            </a:r>
            <a:r>
              <a:rPr lang="en-IE" sz="1600" dirty="0"/>
              <a:t> = </a:t>
            </a:r>
            <a:r>
              <a:rPr lang="en-IE" sz="1600" dirty="0" err="1"/>
              <a:t>world_modes</a:t>
            </a:r>
            <a:r>
              <a:rPr lang="en-IE" sz="1600" dirty="0"/>
              <a:t>::</a:t>
            </a:r>
            <a:r>
              <a:rPr lang="en-IE" sz="1600" dirty="0" err="1"/>
              <a:t>from_self</a:t>
            </a:r>
            <a:r>
              <a:rPr lang="en-IE" sz="1600" dirty="0"/>
              <a:t>;</a:t>
            </a:r>
          </a:p>
          <a:p>
            <a:r>
              <a:rPr lang="fr-FR" sz="1600" dirty="0"/>
              <a:t>station-&gt;</a:t>
            </a:r>
            <a:r>
              <a:rPr lang="fr-FR" sz="1600" dirty="0" err="1"/>
              <a:t>ambient</a:t>
            </a:r>
            <a:r>
              <a:rPr lang="fr-FR" sz="1600" dirty="0"/>
              <a:t> = </a:t>
            </a:r>
            <a:r>
              <a:rPr lang="fr-FR" sz="1600" dirty="0" err="1"/>
              <a:t>glm</a:t>
            </a:r>
            <a:r>
              <a:rPr lang="fr-FR" sz="1600" dirty="0"/>
              <a:t>::vec3(0.2f, 0.2, 0.2f);</a:t>
            </a:r>
          </a:p>
          <a:p>
            <a:r>
              <a:rPr lang="en-IE" sz="1600" dirty="0"/>
              <a:t>station-&gt;specular = </a:t>
            </a:r>
            <a:r>
              <a:rPr lang="en-IE" sz="1600" dirty="0" err="1"/>
              <a:t>glm</a:t>
            </a:r>
            <a:r>
              <a:rPr lang="en-IE" sz="1600" dirty="0"/>
              <a:t>::vec3(0,0,0);</a:t>
            </a:r>
          </a:p>
          <a:p>
            <a:r>
              <a:rPr lang="en-IE" sz="1600" dirty="0"/>
              <a:t>station-&gt;scale = </a:t>
            </a:r>
            <a:r>
              <a:rPr lang="en-IE" sz="1600" dirty="0" err="1"/>
              <a:t>glm</a:t>
            </a:r>
            <a:r>
              <a:rPr lang="en-IE" sz="1600" dirty="0"/>
              <a:t>::vec3(1,1,1);</a:t>
            </a:r>
          </a:p>
          <a:p>
            <a:r>
              <a:rPr lang="en-IE" sz="1600" dirty="0" err="1"/>
              <a:t>std</a:t>
            </a:r>
            <a:r>
              <a:rPr lang="en-IE" sz="1600" dirty="0"/>
              <a:t>::</a:t>
            </a:r>
            <a:r>
              <a:rPr lang="en-IE" sz="1600" dirty="0" err="1"/>
              <a:t>shared_ptr</a:t>
            </a:r>
            <a:r>
              <a:rPr lang="en-IE" sz="1600" dirty="0"/>
              <a:t>&lt;Model&gt; </a:t>
            </a:r>
            <a:r>
              <a:rPr lang="en-IE" sz="1600" dirty="0" err="1"/>
              <a:t>cmodel</a:t>
            </a:r>
            <a:r>
              <a:rPr lang="en-IE" sz="1600" dirty="0"/>
              <a:t> = Content::</a:t>
            </a:r>
            <a:r>
              <a:rPr lang="en-IE" sz="1600" dirty="0" err="1"/>
              <a:t>LoadModel</a:t>
            </a:r>
            <a:r>
              <a:rPr lang="en-IE" sz="1600" dirty="0"/>
              <a:t>("</a:t>
            </a:r>
            <a:r>
              <a:rPr lang="en-IE" sz="1600" dirty="0" err="1"/>
              <a:t>coriolis</a:t>
            </a:r>
            <a:r>
              <a:rPr lang="en-IE" sz="1600" dirty="0"/>
              <a:t>", </a:t>
            </a:r>
            <a:r>
              <a:rPr lang="en-IE" sz="1600" dirty="0" err="1"/>
              <a:t>glm</a:t>
            </a:r>
            <a:r>
              <a:rPr lang="en-IE" sz="1600" dirty="0"/>
              <a:t>::rotate(</a:t>
            </a:r>
            <a:r>
              <a:rPr lang="en-IE" sz="1600" dirty="0" err="1"/>
              <a:t>glm</a:t>
            </a:r>
            <a:r>
              <a:rPr lang="en-IE" sz="1600" dirty="0"/>
              <a:t>::mat4(1), 90.0f, </a:t>
            </a:r>
            <a:r>
              <a:rPr lang="en-IE" sz="1600" dirty="0" err="1"/>
              <a:t>GameComponent</a:t>
            </a:r>
            <a:r>
              <a:rPr lang="en-IE" sz="1600" dirty="0"/>
              <a:t>::</a:t>
            </a:r>
            <a:r>
              <a:rPr lang="en-IE" sz="1600" dirty="0" err="1"/>
              <a:t>basisUp</a:t>
            </a:r>
            <a:r>
              <a:rPr lang="en-IE" sz="1600" dirty="0"/>
              <a:t>));</a:t>
            </a:r>
          </a:p>
          <a:p>
            <a:r>
              <a:rPr lang="en-IE" sz="1600" dirty="0"/>
              <a:t>station-&gt;Attach(</a:t>
            </a:r>
            <a:r>
              <a:rPr lang="en-IE" sz="1600" dirty="0" err="1"/>
              <a:t>cmodel</a:t>
            </a:r>
            <a:r>
              <a:rPr lang="en-IE" sz="1600" dirty="0"/>
              <a:t>);</a:t>
            </a:r>
          </a:p>
          <a:p>
            <a:r>
              <a:rPr lang="en-IE" sz="1600" dirty="0"/>
              <a:t>station-&gt;Attach(</a:t>
            </a:r>
            <a:r>
              <a:rPr lang="en-IE" sz="1600" dirty="0" err="1"/>
              <a:t>make_shared</a:t>
            </a:r>
            <a:r>
              <a:rPr lang="en-IE" sz="1600" dirty="0"/>
              <a:t>&lt;</a:t>
            </a:r>
            <a:r>
              <a:rPr lang="en-IE" sz="1600" dirty="0" err="1"/>
              <a:t>VectorDrawer</a:t>
            </a:r>
            <a:r>
              <a:rPr lang="en-IE" sz="1600" dirty="0"/>
              <a:t>&gt;(</a:t>
            </a:r>
            <a:r>
              <a:rPr lang="en-IE" sz="1600" dirty="0" err="1"/>
              <a:t>glm</a:t>
            </a:r>
            <a:r>
              <a:rPr lang="en-IE" sz="1600" dirty="0"/>
              <a:t>::vec3(5,5,5)));</a:t>
            </a:r>
          </a:p>
          <a:p>
            <a:r>
              <a:rPr lang="en-IE" sz="1600" dirty="0" smtClean="0"/>
              <a:t>Attach(station</a:t>
            </a:r>
            <a:r>
              <a:rPr lang="en-IE" sz="1600" dirty="0"/>
              <a:t>);</a:t>
            </a:r>
          </a:p>
          <a:p>
            <a:endParaRPr lang="en-IE" sz="1600" dirty="0"/>
          </a:p>
          <a:p>
            <a:r>
              <a:rPr lang="en-IE" sz="1600" dirty="0"/>
              <a:t>// Add a child to the station and update by including the parent's world transform</a:t>
            </a:r>
          </a:p>
          <a:p>
            <a:r>
              <a:rPr lang="en-IE" sz="1600" dirty="0" err="1"/>
              <a:t>std</a:t>
            </a:r>
            <a:r>
              <a:rPr lang="en-IE" sz="1600" dirty="0"/>
              <a:t>::</a:t>
            </a:r>
            <a:r>
              <a:rPr lang="en-IE" sz="1600" dirty="0" err="1"/>
              <a:t>shared_ptr</a:t>
            </a:r>
            <a:r>
              <a:rPr lang="en-IE" sz="1600" dirty="0"/>
              <a:t>&lt;</a:t>
            </a:r>
            <a:r>
              <a:rPr lang="en-IE" sz="1600" dirty="0" err="1"/>
              <a:t>GameComponent</a:t>
            </a:r>
            <a:r>
              <a:rPr lang="en-IE" sz="1600" dirty="0"/>
              <a:t>&gt; ship1 = </a:t>
            </a:r>
            <a:r>
              <a:rPr lang="en-IE" sz="1600" dirty="0" err="1"/>
              <a:t>make_shared</a:t>
            </a:r>
            <a:r>
              <a:rPr lang="en-IE" sz="1600" dirty="0"/>
              <a:t>&lt;</a:t>
            </a:r>
            <a:r>
              <a:rPr lang="en-IE" sz="1600" dirty="0" err="1"/>
              <a:t>GameComponent</a:t>
            </a:r>
            <a:r>
              <a:rPr lang="en-IE" sz="1600" dirty="0"/>
              <a:t>&gt;();</a:t>
            </a:r>
          </a:p>
          <a:p>
            <a:r>
              <a:rPr lang="en-IE" sz="1600" dirty="0"/>
              <a:t>ship1-&gt;</a:t>
            </a:r>
            <a:r>
              <a:rPr lang="en-IE" sz="1600" dirty="0" err="1"/>
              <a:t>worldMode</a:t>
            </a:r>
            <a:r>
              <a:rPr lang="en-IE" sz="1600" dirty="0"/>
              <a:t> = </a:t>
            </a:r>
            <a:r>
              <a:rPr lang="en-IE" sz="1600" dirty="0" err="1"/>
              <a:t>world_modes</a:t>
            </a:r>
            <a:r>
              <a:rPr lang="en-IE" sz="1600" dirty="0"/>
              <a:t>::</a:t>
            </a:r>
            <a:r>
              <a:rPr lang="en-IE" sz="1600" dirty="0" err="1"/>
              <a:t>from_self_with_parent</a:t>
            </a:r>
            <a:r>
              <a:rPr lang="en-IE" sz="1600" dirty="0"/>
              <a:t>;</a:t>
            </a:r>
          </a:p>
          <a:p>
            <a:r>
              <a:rPr lang="en-IE" sz="1600" dirty="0"/>
              <a:t>ship1-&gt;ambient = </a:t>
            </a:r>
            <a:r>
              <a:rPr lang="en-IE" sz="1600" dirty="0" err="1"/>
              <a:t>glm</a:t>
            </a:r>
            <a:r>
              <a:rPr lang="en-IE" sz="1600" dirty="0"/>
              <a:t>::vec3(0.2f, 0.2, 0.2f);</a:t>
            </a:r>
          </a:p>
          <a:p>
            <a:r>
              <a:rPr lang="en-IE" sz="1600" dirty="0"/>
              <a:t>ship1-&gt;specular = </a:t>
            </a:r>
            <a:r>
              <a:rPr lang="en-IE" sz="1600" dirty="0" err="1"/>
              <a:t>glm</a:t>
            </a:r>
            <a:r>
              <a:rPr lang="en-IE" sz="1600" dirty="0"/>
              <a:t>::vec3(1.2f, 1.2f, 1.2f);</a:t>
            </a:r>
          </a:p>
          <a:p>
            <a:r>
              <a:rPr lang="en-IE" sz="1600" dirty="0" err="1"/>
              <a:t>std</a:t>
            </a:r>
            <a:r>
              <a:rPr lang="en-IE" sz="1600" dirty="0"/>
              <a:t>::</a:t>
            </a:r>
            <a:r>
              <a:rPr lang="en-IE" sz="1600" dirty="0" err="1"/>
              <a:t>shared_ptr</a:t>
            </a:r>
            <a:r>
              <a:rPr lang="en-IE" sz="1600" dirty="0"/>
              <a:t>&lt;Model&gt; </a:t>
            </a:r>
            <a:r>
              <a:rPr lang="en-IE" sz="1600" dirty="0" err="1"/>
              <a:t>ana</a:t>
            </a:r>
            <a:r>
              <a:rPr lang="en-IE" sz="1600" dirty="0"/>
              <a:t> = Content::</a:t>
            </a:r>
            <a:r>
              <a:rPr lang="en-IE" sz="1600" dirty="0" err="1"/>
              <a:t>LoadModel</a:t>
            </a:r>
            <a:r>
              <a:rPr lang="en-IE" sz="1600" dirty="0"/>
              <a:t>("anaconda", </a:t>
            </a:r>
            <a:r>
              <a:rPr lang="en-IE" sz="1600" dirty="0" err="1"/>
              <a:t>glm</a:t>
            </a:r>
            <a:r>
              <a:rPr lang="en-IE" sz="1600" dirty="0"/>
              <a:t>::rotate(</a:t>
            </a:r>
            <a:r>
              <a:rPr lang="en-IE" sz="1600" dirty="0" err="1"/>
              <a:t>glm</a:t>
            </a:r>
            <a:r>
              <a:rPr lang="en-IE" sz="1600" dirty="0"/>
              <a:t>::mat4(1), 180.0f, </a:t>
            </a:r>
            <a:r>
              <a:rPr lang="en-IE" sz="1600" dirty="0" err="1"/>
              <a:t>GameComponent</a:t>
            </a:r>
            <a:r>
              <a:rPr lang="en-IE" sz="1600" dirty="0"/>
              <a:t>::</a:t>
            </a:r>
            <a:r>
              <a:rPr lang="en-IE" sz="1600" dirty="0" err="1"/>
              <a:t>basisUp</a:t>
            </a:r>
            <a:r>
              <a:rPr lang="en-IE" sz="1600" dirty="0"/>
              <a:t>));</a:t>
            </a:r>
          </a:p>
          <a:p>
            <a:r>
              <a:rPr lang="en-IE" sz="1600" dirty="0"/>
              <a:t>ship1-&gt;Attach(</a:t>
            </a:r>
            <a:r>
              <a:rPr lang="en-IE" sz="1600" dirty="0" err="1"/>
              <a:t>ana</a:t>
            </a:r>
            <a:r>
              <a:rPr lang="en-IE" sz="1600" dirty="0"/>
              <a:t>);</a:t>
            </a:r>
          </a:p>
          <a:p>
            <a:r>
              <a:rPr lang="en-IE" sz="1600" dirty="0"/>
              <a:t>ship1-&gt;position = </a:t>
            </a:r>
            <a:r>
              <a:rPr lang="en-IE" sz="1600" dirty="0" err="1"/>
              <a:t>glm</a:t>
            </a:r>
            <a:r>
              <a:rPr lang="en-IE" sz="1600" dirty="0"/>
              <a:t>::vec3(0, 0, -10</a:t>
            </a:r>
            <a:r>
              <a:rPr lang="en-IE" sz="1600" dirty="0" smtClean="0"/>
              <a:t>); </a:t>
            </a:r>
            <a:r>
              <a:rPr lang="en-IE" sz="1600" dirty="0"/>
              <a:t>// NOTE the ship is attached to the station at an offset of 10</a:t>
            </a:r>
          </a:p>
          <a:p>
            <a:r>
              <a:rPr lang="en-IE" sz="1600" dirty="0"/>
              <a:t>station-&gt;Attach(ship1</a:t>
            </a:r>
            <a:r>
              <a:rPr lang="en-IE" sz="1600" dirty="0" smtClean="0"/>
              <a:t>);.</a:t>
            </a:r>
            <a:endParaRPr lang="en-IE" sz="1600" dirty="0"/>
          </a:p>
        </p:txBody>
      </p:sp>
    </p:spTree>
    <p:extLst>
      <p:ext uri="{BB962C8B-B14F-4D97-AF65-F5344CB8AC3E}">
        <p14:creationId xmlns:p14="http://schemas.microsoft.com/office/powerpoint/2010/main" val="20257667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Summary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Know:</a:t>
            </a:r>
          </a:p>
          <a:p>
            <a:pPr lvl="1"/>
            <a:r>
              <a:rPr lang="en-IE" dirty="0" smtClean="0"/>
              <a:t>What libraries BGE uses</a:t>
            </a:r>
          </a:p>
          <a:p>
            <a:pPr lvl="1"/>
            <a:r>
              <a:rPr lang="en-IE" dirty="0" smtClean="0"/>
              <a:t>What </a:t>
            </a:r>
            <a:r>
              <a:rPr lang="en-IE" dirty="0" err="1" smtClean="0"/>
              <a:t>shaders</a:t>
            </a:r>
            <a:r>
              <a:rPr lang="en-IE" dirty="0" smtClean="0"/>
              <a:t> are</a:t>
            </a:r>
          </a:p>
          <a:p>
            <a:pPr lvl="1"/>
            <a:r>
              <a:rPr lang="en-IE" dirty="0" smtClean="0"/>
              <a:t>The rendering pipeline</a:t>
            </a:r>
          </a:p>
          <a:p>
            <a:pPr lvl="1"/>
            <a:r>
              <a:rPr lang="en-IE" dirty="0" smtClean="0"/>
              <a:t>The world, view &amp; projection matrices</a:t>
            </a:r>
          </a:p>
          <a:p>
            <a:pPr lvl="2"/>
            <a:r>
              <a:rPr lang="en-IE" dirty="0" smtClean="0"/>
              <a:t>How to calculate</a:t>
            </a:r>
          </a:p>
          <a:p>
            <a:pPr lvl="2"/>
            <a:r>
              <a:rPr lang="en-IE" dirty="0" smtClean="0"/>
              <a:t>What the </a:t>
            </a:r>
            <a:r>
              <a:rPr lang="en-IE" dirty="0" err="1" smtClean="0"/>
              <a:t>params</a:t>
            </a:r>
            <a:r>
              <a:rPr lang="en-IE" dirty="0" smtClean="0"/>
              <a:t> mean</a:t>
            </a:r>
          </a:p>
          <a:p>
            <a:pPr lvl="1"/>
            <a:r>
              <a:rPr lang="en-IE" dirty="0" smtClean="0"/>
              <a:t>How component based game engines work</a:t>
            </a:r>
          </a:p>
          <a:p>
            <a:pPr lvl="1"/>
            <a:r>
              <a:rPr lang="en-IE" dirty="0" smtClean="0"/>
              <a:t>How to create composite </a:t>
            </a:r>
            <a:r>
              <a:rPr lang="en-IE" smtClean="0"/>
              <a:t>game components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93382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How are 3D Graphics Rendered </a:t>
            </a:r>
            <a:br>
              <a:rPr lang="en-GB" dirty="0" smtClean="0"/>
            </a:br>
            <a:r>
              <a:rPr lang="en-GB" dirty="0" smtClean="0"/>
              <a:t>in BGE?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1089373" y="1628800"/>
            <a:ext cx="129614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Vertex data in world space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3347864" y="2384884"/>
            <a:ext cx="129614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Vertex </a:t>
            </a:r>
            <a:r>
              <a:rPr lang="en-GB" dirty="0" err="1" smtClean="0"/>
              <a:t>shader</a:t>
            </a:r>
            <a:endParaRPr lang="en-IE" dirty="0"/>
          </a:p>
        </p:txBody>
      </p:sp>
      <p:sp>
        <p:nvSpPr>
          <p:cNvPr id="6" name="Rectangle 5"/>
          <p:cNvSpPr/>
          <p:nvPr/>
        </p:nvSpPr>
        <p:spPr>
          <a:xfrm>
            <a:off x="5220072" y="2384884"/>
            <a:ext cx="129614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Fragment </a:t>
            </a:r>
            <a:r>
              <a:rPr lang="en-GB" dirty="0" err="1" smtClean="0"/>
              <a:t>Shader</a:t>
            </a:r>
            <a:endParaRPr lang="en-IE" dirty="0"/>
          </a:p>
        </p:txBody>
      </p:sp>
      <p:sp>
        <p:nvSpPr>
          <p:cNvPr id="7" name="Rectangle 6"/>
          <p:cNvSpPr/>
          <p:nvPr/>
        </p:nvSpPr>
        <p:spPr>
          <a:xfrm>
            <a:off x="504627" y="4221088"/>
            <a:ext cx="2362125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Model/World Matrix</a:t>
            </a:r>
          </a:p>
          <a:p>
            <a:pPr algn="ctr"/>
            <a:r>
              <a:rPr lang="en-GB" dirty="0" smtClean="0"/>
              <a:t>View Matrix</a:t>
            </a:r>
          </a:p>
          <a:p>
            <a:pPr algn="ctr"/>
            <a:r>
              <a:rPr lang="en-GB" dirty="0" smtClean="0"/>
              <a:t>Projection Matrix</a:t>
            </a:r>
          </a:p>
          <a:p>
            <a:pPr algn="ctr"/>
            <a:r>
              <a:rPr lang="en-GB" dirty="0" smtClean="0"/>
              <a:t>Normal Matrix</a:t>
            </a:r>
          </a:p>
          <a:p>
            <a:pPr algn="ctr"/>
            <a:r>
              <a:rPr lang="en-GB" dirty="0" smtClean="0"/>
              <a:t>MVP Matrix</a:t>
            </a:r>
          </a:p>
          <a:p>
            <a:pPr algn="ctr"/>
            <a:endParaRPr lang="en-IE" dirty="0"/>
          </a:p>
        </p:txBody>
      </p:sp>
      <p:sp>
        <p:nvSpPr>
          <p:cNvPr id="8" name="Rectangle 7"/>
          <p:cNvSpPr/>
          <p:nvPr/>
        </p:nvSpPr>
        <p:spPr>
          <a:xfrm>
            <a:off x="1098551" y="2852936"/>
            <a:ext cx="129614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Textures</a:t>
            </a:r>
            <a:endParaRPr lang="en-IE" dirty="0"/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2385517" y="2096852"/>
            <a:ext cx="962347" cy="75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3"/>
            <a:endCxn id="5" idx="1"/>
          </p:cNvCxnSpPr>
          <p:nvPr/>
        </p:nvCxnSpPr>
        <p:spPr>
          <a:xfrm flipV="1">
            <a:off x="2394695" y="2852936"/>
            <a:ext cx="953169" cy="46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5" idx="1"/>
          </p:cNvCxnSpPr>
          <p:nvPr/>
        </p:nvCxnSpPr>
        <p:spPr>
          <a:xfrm flipV="1">
            <a:off x="2866752" y="2852936"/>
            <a:ext cx="481112" cy="21962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6" idx="1"/>
          </p:cNvCxnSpPr>
          <p:nvPr/>
        </p:nvCxnSpPr>
        <p:spPr>
          <a:xfrm>
            <a:off x="4644008" y="285293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380312" y="1862826"/>
            <a:ext cx="1584176" cy="1980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Screen</a:t>
            </a:r>
            <a:endParaRPr lang="en-IE" dirty="0"/>
          </a:p>
        </p:txBody>
      </p:sp>
      <p:cxnSp>
        <p:nvCxnSpPr>
          <p:cNvPr id="19" name="Straight Arrow Connector 18"/>
          <p:cNvCxnSpPr>
            <a:stCxn id="6" idx="3"/>
            <a:endCxn id="17" idx="1"/>
          </p:cNvCxnSpPr>
          <p:nvPr/>
        </p:nvCxnSpPr>
        <p:spPr>
          <a:xfrm>
            <a:off x="6516216" y="2852936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310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 prefer…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2339752" y="2066553"/>
            <a:ext cx="108012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Model</a:t>
            </a:r>
          </a:p>
          <a:p>
            <a:pPr algn="ctr"/>
            <a:r>
              <a:rPr lang="en-GB" dirty="0" smtClean="0"/>
              <a:t>/World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4067944" y="2066553"/>
            <a:ext cx="108012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View</a:t>
            </a:r>
            <a:endParaRPr lang="en-IE" dirty="0"/>
          </a:p>
        </p:txBody>
      </p:sp>
      <p:sp>
        <p:nvSpPr>
          <p:cNvPr id="6" name="Rectangle 5"/>
          <p:cNvSpPr/>
          <p:nvPr/>
        </p:nvSpPr>
        <p:spPr>
          <a:xfrm>
            <a:off x="5652120" y="2066553"/>
            <a:ext cx="122413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Projection</a:t>
            </a:r>
            <a:endParaRPr lang="en-IE" dirty="0"/>
          </a:p>
        </p:txBody>
      </p:sp>
      <p:sp>
        <p:nvSpPr>
          <p:cNvPr id="7" name="Rectangle 6"/>
          <p:cNvSpPr/>
          <p:nvPr/>
        </p:nvSpPr>
        <p:spPr>
          <a:xfrm>
            <a:off x="7236296" y="2060848"/>
            <a:ext cx="122413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Viewport</a:t>
            </a:r>
          </a:p>
          <a:p>
            <a:pPr algn="ctr"/>
            <a:r>
              <a:rPr lang="en-GB" dirty="0" smtClean="0"/>
              <a:t>Clipping</a:t>
            </a:r>
            <a:endParaRPr lang="en-IE" dirty="0"/>
          </a:p>
        </p:txBody>
      </p:sp>
      <p:sp>
        <p:nvSpPr>
          <p:cNvPr id="8" name="Rectangle 7"/>
          <p:cNvSpPr/>
          <p:nvPr/>
        </p:nvSpPr>
        <p:spPr>
          <a:xfrm>
            <a:off x="467544" y="2060848"/>
            <a:ext cx="108012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Vertices</a:t>
            </a:r>
            <a:endParaRPr lang="en-IE" dirty="0"/>
          </a:p>
        </p:txBody>
      </p:sp>
      <p:cxnSp>
        <p:nvCxnSpPr>
          <p:cNvPr id="10" name="Straight Arrow Connector 9"/>
          <p:cNvCxnSpPr>
            <a:stCxn id="8" idx="3"/>
            <a:endCxn id="4" idx="1"/>
          </p:cNvCxnSpPr>
          <p:nvPr/>
        </p:nvCxnSpPr>
        <p:spPr>
          <a:xfrm>
            <a:off x="1547664" y="2564904"/>
            <a:ext cx="792088" cy="5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3419872" y="2570609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6" idx="1"/>
          </p:cNvCxnSpPr>
          <p:nvPr/>
        </p:nvCxnSpPr>
        <p:spPr>
          <a:xfrm>
            <a:off x="5148064" y="2570609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7" idx="1"/>
          </p:cNvCxnSpPr>
          <p:nvPr/>
        </p:nvCxnSpPr>
        <p:spPr>
          <a:xfrm flipV="1">
            <a:off x="6876256" y="2564904"/>
            <a:ext cx="360040" cy="5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60329" y="3212976"/>
            <a:ext cx="18389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Places the model </a:t>
            </a:r>
          </a:p>
          <a:p>
            <a:pPr algn="ctr"/>
            <a:r>
              <a:rPr lang="en-GB" dirty="0" smtClean="0"/>
              <a:t>in the world </a:t>
            </a:r>
          </a:p>
          <a:p>
            <a:pPr algn="ctr"/>
            <a:r>
              <a:rPr lang="en-GB" dirty="0" smtClean="0"/>
              <a:t>relative to all the </a:t>
            </a:r>
          </a:p>
          <a:p>
            <a:pPr algn="ctr"/>
            <a:r>
              <a:rPr lang="en-GB" dirty="0" smtClean="0"/>
              <a:t>other objects</a:t>
            </a:r>
            <a:endParaRPr lang="en-IE" dirty="0"/>
          </a:p>
        </p:txBody>
      </p:sp>
      <p:sp>
        <p:nvSpPr>
          <p:cNvPr id="18" name="TextBox 17"/>
          <p:cNvSpPr txBox="1"/>
          <p:nvPr/>
        </p:nvSpPr>
        <p:spPr>
          <a:xfrm>
            <a:off x="3812882" y="3212976"/>
            <a:ext cx="15902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Transforms </a:t>
            </a:r>
          </a:p>
          <a:p>
            <a:pPr algn="ctr"/>
            <a:r>
              <a:rPr lang="en-GB" dirty="0" smtClean="0"/>
              <a:t>everything </a:t>
            </a:r>
          </a:p>
          <a:p>
            <a:pPr algn="ctr"/>
            <a:r>
              <a:rPr lang="en-GB" dirty="0" smtClean="0"/>
              <a:t>relative to the </a:t>
            </a:r>
          </a:p>
          <a:p>
            <a:pPr algn="ctr"/>
            <a:r>
              <a:rPr lang="en-GB" dirty="0" smtClean="0"/>
              <a:t>camera (0,0,0) </a:t>
            </a:r>
          </a:p>
          <a:p>
            <a:pPr algn="ctr"/>
            <a:r>
              <a:rPr lang="en-GB" dirty="0" smtClean="0"/>
              <a:t>looking down </a:t>
            </a:r>
          </a:p>
          <a:p>
            <a:pPr algn="ctr"/>
            <a:r>
              <a:rPr lang="en-GB" dirty="0" smtClean="0"/>
              <a:t>the –Z Axis</a:t>
            </a:r>
            <a:endParaRPr lang="en-IE" dirty="0"/>
          </a:p>
        </p:txBody>
      </p:sp>
      <p:sp>
        <p:nvSpPr>
          <p:cNvPr id="19" name="TextBox 18"/>
          <p:cNvSpPr txBox="1"/>
          <p:nvPr/>
        </p:nvSpPr>
        <p:spPr>
          <a:xfrm>
            <a:off x="5684056" y="3197875"/>
            <a:ext cx="123835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Projects </a:t>
            </a:r>
          </a:p>
          <a:p>
            <a:pPr algn="ctr"/>
            <a:r>
              <a:rPr lang="en-GB" dirty="0" smtClean="0"/>
              <a:t>everything </a:t>
            </a:r>
          </a:p>
          <a:p>
            <a:pPr algn="ctr"/>
            <a:r>
              <a:rPr lang="en-GB" dirty="0" smtClean="0"/>
              <a:t>onto a </a:t>
            </a:r>
          </a:p>
          <a:p>
            <a:pPr algn="ctr"/>
            <a:r>
              <a:rPr lang="en-GB" dirty="0" smtClean="0"/>
              <a:t>2D plane. </a:t>
            </a:r>
          </a:p>
          <a:p>
            <a:pPr algn="ctr"/>
            <a:r>
              <a:rPr lang="en-GB" dirty="0" smtClean="0"/>
              <a:t>Far away</a:t>
            </a:r>
          </a:p>
          <a:p>
            <a:pPr algn="ctr"/>
            <a:r>
              <a:rPr lang="en-GB" dirty="0" smtClean="0"/>
              <a:t>objects are</a:t>
            </a:r>
          </a:p>
          <a:p>
            <a:pPr algn="ctr"/>
            <a:r>
              <a:rPr lang="en-GB" dirty="0" smtClean="0"/>
              <a:t>smaller</a:t>
            </a:r>
            <a:endParaRPr lang="en-IE" dirty="0"/>
          </a:p>
        </p:txBody>
      </p:sp>
      <p:sp>
        <p:nvSpPr>
          <p:cNvPr id="20" name="TextBox 19"/>
          <p:cNvSpPr txBox="1"/>
          <p:nvPr/>
        </p:nvSpPr>
        <p:spPr>
          <a:xfrm>
            <a:off x="6920375" y="3219976"/>
            <a:ext cx="19044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Often does </a:t>
            </a:r>
          </a:p>
          <a:p>
            <a:pPr algn="ctr"/>
            <a:r>
              <a:rPr lang="en-GB" dirty="0" smtClean="0"/>
              <a:t>nothing special</a:t>
            </a:r>
          </a:p>
          <a:p>
            <a:pPr algn="ctr"/>
            <a:r>
              <a:rPr lang="en-GB" dirty="0" smtClean="0"/>
              <a:t>but can be </a:t>
            </a:r>
          </a:p>
          <a:p>
            <a:pPr algn="ctr"/>
            <a:r>
              <a:rPr lang="en-GB" dirty="0" smtClean="0"/>
              <a:t>a different</a:t>
            </a:r>
            <a:endParaRPr lang="en-IE" dirty="0" smtClean="0"/>
          </a:p>
          <a:p>
            <a:pPr algn="ctr"/>
            <a:r>
              <a:rPr lang="en-GB" dirty="0" smtClean="0"/>
              <a:t>render target</a:t>
            </a:r>
          </a:p>
          <a:p>
            <a:pPr algn="ctr"/>
            <a:r>
              <a:rPr lang="en-GB" dirty="0" smtClean="0"/>
              <a:t>(such as a texture)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4918" y="3330327"/>
            <a:ext cx="189186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The vertices </a:t>
            </a:r>
          </a:p>
          <a:p>
            <a:pPr algn="ctr"/>
            <a:r>
              <a:rPr lang="en-GB" dirty="0" smtClean="0"/>
              <a:t>as they come out</a:t>
            </a:r>
          </a:p>
          <a:p>
            <a:pPr algn="ctr"/>
            <a:r>
              <a:rPr lang="en-GB" dirty="0" smtClean="0"/>
              <a:t>of a 3D modelling </a:t>
            </a:r>
          </a:p>
          <a:p>
            <a:pPr algn="ctr"/>
            <a:r>
              <a:rPr lang="en-GB" dirty="0" smtClean="0"/>
              <a:t>program.</a:t>
            </a:r>
          </a:p>
          <a:p>
            <a:pPr algn="ctr"/>
            <a:r>
              <a:rPr lang="en-GB" dirty="0" smtClean="0"/>
              <a:t>The centre of </a:t>
            </a:r>
          </a:p>
          <a:p>
            <a:pPr algn="ctr"/>
            <a:r>
              <a:rPr lang="en-GB" dirty="0" smtClean="0"/>
              <a:t>the model is</a:t>
            </a:r>
          </a:p>
          <a:p>
            <a:pPr algn="ctr"/>
            <a:r>
              <a:rPr lang="en-GB" dirty="0" smtClean="0"/>
              <a:t>usually the</a:t>
            </a:r>
          </a:p>
          <a:p>
            <a:pPr algn="ctr"/>
            <a:r>
              <a:rPr lang="en-GB" dirty="0" smtClean="0"/>
              <a:t>origin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61724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vertex </a:t>
            </a:r>
            <a:r>
              <a:rPr lang="en-GB" dirty="0" err="1" smtClean="0"/>
              <a:t>shader</a:t>
            </a:r>
            <a:r>
              <a:rPr lang="en-GB" dirty="0" smtClean="0"/>
              <a:t>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Executed once </a:t>
            </a:r>
            <a:r>
              <a:rPr lang="en-IE" dirty="0"/>
              <a:t>for each </a:t>
            </a:r>
            <a:r>
              <a:rPr lang="en-IE" dirty="0" smtClean="0"/>
              <a:t>vertex</a:t>
            </a:r>
          </a:p>
          <a:p>
            <a:r>
              <a:rPr lang="en-IE" dirty="0" smtClean="0"/>
              <a:t>The </a:t>
            </a:r>
            <a:r>
              <a:rPr lang="en-IE" dirty="0"/>
              <a:t>purpose is to transform each vertex's 3D position in virtual space to the 2D coordinate at which it appears on the screen (as well as a depth value for the Z-buffer). </a:t>
            </a:r>
            <a:endParaRPr lang="en-IE" dirty="0" smtClean="0"/>
          </a:p>
          <a:p>
            <a:r>
              <a:rPr lang="en-IE" dirty="0" smtClean="0"/>
              <a:t>Vertex </a:t>
            </a:r>
            <a:r>
              <a:rPr lang="en-IE" dirty="0" err="1"/>
              <a:t>shaders</a:t>
            </a:r>
            <a:r>
              <a:rPr lang="en-IE" dirty="0"/>
              <a:t> can manipulate properties such as position, </a:t>
            </a:r>
            <a:r>
              <a:rPr lang="en-IE" dirty="0" err="1"/>
              <a:t>color</a:t>
            </a:r>
            <a:r>
              <a:rPr lang="en-IE" dirty="0"/>
              <a:t> and texture coordinate, but cannot create new vertices</a:t>
            </a:r>
          </a:p>
        </p:txBody>
      </p:sp>
    </p:spTree>
    <p:extLst>
      <p:ext uri="{BB962C8B-B14F-4D97-AF65-F5344CB8AC3E}">
        <p14:creationId xmlns:p14="http://schemas.microsoft.com/office/powerpoint/2010/main" val="1753969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Fragment/pixel </a:t>
            </a:r>
            <a:r>
              <a:rPr lang="en-GB" dirty="0" err="1" smtClean="0"/>
              <a:t>shaders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Compute colour of </a:t>
            </a:r>
            <a:r>
              <a:rPr lang="en-IE" dirty="0"/>
              <a:t>each </a:t>
            </a:r>
            <a:r>
              <a:rPr lang="en-IE" dirty="0" smtClean="0"/>
              <a:t>pixel. </a:t>
            </a:r>
          </a:p>
          <a:p>
            <a:pPr lvl="1"/>
            <a:r>
              <a:rPr lang="en-IE" dirty="0" smtClean="0"/>
              <a:t>Can always </a:t>
            </a:r>
            <a:r>
              <a:rPr lang="en-IE" dirty="0"/>
              <a:t>outputting the same </a:t>
            </a:r>
            <a:r>
              <a:rPr lang="en-IE" dirty="0" err="1"/>
              <a:t>color</a:t>
            </a:r>
            <a:r>
              <a:rPr lang="en-IE" dirty="0"/>
              <a:t>, </a:t>
            </a:r>
            <a:endParaRPr lang="en-IE" dirty="0" smtClean="0"/>
          </a:p>
          <a:p>
            <a:pPr lvl="1"/>
            <a:r>
              <a:rPr lang="en-IE" dirty="0" smtClean="0"/>
              <a:t>Apply lighting (known as </a:t>
            </a:r>
            <a:r>
              <a:rPr lang="en-IE" dirty="0" err="1" smtClean="0"/>
              <a:t>Phong</a:t>
            </a:r>
            <a:r>
              <a:rPr lang="en-IE" dirty="0" smtClean="0"/>
              <a:t> shading) value</a:t>
            </a:r>
          </a:p>
          <a:p>
            <a:pPr lvl="1"/>
            <a:r>
              <a:rPr lang="en-IE" dirty="0" smtClean="0"/>
              <a:t>Bump </a:t>
            </a:r>
            <a:r>
              <a:rPr lang="en-IE" dirty="0"/>
              <a:t>mapping, shadows, specular highlights, translucency and other </a:t>
            </a:r>
            <a:r>
              <a:rPr lang="en-IE" dirty="0" smtClean="0"/>
              <a:t>phenomena</a:t>
            </a:r>
          </a:p>
        </p:txBody>
      </p:sp>
    </p:spTree>
    <p:extLst>
      <p:ext uri="{BB962C8B-B14F-4D97-AF65-F5344CB8AC3E}">
        <p14:creationId xmlns:p14="http://schemas.microsoft.com/office/powerpoint/2010/main" val="4059530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2878</TotalTime>
  <Words>2189</Words>
  <Application>Microsoft Office PowerPoint</Application>
  <PresentationFormat>On-screen Show (4:3)</PresentationFormat>
  <Paragraphs>508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PowerPoint Presentation</vt:lpstr>
      <vt:lpstr>Questions we will answer today</vt:lpstr>
      <vt:lpstr>How does BGE Work?</vt:lpstr>
      <vt:lpstr>PowerPoint Presentation</vt:lpstr>
      <vt:lpstr>PowerPoint Presentation</vt:lpstr>
      <vt:lpstr>How are 3D Graphics Rendered  in BGE?</vt:lpstr>
      <vt:lpstr>I prefer…</vt:lpstr>
      <vt:lpstr>What is a vertex shader?</vt:lpstr>
      <vt:lpstr>Fragment/pixel shaders</vt:lpstr>
      <vt:lpstr>Also… Geometry shaders</vt:lpstr>
      <vt:lpstr>Shader Example</vt:lpstr>
      <vt:lpstr>Calculating the world transform</vt:lpstr>
      <vt:lpstr>Movement/rotation with vectors</vt:lpstr>
      <vt:lpstr>Walk</vt:lpstr>
      <vt:lpstr>Strafe &amp; Fly</vt:lpstr>
      <vt:lpstr>Yaw</vt:lpstr>
      <vt:lpstr>Pitch</vt:lpstr>
      <vt:lpstr>Roll</vt:lpstr>
      <vt:lpstr>Calculating the View Transform</vt:lpstr>
      <vt:lpstr>View Transform</vt:lpstr>
      <vt:lpstr>Calculating the Projection Transform</vt:lpstr>
      <vt:lpstr>Orthographic projection</vt:lpstr>
      <vt:lpstr>The Game loop</vt:lpstr>
      <vt:lpstr>Object Oriented Game Engines</vt:lpstr>
      <vt:lpstr>Problems!</vt:lpstr>
      <vt:lpstr>A better approach</vt:lpstr>
      <vt:lpstr>Component Based Games Engines</vt:lpstr>
      <vt:lpstr>The base class GameComponent</vt:lpstr>
      <vt:lpstr>PowerPoint Presentation</vt:lpstr>
      <vt:lpstr>PowerPoint Presentation</vt:lpstr>
      <vt:lpstr>PowerPoint Presentation</vt:lpstr>
      <vt:lpstr>PowerPoint Presentation</vt:lpstr>
      <vt:lpstr>Each GameComponent has:</vt:lpstr>
      <vt:lpstr>Attaching!</vt:lpstr>
      <vt:lpstr>Categories of GameComponent</vt:lpstr>
      <vt:lpstr>PowerPoint Presentation</vt:lpstr>
      <vt:lpstr>from_self</vt:lpstr>
      <vt:lpstr>Example…</vt:lpstr>
      <vt:lpstr>from_self_with_parent</vt:lpstr>
      <vt:lpstr>PowerPoint Presentation</vt:lpstr>
      <vt:lpstr>to_parent, from_child</vt:lpstr>
      <vt:lpstr>PowerPoint Presentation</vt:lpstr>
      <vt:lpstr>from_parent</vt:lpstr>
      <vt:lpstr>Making game objects from components</vt:lpstr>
      <vt:lpstr>PowerPoint Presentation</vt:lpstr>
      <vt:lpstr>Examples</vt:lpstr>
      <vt:lpstr>More examples</vt:lpstr>
      <vt:lpstr>More examples – using the PhysicsFactory</vt:lpstr>
      <vt:lpstr>Using Physics constraints</vt:lpstr>
      <vt:lpstr>Using steeringbehaviours</vt:lpstr>
      <vt:lpstr>PowerPoint Presentation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Apps for Fun &amp; Profit: The Story of Tunepal</dc:title>
  <dc:creator>Bryan Duggan</dc:creator>
  <cp:lastModifiedBy>Bryan Duggan</cp:lastModifiedBy>
  <cp:revision>120</cp:revision>
  <cp:lastPrinted>2011-10-26T17:39:23Z</cp:lastPrinted>
  <dcterms:created xsi:type="dcterms:W3CDTF">2010-11-17T15:56:37Z</dcterms:created>
  <dcterms:modified xsi:type="dcterms:W3CDTF">2013-10-29T17:09:13Z</dcterms:modified>
</cp:coreProperties>
</file>