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38" r:id="rId3"/>
    <p:sldId id="443" r:id="rId4"/>
    <p:sldId id="399" r:id="rId5"/>
    <p:sldId id="400" r:id="rId6"/>
    <p:sldId id="404" r:id="rId7"/>
    <p:sldId id="442" r:id="rId8"/>
    <p:sldId id="407" r:id="rId9"/>
    <p:sldId id="409" r:id="rId10"/>
    <p:sldId id="415" r:id="rId11"/>
    <p:sldId id="414" r:id="rId12"/>
    <p:sldId id="444" r:id="rId13"/>
    <p:sldId id="417" r:id="rId14"/>
    <p:sldId id="423" r:id="rId15"/>
    <p:sldId id="424" r:id="rId16"/>
    <p:sldId id="426" r:id="rId17"/>
    <p:sldId id="445" r:id="rId18"/>
    <p:sldId id="427" r:id="rId19"/>
    <p:sldId id="429" r:id="rId20"/>
    <p:sldId id="428" r:id="rId21"/>
    <p:sldId id="430" r:id="rId22"/>
    <p:sldId id="446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7" r:id="rId33"/>
    <p:sldId id="448" r:id="rId34"/>
    <p:sldId id="449" r:id="rId35"/>
    <p:sldId id="450" r:id="rId36"/>
    <p:sldId id="451" r:id="rId37"/>
    <p:sldId id="452" r:id="rId38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1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D1281A4-F73D-45A6-87E4-5DF0A38FDE8A}" type="slidenum">
              <a:rPr lang="en-US" altLang="en-US" sz="1200" b="0" smtClean="0">
                <a:latin typeface="Times New Roman" pitchFamily="18" charset="0"/>
              </a:rPr>
              <a:pPr eaLnBrk="1" hangingPunct="1"/>
              <a:t>4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C391E74-4FCD-46F7-9FF2-4C80F4A68761}" type="slidenum">
              <a:rPr lang="en-US" altLang="en-US" sz="1200" b="0" smtClean="0">
                <a:latin typeface="Times New Roman" pitchFamily="18" charset="0"/>
              </a:rPr>
              <a:pPr eaLnBrk="1" hangingPunct="1"/>
              <a:t>14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FB56BF2-6F33-4C6E-99DA-2B471F32094D}" type="slidenum">
              <a:rPr lang="en-US" altLang="en-US" sz="1200" b="0" smtClean="0">
                <a:latin typeface="Times New Roman" pitchFamily="18" charset="0"/>
              </a:rPr>
              <a:pPr eaLnBrk="1" hangingPunct="1"/>
              <a:t>15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273E7AC-AAE0-4385-9667-85CAFEB8A6EE}" type="slidenum">
              <a:rPr lang="en-US" altLang="en-US" sz="1200" b="0" smtClean="0">
                <a:latin typeface="Times New Roman" pitchFamily="18" charset="0"/>
              </a:rPr>
              <a:pPr eaLnBrk="1" hangingPunct="1"/>
              <a:t>16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1088D75-124D-4EE0-A1FF-A5378D30DF9E}" type="slidenum">
              <a:rPr lang="en-US" altLang="en-US" sz="1200" b="0" smtClean="0">
                <a:latin typeface="Times New Roman" pitchFamily="18" charset="0"/>
              </a:rPr>
              <a:pPr eaLnBrk="1" hangingPunct="1"/>
              <a:t>18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B7CAADF-AB3F-4CA9-8B99-2DBEED864D04}" type="slidenum">
              <a:rPr lang="en-US" altLang="en-US" sz="1200" b="0" smtClean="0">
                <a:latin typeface="Times New Roman" pitchFamily="18" charset="0"/>
              </a:rPr>
              <a:pPr eaLnBrk="1" hangingPunct="1"/>
              <a:t>19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328646A-71AD-4A82-8773-83CB9124181B}" type="slidenum">
              <a:rPr lang="en-US" altLang="en-US" sz="1200" b="0" smtClean="0">
                <a:latin typeface="Times New Roman" pitchFamily="18" charset="0"/>
              </a:rPr>
              <a:pPr eaLnBrk="1" hangingPunct="1"/>
              <a:t>20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7DDFA2E-B000-4864-A308-4C1F963EA3BE}" type="slidenum">
              <a:rPr lang="en-US" altLang="en-US" sz="1200" b="0" smtClean="0">
                <a:latin typeface="Times New Roman" pitchFamily="18" charset="0"/>
              </a:rPr>
              <a:pPr eaLnBrk="1" hangingPunct="1"/>
              <a:t>21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AC0D7A3-CE74-4075-B9F9-73F1191627CE}" type="slidenum">
              <a:rPr lang="en-US" altLang="en-US" sz="1200" b="0" smtClean="0">
                <a:latin typeface="Times New Roman" pitchFamily="18" charset="0"/>
              </a:rPr>
              <a:pPr eaLnBrk="1" hangingPunct="1"/>
              <a:t>23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084B558-E7D1-42CD-8C4F-B0CFE1D5C1B6}" type="slidenum">
              <a:rPr lang="en-US" altLang="en-US" sz="1200" b="0" smtClean="0">
                <a:latin typeface="Times New Roman" pitchFamily="18" charset="0"/>
              </a:rPr>
              <a:pPr eaLnBrk="1" hangingPunct="1"/>
              <a:t>24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8BBEE49-751A-4A85-8517-981061932180}" type="slidenum">
              <a:rPr lang="en-US" altLang="en-US" sz="1200" b="0" smtClean="0">
                <a:latin typeface="Times New Roman" pitchFamily="18" charset="0"/>
              </a:rPr>
              <a:pPr eaLnBrk="1" hangingPunct="1"/>
              <a:t>25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BB449EE-8819-4E59-9857-F5A46EC049A6}" type="slidenum">
              <a:rPr lang="en-US" altLang="en-US" sz="1200" b="0" smtClean="0">
                <a:latin typeface="Times New Roman" pitchFamily="18" charset="0"/>
              </a:rPr>
              <a:pPr eaLnBrk="1" hangingPunct="1"/>
              <a:t>5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7FDD6D1-E532-4B0E-8C1F-9C94EA5E094D}" type="slidenum">
              <a:rPr lang="en-US" altLang="en-US" sz="1200" b="0" smtClean="0">
                <a:latin typeface="Times New Roman" pitchFamily="18" charset="0"/>
              </a:rPr>
              <a:pPr eaLnBrk="1" hangingPunct="1"/>
              <a:t>26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A0A005-D679-42A7-8623-B31799CFB316}" type="slidenum">
              <a:rPr lang="en-US" altLang="en-US" sz="1200" b="0" smtClean="0">
                <a:latin typeface="Times New Roman" pitchFamily="18" charset="0"/>
              </a:rPr>
              <a:pPr eaLnBrk="1" hangingPunct="1"/>
              <a:t>27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B5255FF-D90F-4B1D-BBC6-2E0E70A6D0C9}" type="slidenum">
              <a:rPr lang="en-US" altLang="en-US" sz="1200" b="0" smtClean="0">
                <a:latin typeface="Times New Roman" pitchFamily="18" charset="0"/>
              </a:rPr>
              <a:pPr eaLnBrk="1" hangingPunct="1"/>
              <a:t>28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AB15B35-947E-4B00-B662-CD101B32548B}" type="slidenum">
              <a:rPr lang="en-US" altLang="en-US" sz="1200" b="0" smtClean="0">
                <a:latin typeface="Times New Roman" pitchFamily="18" charset="0"/>
              </a:rPr>
              <a:pPr eaLnBrk="1" hangingPunct="1"/>
              <a:t>29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107DC66-B094-4006-8A82-F44356B3591C}" type="slidenum">
              <a:rPr lang="en-US" altLang="en-US" sz="1200" b="0" smtClean="0">
                <a:latin typeface="Times New Roman" pitchFamily="18" charset="0"/>
              </a:rPr>
              <a:pPr eaLnBrk="1" hangingPunct="1"/>
              <a:t>30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69ABE2-CD77-4FB8-8B74-B79CF35D8772}" type="slidenum">
              <a:rPr lang="en-US" altLang="en-US" sz="1200" b="0" smtClean="0">
                <a:latin typeface="Times New Roman" pitchFamily="18" charset="0"/>
              </a:rPr>
              <a:pPr eaLnBrk="1" hangingPunct="1"/>
              <a:t>31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18331A5-DFDC-4CE7-BE26-147492C36E88}" type="slidenum">
              <a:rPr lang="en-US" altLang="en-US" sz="1200" b="0" smtClean="0">
                <a:latin typeface="Times New Roman" pitchFamily="18" charset="0"/>
              </a:rPr>
              <a:pPr eaLnBrk="1" hangingPunct="1"/>
              <a:t>6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C2FEC06-633D-4308-9F51-A90CBB501555}" type="slidenum">
              <a:rPr lang="en-US" altLang="en-US" sz="1200" b="0" smtClean="0">
                <a:latin typeface="Times New Roman" pitchFamily="18" charset="0"/>
              </a:rPr>
              <a:pPr eaLnBrk="1" hangingPunct="1"/>
              <a:t>8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519496D-82ED-4DF0-80B7-A38A63C70898}" type="slidenum">
              <a:rPr lang="en-US" altLang="en-US" sz="1200" b="0" smtClean="0">
                <a:latin typeface="Times New Roman" pitchFamily="18" charset="0"/>
              </a:rPr>
              <a:pPr eaLnBrk="1" hangingPunct="1"/>
              <a:t>9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C241035-90E4-4968-9057-0F98A9516470}" type="slidenum">
              <a:rPr lang="en-US" altLang="en-US" sz="1200" b="0" smtClean="0">
                <a:latin typeface="Times New Roman" pitchFamily="18" charset="0"/>
              </a:rPr>
              <a:pPr eaLnBrk="1" hangingPunct="1"/>
              <a:t>10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E1E2B17-7F09-4DC4-829F-AE33ED504938}" type="slidenum">
              <a:rPr lang="en-US" altLang="en-US" sz="1200" b="0" smtClean="0">
                <a:latin typeface="Times New Roman" pitchFamily="18" charset="0"/>
              </a:rPr>
              <a:pPr eaLnBrk="1" hangingPunct="1"/>
              <a:t>11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FB013AA-2149-4148-8874-2B50E9E6726E}" type="slidenum">
              <a:rPr lang="en-US" altLang="en-US" sz="1200" b="0" smtClean="0">
                <a:latin typeface="Times New Roman" pitchFamily="18" charset="0"/>
              </a:rPr>
              <a:pPr eaLnBrk="1" hangingPunct="1"/>
              <a:t>12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59DF937-9D4F-42D7-9E02-8D06D88C3BB3}" type="slidenum">
              <a:rPr lang="en-US" altLang="en-US" sz="1200" b="0" smtClean="0">
                <a:latin typeface="Times New Roman" pitchFamily="18" charset="0"/>
              </a:rPr>
              <a:pPr eaLnBrk="1" hangingPunct="1"/>
              <a:t>13</a:t>
            </a:fld>
            <a:endParaRPr lang="en-US" altLang="en-US" sz="1200" b="0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01/11/2013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rUCBOlJdt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zc8b2Jo7mn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0977" y="764704"/>
            <a:ext cx="51812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Game </a:t>
            </a:r>
            <a:r>
              <a:rPr lang="en-GB" sz="6000" smtClean="0"/>
              <a:t>Engines </a:t>
            </a:r>
            <a:r>
              <a:rPr lang="en-GB" sz="6000"/>
              <a:t>1</a:t>
            </a:r>
            <a:endParaRPr lang="en-GB" sz="6000" dirty="0" smtClean="0"/>
          </a:p>
          <a:p>
            <a:pPr algn="ctr"/>
            <a:r>
              <a:rPr lang="en-GB" sz="6000" dirty="0" smtClean="0"/>
              <a:t>Quaternions</a:t>
            </a:r>
            <a:endParaRPr lang="en-IE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Gimbals</a:t>
            </a:r>
            <a:endParaRPr lang="en-US" altLang="en-US" dirty="0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48064" y="1556792"/>
            <a:ext cx="3470176" cy="4608512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dirty="0" smtClean="0">
                <a:sym typeface="Palatino" charset="0"/>
              </a:rPr>
              <a:t>A </a:t>
            </a:r>
            <a:r>
              <a:rPr lang="en-US" altLang="en-US" b="1" dirty="0" smtClean="0">
                <a:sym typeface="Palatino" charset="0"/>
              </a:rPr>
              <a:t>Gimbal</a:t>
            </a:r>
            <a:r>
              <a:rPr lang="en-US" altLang="en-US" dirty="0" smtClean="0">
                <a:sym typeface="Palatino" charset="0"/>
              </a:rPr>
              <a:t> is a hardware implementation of Euler angles used for mounting gyroscopes/cameras </a:t>
            </a:r>
            <a:r>
              <a:rPr lang="en-US" altLang="en-US" dirty="0" err="1" smtClean="0">
                <a:sym typeface="Palatino" charset="0"/>
              </a:rPr>
              <a:t>etc</a:t>
            </a:r>
            <a:endParaRPr lang="en-US" altLang="en-US" dirty="0" smtClean="0">
              <a:sym typeface="Palatino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lang="en-US" altLang="en-US" dirty="0" smtClean="0">
              <a:sym typeface="Palatino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dirty="0" smtClean="0">
                <a:sym typeface="Palatino" charset="0"/>
              </a:rPr>
              <a:t>Gimbal </a:t>
            </a:r>
            <a:r>
              <a:rPr lang="en-US" altLang="en-US" b="1" dirty="0" smtClean="0">
                <a:sym typeface="Palatino" charset="0"/>
              </a:rPr>
              <a:t>lock </a:t>
            </a:r>
            <a:r>
              <a:rPr lang="en-US" altLang="en-US" dirty="0" smtClean="0">
                <a:sym typeface="Palatino" charset="0"/>
              </a:rPr>
              <a:t>is a basic problem with representing 3D rotation using Euler angles…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56324" name="Picture 4" descr="http://quadcopters.co.uk/ekmps/shops/quadcopters/images/cinestar-2-axis-gimbal-104-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5" y="1916832"/>
            <a:ext cx="412845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95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Gimbal Lock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When two axes line up, this results in a loss of a degree of freedom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Two rotations around different axis go in the </a:t>
            </a:r>
            <a:r>
              <a:rPr lang="en-US" altLang="en-US" b="1" dirty="0" smtClean="0"/>
              <a:t>same</a:t>
            </a:r>
            <a:r>
              <a:rPr lang="en-US" altLang="en-US" dirty="0" smtClean="0"/>
              <a:t> direction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Results in very weird animations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These are hard to understand on paper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See:</a:t>
            </a:r>
          </a:p>
          <a:p>
            <a:pPr lvl="1">
              <a:lnSpc>
                <a:spcPct val="90000"/>
              </a:lnSpc>
            </a:pPr>
            <a:r>
              <a:rPr lang="en-IE" dirty="0">
                <a:hlinkClick r:id="rId3"/>
              </a:rPr>
              <a:t>http://www.youtube.com/watch?v=rrUCBOlJdt4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IE" dirty="0">
                <a:hlinkClick r:id="rId4"/>
              </a:rPr>
              <a:t>http://</a:t>
            </a:r>
            <a:r>
              <a:rPr lang="en-IE" dirty="0" smtClean="0">
                <a:hlinkClick r:id="rId4"/>
              </a:rPr>
              <a:t>www.youtube.com/watch?v=zc8b2Jo7mno</a:t>
            </a:r>
            <a:endParaRPr lang="en-IE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68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What does Interpolation mean?</a:t>
            </a:r>
            <a:endParaRPr lang="en-US" altLang="en-US" dirty="0" smtClean="0"/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Interpolation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Moving smoothly between two values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Easy for vectors &amp; scalars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To interpolate between A and B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C = A + (B-A)t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P(t) = P0 + </a:t>
            </a:r>
            <a:r>
              <a:rPr lang="en-US" altLang="en-US" sz="2000" dirty="0" err="1" smtClean="0"/>
              <a:t>tL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Interpolation the translation is easy, but what about rotations?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 smtClean="0"/>
              <a:t>How do you interpolate matrices or look vectors? Its very difficult!</a:t>
            </a:r>
          </a:p>
        </p:txBody>
      </p:sp>
    </p:spTree>
    <p:extLst>
      <p:ext uri="{BB962C8B-B14F-4D97-AF65-F5344CB8AC3E}">
        <p14:creationId xmlns:p14="http://schemas.microsoft.com/office/powerpoint/2010/main" val="198003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Interpolating Euler Angles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 smtClean="0"/>
              <a:t>Interpolate between the three values independently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dirty="0" smtClean="0"/>
              <a:t>This will result in the interpolation following a different path depending on which of the 12 schemes </a:t>
            </a:r>
            <a:r>
              <a:rPr lang="en-US" altLang="en-US" sz="4000" dirty="0" err="1" smtClean="0"/>
              <a:t>choosen</a:t>
            </a:r>
            <a:endParaRPr lang="en-US" alt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4000" dirty="0" smtClean="0"/>
              <a:t>Interpolating beyond 90 degrees is a problem</a:t>
            </a:r>
          </a:p>
        </p:txBody>
      </p:sp>
    </p:spTree>
    <p:extLst>
      <p:ext uri="{BB962C8B-B14F-4D97-AF65-F5344CB8AC3E}">
        <p14:creationId xmlns:p14="http://schemas.microsoft.com/office/powerpoint/2010/main" val="56950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Matrix Representation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3x3 matrix can represent rotation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This means we now have 9 numbers instead of 3, and therefore, we have 6 extra degrees of freedom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Whatever we use will need to be converted into a matrix in order to do anything useful (i.e. transform vertices)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Why then, shouldn’t we just always use matrices?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Numerical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Storage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Interpolation issues</a:t>
            </a:r>
          </a:p>
        </p:txBody>
      </p:sp>
    </p:spTree>
    <p:extLst>
      <p:ext uri="{BB962C8B-B14F-4D97-AF65-F5344CB8AC3E}">
        <p14:creationId xmlns:p14="http://schemas.microsoft.com/office/powerpoint/2010/main" val="26279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Look Vectors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Represent the direction an object is looking</a:t>
            </a:r>
          </a:p>
          <a:p>
            <a:pPr eaLnBrk="1" hangingPunct="1"/>
            <a:r>
              <a:rPr lang="en-US" altLang="en-US" dirty="0" smtClean="0"/>
              <a:t>Don’t really represent orientation at all, though related to orientation of an object</a:t>
            </a:r>
          </a:p>
        </p:txBody>
      </p:sp>
      <p:pic>
        <p:nvPicPr>
          <p:cNvPr id="37890" name="Picture 2" descr="http://p1.pichost.me/i/10/132866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92" y="3645025"/>
            <a:ext cx="3096344" cy="17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p1.pichost.me/i/10/132866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30525" flipH="1">
            <a:off x="4716016" y="3794803"/>
            <a:ext cx="3096344" cy="17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3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Quaternions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410944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800" dirty="0" smtClean="0"/>
              <a:t>Quaternions are an interesting mathematical concept with a deep relationship with the foundations of algebra and number theory</a:t>
            </a:r>
          </a:p>
          <a:p>
            <a:pPr eaLnBrk="1" hangingPunct="1"/>
            <a:r>
              <a:rPr lang="en-US" altLang="en-US" sz="2800" dirty="0" smtClean="0"/>
              <a:t>Invented by William Rowan Hamilton</a:t>
            </a:r>
          </a:p>
          <a:p>
            <a:pPr eaLnBrk="1" hangingPunct="1"/>
            <a:r>
              <a:rPr lang="en-US" altLang="en-US" sz="2800" dirty="0" smtClean="0"/>
              <a:t>Most useful to us as a means of representing orientations</a:t>
            </a:r>
          </a:p>
          <a:p>
            <a:pPr eaLnBrk="1" hangingPunct="1"/>
            <a:r>
              <a:rPr lang="en-US" altLang="en-US" sz="2800" dirty="0" smtClean="0"/>
              <a:t>A quaternion has 4 components:</a:t>
            </a:r>
          </a:p>
          <a:p>
            <a:pPr lvl="1" eaLnBrk="1" hangingPunct="1"/>
            <a:r>
              <a:rPr lang="en-IE" altLang="en-US" sz="2400" dirty="0" err="1" smtClean="0"/>
              <a:t>glm</a:t>
            </a:r>
            <a:r>
              <a:rPr lang="en-IE" altLang="en-US" sz="2400" dirty="0" smtClean="0"/>
              <a:t>::</a:t>
            </a:r>
            <a:r>
              <a:rPr lang="en-IE" altLang="en-US" sz="2400" dirty="0" err="1" smtClean="0"/>
              <a:t>quat</a:t>
            </a:r>
            <a:r>
              <a:rPr lang="en-IE" altLang="en-US" sz="2400" dirty="0" smtClean="0"/>
              <a:t>(w, w, y, z)</a:t>
            </a:r>
          </a:p>
          <a:p>
            <a:pPr lvl="1" eaLnBrk="1" hangingPunct="1"/>
            <a:r>
              <a:rPr lang="en-IE" altLang="en-US" sz="2400" dirty="0" smtClean="0"/>
              <a:t>This ordering is different in different API’s, so always check!!</a:t>
            </a:r>
            <a:endParaRPr lang="en-US" altLang="en-US" sz="2400" dirty="0" smtClean="0"/>
          </a:p>
        </p:txBody>
      </p:sp>
      <p:pic>
        <p:nvPicPr>
          <p:cNvPr id="33794" name="Picture 2" descr="http://cdn1.thefamouspeople.com/profiles/images/sir-william-rowan-hamil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64904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On 16 </a:t>
            </a:r>
            <a:r>
              <a:rPr lang="en-IE" dirty="0"/>
              <a:t>October </a:t>
            </a:r>
            <a:r>
              <a:rPr lang="en-IE" dirty="0" smtClean="0"/>
              <a:t>1843 Hamilton was </a:t>
            </a:r>
            <a:r>
              <a:rPr lang="en-IE" dirty="0"/>
              <a:t>out walking along the Royal Canal in Dublin with his wife when the solution in the form of the equation</a:t>
            </a:r>
          </a:p>
          <a:p>
            <a:endParaRPr lang="en-IE" dirty="0"/>
          </a:p>
          <a:p>
            <a:r>
              <a:rPr lang="en-IE" dirty="0" smtClean="0"/>
              <a:t>occurred </a:t>
            </a:r>
            <a:r>
              <a:rPr lang="en-IE" dirty="0"/>
              <a:t>to him; </a:t>
            </a:r>
            <a:endParaRPr lang="en-IE" dirty="0" smtClean="0"/>
          </a:p>
          <a:p>
            <a:r>
              <a:rPr lang="en-IE" dirty="0" smtClean="0"/>
              <a:t>Hamilton </a:t>
            </a:r>
            <a:r>
              <a:rPr lang="en-IE" dirty="0"/>
              <a:t>then </a:t>
            </a:r>
            <a:r>
              <a:rPr lang="en-IE" dirty="0" smtClean="0"/>
              <a:t>carved </a:t>
            </a:r>
            <a:r>
              <a:rPr lang="en-IE" dirty="0"/>
              <a:t>this equation using his penknife into the side of the nearby Broome Bridge </a:t>
            </a:r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event marks the discovery of the quaternion group</a:t>
            </a:r>
            <a:r>
              <a:rPr lang="en-IE" dirty="0" smtClean="0"/>
              <a:t>.</a:t>
            </a:r>
          </a:p>
          <a:p>
            <a:r>
              <a:rPr lang="en-IE" dirty="0" smtClean="0"/>
              <a:t>A </a:t>
            </a:r>
            <a:r>
              <a:rPr lang="en-IE" dirty="0"/>
              <a:t>plaque under the bridge, was unveiled by the Taoiseach </a:t>
            </a:r>
            <a:r>
              <a:rPr lang="en-IE" dirty="0" err="1"/>
              <a:t>Éamon</a:t>
            </a:r>
            <a:r>
              <a:rPr lang="en-IE" dirty="0"/>
              <a:t> de Valera (himself a mathematician and student of quaternions) on November 13, 1958</a:t>
            </a:r>
          </a:p>
        </p:txBody>
      </p:sp>
      <p:pic>
        <p:nvPicPr>
          <p:cNvPr id="4" name="Picture 4" descr="File:William Rowan Hamilton Plaque - geograph.org.uk - 3479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64904"/>
            <a:ext cx="2999656" cy="224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8" name="Picture 2" descr="\displaystyle i^2 = j^2 = k^2 = ijk = 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14" y="2708920"/>
            <a:ext cx="19621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2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Quaternions (Imaginary Space) – Feel free to Ignore!!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Quaternions are actually an extension to complex numbers</a:t>
            </a:r>
          </a:p>
          <a:p>
            <a:pPr eaLnBrk="1" hangingPunct="1"/>
            <a:r>
              <a:rPr lang="en-US" altLang="en-US" sz="2400" dirty="0" smtClean="0"/>
              <a:t>Of the 4 components, one is a ‘real’ scalar number, and the other 3 form a vector in imaginary </a:t>
            </a:r>
            <a:r>
              <a:rPr lang="en-US" altLang="en-US" sz="2400" dirty="0" err="1" smtClean="0"/>
              <a:t>ijk</a:t>
            </a:r>
            <a:r>
              <a:rPr lang="en-US" altLang="en-US" sz="2400" dirty="0" smtClean="0"/>
              <a:t> space!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20677"/>
              </p:ext>
            </p:extLst>
          </p:nvPr>
        </p:nvGraphicFramePr>
        <p:xfrm>
          <a:off x="2771800" y="2852936"/>
          <a:ext cx="3457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371600" imgH="219143" progId="Equation.3">
                  <p:embed/>
                </p:oleObj>
              </mc:Choice>
              <mc:Fallback>
                <p:oleObj name="Equation" r:id="rId4" imgW="1371600" imgH="2191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852936"/>
                        <a:ext cx="34575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102333"/>
              </p:ext>
            </p:extLst>
          </p:nvPr>
        </p:nvGraphicFramePr>
        <p:xfrm>
          <a:off x="2771800" y="3767336"/>
          <a:ext cx="34258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1362159" imgH="904943" progId="Equation.3">
                  <p:embed/>
                </p:oleObj>
              </mc:Choice>
              <mc:Fallback>
                <p:oleObj name="Equation" r:id="rId6" imgW="1362159" imgH="9049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767336"/>
                        <a:ext cx="34258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2009800" y="3614936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309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Quaternions as Rotations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A quaternion can represent a rotation by an angle </a:t>
            </a:r>
            <a:r>
              <a:rPr lang="en-US" altLang="en-US" sz="2800" dirty="0" smtClean="0">
                <a:cs typeface="Arial" charset="0"/>
              </a:rPr>
              <a:t>θ </a:t>
            </a:r>
            <a:r>
              <a:rPr lang="en-US" altLang="en-US" sz="2800" dirty="0" smtClean="0"/>
              <a:t>around a unit axis </a:t>
            </a:r>
            <a:r>
              <a:rPr lang="en-US" altLang="en-US" sz="2800" b="1" dirty="0" err="1" smtClean="0"/>
              <a:t>axis</a:t>
            </a:r>
            <a:r>
              <a:rPr lang="en-US" altLang="en-US" sz="2800" dirty="0" smtClean="0"/>
              <a:t>:</a:t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IE" altLang="en-US" dirty="0" err="1" smtClean="0"/>
              <a:t>q.w</a:t>
            </a:r>
            <a:r>
              <a:rPr lang="en-IE" altLang="en-US" dirty="0" smtClean="0"/>
              <a:t>  = </a:t>
            </a:r>
            <a:r>
              <a:rPr lang="en-IE" altLang="en-US" dirty="0" err="1" smtClean="0"/>
              <a:t>cos</a:t>
            </a:r>
            <a:r>
              <a:rPr lang="en-IE" altLang="en-US" dirty="0" smtClean="0"/>
              <a:t>(</a:t>
            </a:r>
            <a:r>
              <a:rPr lang="en-US" altLang="en-US" dirty="0" smtClean="0">
                <a:cs typeface="Arial" charset="0"/>
              </a:rPr>
              <a:t>θ</a:t>
            </a:r>
            <a:r>
              <a:rPr lang="en-IE" altLang="en-US" dirty="0" smtClean="0"/>
              <a:t>/2)</a:t>
            </a:r>
          </a:p>
          <a:p>
            <a:pPr>
              <a:lnSpc>
                <a:spcPct val="80000"/>
              </a:lnSpc>
            </a:pPr>
            <a:r>
              <a:rPr lang="en-IE" altLang="en-US" dirty="0" err="1" smtClean="0"/>
              <a:t>q.x</a:t>
            </a:r>
            <a:r>
              <a:rPr lang="en-IE" altLang="en-US" dirty="0" smtClean="0"/>
              <a:t> = </a:t>
            </a:r>
            <a:r>
              <a:rPr lang="en-IE" altLang="en-US" dirty="0" err="1" smtClean="0"/>
              <a:t>axis.x</a:t>
            </a:r>
            <a:r>
              <a:rPr lang="en-IE" altLang="en-US" dirty="0" smtClean="0"/>
              <a:t> * sin(</a:t>
            </a:r>
            <a:r>
              <a:rPr lang="en-US" altLang="en-US" dirty="0" smtClean="0">
                <a:cs typeface="Arial" charset="0"/>
              </a:rPr>
              <a:t>θ</a:t>
            </a:r>
            <a:r>
              <a:rPr lang="en-IE" altLang="en-US" dirty="0" smtClean="0"/>
              <a:t>/2 )</a:t>
            </a:r>
          </a:p>
          <a:p>
            <a:pPr>
              <a:lnSpc>
                <a:spcPct val="80000"/>
              </a:lnSpc>
            </a:pPr>
            <a:r>
              <a:rPr lang="en-IE" altLang="en-US" dirty="0" err="1" smtClean="0"/>
              <a:t>q.y</a:t>
            </a:r>
            <a:r>
              <a:rPr lang="en-IE" altLang="en-US" dirty="0" smtClean="0"/>
              <a:t> = </a:t>
            </a:r>
            <a:r>
              <a:rPr lang="en-IE" altLang="en-US" dirty="0" err="1" smtClean="0"/>
              <a:t>axis.y</a:t>
            </a:r>
            <a:r>
              <a:rPr lang="en-IE" altLang="en-US" dirty="0" smtClean="0"/>
              <a:t> * sin(</a:t>
            </a:r>
            <a:r>
              <a:rPr lang="en-US" altLang="en-US" dirty="0">
                <a:cs typeface="Arial" charset="0"/>
              </a:rPr>
              <a:t>θ </a:t>
            </a:r>
            <a:r>
              <a:rPr lang="en-IE" altLang="en-US" dirty="0" smtClean="0"/>
              <a:t>/2 )</a:t>
            </a:r>
          </a:p>
          <a:p>
            <a:pPr>
              <a:lnSpc>
                <a:spcPct val="80000"/>
              </a:lnSpc>
            </a:pPr>
            <a:r>
              <a:rPr lang="en-IE" altLang="en-US" dirty="0" err="1" smtClean="0"/>
              <a:t>q.z</a:t>
            </a:r>
            <a:r>
              <a:rPr lang="en-IE" altLang="en-US" dirty="0" smtClean="0"/>
              <a:t> = </a:t>
            </a:r>
            <a:r>
              <a:rPr lang="en-IE" altLang="en-US" dirty="0" err="1" smtClean="0"/>
              <a:t>axis.z</a:t>
            </a:r>
            <a:r>
              <a:rPr lang="en-IE" altLang="en-US" dirty="0" smtClean="0"/>
              <a:t> * sin(</a:t>
            </a:r>
            <a:r>
              <a:rPr lang="en-US" altLang="en-US" dirty="0">
                <a:cs typeface="Arial" charset="0"/>
              </a:rPr>
              <a:t>θ </a:t>
            </a:r>
            <a:r>
              <a:rPr lang="en-IE" altLang="en-US" dirty="0" smtClean="0"/>
              <a:t>/2 )</a:t>
            </a: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If </a:t>
            </a:r>
            <a:r>
              <a:rPr lang="en-US" altLang="en-US" sz="2800" b="1" dirty="0" smtClean="0"/>
              <a:t>axis</a:t>
            </a:r>
            <a:r>
              <a:rPr lang="en-US" altLang="en-US" sz="2800" dirty="0" smtClean="0"/>
              <a:t> is unit length, then </a:t>
            </a:r>
            <a:r>
              <a:rPr lang="en-US" altLang="en-US" sz="2800" b="1" dirty="0" smtClean="0"/>
              <a:t>q</a:t>
            </a:r>
            <a:r>
              <a:rPr lang="en-US" altLang="en-US" sz="2800" dirty="0" smtClean="0"/>
              <a:t> will be also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NEVER make a quaternion like this. Instead use:</a:t>
            </a:r>
          </a:p>
          <a:p>
            <a:pPr>
              <a:lnSpc>
                <a:spcPct val="80000"/>
              </a:lnSpc>
            </a:pPr>
            <a:r>
              <a:rPr lang="en-IE" sz="2800" dirty="0" err="1"/>
              <a:t>glm</a:t>
            </a:r>
            <a:r>
              <a:rPr lang="en-IE" sz="2800" dirty="0"/>
              <a:t>::</a:t>
            </a:r>
            <a:r>
              <a:rPr lang="en-IE" sz="2800" dirty="0" err="1"/>
              <a:t>quat</a:t>
            </a:r>
            <a:r>
              <a:rPr lang="en-IE" sz="2800" dirty="0"/>
              <a:t> rot = </a:t>
            </a:r>
            <a:r>
              <a:rPr lang="en-IE" sz="2800" dirty="0" err="1"/>
              <a:t>glm</a:t>
            </a:r>
            <a:r>
              <a:rPr lang="en-IE" sz="2800" dirty="0"/>
              <a:t>::</a:t>
            </a:r>
            <a:r>
              <a:rPr lang="en-IE" sz="2800" dirty="0" err="1"/>
              <a:t>angleAxis</a:t>
            </a:r>
            <a:r>
              <a:rPr lang="en-IE" sz="2800" dirty="0"/>
              <a:t>(angle, </a:t>
            </a:r>
            <a:r>
              <a:rPr lang="en-IE" sz="2800" dirty="0" smtClean="0"/>
              <a:t>angle);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44876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we will answer today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does </a:t>
            </a:r>
            <a:r>
              <a:rPr lang="en-GB" dirty="0" err="1" smtClean="0"/>
              <a:t>Eamonn</a:t>
            </a:r>
            <a:r>
              <a:rPr lang="en-GB" dirty="0" smtClean="0"/>
              <a:t> </a:t>
            </a:r>
            <a:r>
              <a:rPr lang="en-GB" dirty="0" err="1" smtClean="0"/>
              <a:t>DeValara</a:t>
            </a:r>
            <a:r>
              <a:rPr lang="en-GB" dirty="0" smtClean="0"/>
              <a:t> have to do with games?</a:t>
            </a:r>
          </a:p>
          <a:p>
            <a:r>
              <a:rPr lang="en-GB" dirty="0" smtClean="0"/>
              <a:t>How </a:t>
            </a:r>
            <a:r>
              <a:rPr lang="en-GB" dirty="0"/>
              <a:t>do rotations work in 3D</a:t>
            </a:r>
            <a:r>
              <a:rPr lang="en-GB" dirty="0" smtClean="0"/>
              <a:t>?</a:t>
            </a:r>
            <a:endParaRPr lang="en-IE" dirty="0"/>
          </a:p>
          <a:p>
            <a:pPr lvl="1"/>
            <a:r>
              <a:rPr lang="en-IE" dirty="0" smtClean="0"/>
              <a:t>Quaternions!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269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Unit Quaternions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quaternion must be normal to represent rotations</a:t>
            </a:r>
          </a:p>
          <a:p>
            <a:pPr eaLnBrk="1" hangingPunct="1"/>
            <a:r>
              <a:rPr lang="en-US" altLang="en-US" dirty="0" err="1" smtClean="0"/>
              <a:t>glm</a:t>
            </a:r>
            <a:r>
              <a:rPr lang="en-US" altLang="en-US" dirty="0" smtClean="0"/>
              <a:t>::normalize(q);</a:t>
            </a:r>
          </a:p>
          <a:p>
            <a:pPr eaLnBrk="1" hangingPunct="1"/>
            <a:r>
              <a:rPr lang="en-US" altLang="en-US" dirty="0" smtClean="0"/>
              <a:t>The same as </a:t>
            </a:r>
            <a:r>
              <a:rPr lang="en-US" altLang="en-US" dirty="0" err="1" smtClean="0"/>
              <a:t>normalising</a:t>
            </a:r>
            <a:r>
              <a:rPr lang="en-US" altLang="en-US" dirty="0" smtClean="0"/>
              <a:t> a  vector</a:t>
            </a:r>
          </a:p>
          <a:p>
            <a:pPr lvl="1"/>
            <a:r>
              <a:rPr lang="en-US" altLang="en-US" dirty="0" smtClean="0"/>
              <a:t>Divide each component by the length (in 4D)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01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Quaternion Multiplication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n-IE" altLang="en-US" sz="2000" dirty="0" smtClean="0"/>
              <a:t>(Q1 * Q2).w = (Q1.wQ2.w - Q1.xQ2.x - Q1.yQ2.y - Q1.zQ2.z)</a:t>
            </a:r>
          </a:p>
          <a:p>
            <a:pPr algn="ctr" eaLnBrk="1" hangingPunct="1"/>
            <a:r>
              <a:rPr lang="en-IE" altLang="en-US" sz="2000" dirty="0" smtClean="0"/>
              <a:t>(Q1 * Q2).x = (Q1.wQ2.x + Q1.xQ2.w + Q1.yQ2.z - Q1.zQ2.y)</a:t>
            </a:r>
          </a:p>
          <a:p>
            <a:pPr algn="ctr" eaLnBrk="1" hangingPunct="1"/>
            <a:r>
              <a:rPr lang="en-IE" altLang="en-US" sz="2000" dirty="0" smtClean="0"/>
              <a:t>(Q1 * Q2).y = (Q1.wQ2.y - Q1.xQ2.z + Q1.yQ2.w + Q1.zQ2.x)</a:t>
            </a:r>
          </a:p>
          <a:p>
            <a:pPr algn="ctr" eaLnBrk="1" hangingPunct="1"/>
            <a:r>
              <a:rPr lang="en-IE" altLang="en-US" sz="2000" dirty="0" smtClean="0"/>
              <a:t>(Q1 * Q2).z = (Q1.wQ2.z + Q1.xQ2.y - Q1.yQ2.x + Q1.zQ2.w)</a:t>
            </a:r>
          </a:p>
          <a:p>
            <a:pPr algn="ctr" eaLnBrk="1" hangingPunct="1"/>
            <a:endParaRPr lang="en-IE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If Q1 and Q2 are rotations, then Q1 * Q2 is the same as rotation by Q2 and then Q1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This is AMAZINGLY USEFUL!!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Two </a:t>
            </a:r>
            <a:r>
              <a:rPr lang="en-US" altLang="en-US" sz="2000" dirty="0"/>
              <a:t>unit quaternions multiplied together will result in another unit </a:t>
            </a:r>
            <a:r>
              <a:rPr lang="en-US" altLang="en-US" sz="2000" dirty="0" smtClean="0"/>
              <a:t>quaternion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7308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Consider…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Combining the orientation quaternion from the oculus rift with the quaternion from a game controller:</a:t>
            </a:r>
            <a:br>
              <a:rPr lang="en-GB" dirty="0" smtClean="0"/>
            </a:br>
            <a:endParaRPr lang="en-GB" dirty="0" smtClean="0"/>
          </a:p>
          <a:p>
            <a:pPr marL="457200" lvl="1" indent="0">
              <a:buNone/>
            </a:pPr>
            <a:r>
              <a:rPr lang="en-IE" dirty="0">
                <a:latin typeface="Consolas"/>
              </a:rPr>
              <a:t>OVR::</a:t>
            </a:r>
            <a:r>
              <a:rPr lang="en-IE" dirty="0" err="1">
                <a:latin typeface="Consolas"/>
              </a:rPr>
              <a:t>Quatf</a:t>
            </a:r>
            <a:r>
              <a:rPr lang="en-IE" dirty="0"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hmdOrient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m_SFusion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.GetOrientation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57200" lvl="1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headOrientation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OVRToGLQuat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hmdOrient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57200" lvl="1" indent="0">
              <a:buNone/>
            </a:pPr>
            <a:r>
              <a:rPr lang="en-IE" dirty="0">
                <a:solidFill>
                  <a:srgbClr val="008000"/>
                </a:solidFill>
                <a:latin typeface="Consolas"/>
              </a:rPr>
              <a:t>// Combine the orientation of the head with the yaw from the XBOX controller...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xboxController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headOrientation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57200" lvl="1" indent="0">
              <a:buNone/>
            </a:pPr>
            <a:r>
              <a:rPr lang="en-IE" dirty="0">
                <a:solidFill>
                  <a:srgbClr val="008000"/>
                </a:solidFill>
                <a:latin typeface="Consolas"/>
              </a:rPr>
              <a:t>//position = </a:t>
            </a:r>
            <a:r>
              <a:rPr lang="en-IE" dirty="0" err="1">
                <a:solidFill>
                  <a:srgbClr val="008000"/>
                </a:solidFill>
                <a:latin typeface="Consolas"/>
              </a:rPr>
              <a:t>xboxController</a:t>
            </a:r>
            <a:r>
              <a:rPr lang="en-IE" dirty="0">
                <a:solidFill>
                  <a:srgbClr val="008000"/>
                </a:solidFill>
                <a:latin typeface="Consolas"/>
              </a:rPr>
              <a:t>-&gt;position;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en-IE" dirty="0">
                <a:solidFill>
                  <a:srgbClr val="008000"/>
                </a:solidFill>
                <a:latin typeface="Consolas"/>
              </a:rPr>
              <a:t>// Now update the XBOX Controller Look vectors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::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quat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80"/>
                </a:solidFill>
                <a:latin typeface="Consolas"/>
              </a:rPr>
              <a:t>tempQ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000080"/>
                </a:solidFill>
                <a:latin typeface="Consolas"/>
              </a:rPr>
              <a:t>xboxController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fr-FR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57200" lvl="1" indent="0">
              <a:buNone/>
            </a:pPr>
            <a:r>
              <a:rPr lang="en-IE" dirty="0" err="1">
                <a:solidFill>
                  <a:srgbClr val="000080"/>
                </a:solidFill>
                <a:latin typeface="Consolas"/>
              </a:rPr>
              <a:t>xboxController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57200" lvl="1" indent="0">
              <a:buNone/>
            </a:pPr>
            <a:r>
              <a:rPr lang="en-IE" dirty="0" err="1">
                <a:solidFill>
                  <a:srgbClr val="000080"/>
                </a:solidFill>
                <a:latin typeface="Consolas"/>
              </a:rPr>
              <a:t>xboxController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RecalculateVectors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57200" lvl="1" indent="0">
              <a:buNone/>
            </a:pPr>
            <a:r>
              <a:rPr lang="en-IE" dirty="0" err="1">
                <a:solidFill>
                  <a:srgbClr val="000080"/>
                </a:solidFill>
                <a:latin typeface="Consolas"/>
              </a:rPr>
              <a:t>xboxController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tempQ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2573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Constructing a Quaternion</a:t>
            </a:r>
            <a:endParaRPr lang="en-US" altLang="en-US" smtClean="0"/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dirty="0" err="1" smtClean="0"/>
              <a:t>glm</a:t>
            </a:r>
            <a:r>
              <a:rPr lang="en-IE" altLang="en-US" dirty="0" smtClean="0"/>
              <a:t>::</a:t>
            </a:r>
            <a:r>
              <a:rPr lang="en-IE" altLang="en-US" dirty="0" err="1" smtClean="0"/>
              <a:t>quat</a:t>
            </a:r>
            <a:r>
              <a:rPr lang="en-IE" altLang="en-US" dirty="0" smtClean="0"/>
              <a:t> q; \\ The identity</a:t>
            </a:r>
          </a:p>
          <a:p>
            <a:pPr eaLnBrk="1" hangingPunct="1"/>
            <a:r>
              <a:rPr lang="en-GB" altLang="en-US" dirty="0" err="1" smtClean="0"/>
              <a:t>glm</a:t>
            </a:r>
            <a:r>
              <a:rPr lang="en-GB" altLang="en-US" dirty="0" smtClean="0"/>
              <a:t>::</a:t>
            </a:r>
            <a:r>
              <a:rPr lang="en-GB" altLang="en-US" dirty="0" err="1" smtClean="0"/>
              <a:t>angleAxis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thetaInDegrees</a:t>
            </a:r>
            <a:r>
              <a:rPr lang="en-GB" altLang="en-US" dirty="0" smtClean="0"/>
              <a:t>, axis);</a:t>
            </a:r>
            <a:endParaRPr lang="en-I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361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4000" smtClean="0"/>
              <a:t>Rotating a Vector by a Quaternion</a:t>
            </a:r>
            <a:endParaRPr lang="en-US" altLang="en-US" sz="4000" smtClean="0"/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b="1" smtClean="0"/>
              <a:t>Rotate a vector by a quaternion:</a:t>
            </a:r>
            <a:endParaRPr lang="en-IE" altLang="en-US" smtClean="0"/>
          </a:p>
          <a:p>
            <a:pPr eaLnBrk="1" hangingPunct="1"/>
            <a:r>
              <a:rPr lang="en-IE" altLang="en-US" smtClean="0"/>
              <a:t>w = q * w * q</a:t>
            </a:r>
            <a:r>
              <a:rPr lang="en-IE" altLang="en-US" baseline="30000" smtClean="0"/>
              <a:t>-1</a:t>
            </a:r>
          </a:p>
          <a:p>
            <a:pPr eaLnBrk="1" hangingPunct="1"/>
            <a:r>
              <a:rPr lang="en-IE" altLang="en-US" smtClean="0"/>
              <a:t>Where q = quaternion and w = a pure quaternion made from the vector to be rotated (w = 0)</a:t>
            </a:r>
            <a:endParaRPr lang="en-US" altLang="en-US" smtClean="0"/>
          </a:p>
          <a:p>
            <a:pPr eaLnBrk="1" hangingPunct="1"/>
            <a:r>
              <a:rPr lang="en-IE" altLang="en-US" smtClean="0"/>
              <a:t>This is called CONJUGATION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8609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Converting Quaternions</a:t>
            </a:r>
            <a:endParaRPr lang="en-US" altLang="en-US" smtClean="0"/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2362200"/>
          </a:xfrm>
        </p:spPr>
        <p:txBody>
          <a:bodyPr>
            <a:normAutofit/>
          </a:bodyPr>
          <a:lstStyle/>
          <a:p>
            <a:pPr eaLnBrk="1" hangingPunct="1"/>
            <a:r>
              <a:rPr lang="en-IE" altLang="en-US" b="1" dirty="0" smtClean="0"/>
              <a:t>Convert a quaternion to a matrix:</a:t>
            </a:r>
            <a:endParaRPr lang="en-IE" altLang="en-US" dirty="0" smtClean="0"/>
          </a:p>
          <a:p>
            <a:pPr lvl="1"/>
            <a:r>
              <a:rPr lang="en-IE" dirty="0" err="1"/>
              <a:t>glm</a:t>
            </a:r>
            <a:r>
              <a:rPr lang="en-IE" dirty="0"/>
              <a:t>::mat4_cast(orientation</a:t>
            </a:r>
            <a:r>
              <a:rPr lang="en-IE" dirty="0" smtClean="0"/>
              <a:t>)</a:t>
            </a:r>
            <a:endParaRPr lang="en-IE" altLang="en-US" b="1" dirty="0" smtClean="0"/>
          </a:p>
          <a:p>
            <a:pPr eaLnBrk="1" hangingPunct="1"/>
            <a:r>
              <a:rPr lang="en-IE" altLang="en-US" b="1" dirty="0" smtClean="0"/>
              <a:t>Convert a matrix to a quaternion:</a:t>
            </a:r>
          </a:p>
          <a:p>
            <a:pPr lvl="1"/>
            <a:r>
              <a:rPr lang="en-GB" altLang="en-US" dirty="0" err="1" smtClean="0"/>
              <a:t>glm</a:t>
            </a:r>
            <a:r>
              <a:rPr lang="en-GB" altLang="en-US" dirty="0" smtClean="0"/>
              <a:t>::</a:t>
            </a:r>
            <a:r>
              <a:rPr lang="en-GB" altLang="en-US" dirty="0" err="1" smtClean="0"/>
              <a:t>quat_cast</a:t>
            </a:r>
            <a:r>
              <a:rPr lang="en-GB" altLang="en-US" dirty="0" smtClean="0"/>
              <a:t>(matrix)</a:t>
            </a:r>
            <a:endParaRPr lang="en-I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5352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Some useful quaternions </a:t>
            </a:r>
            <a:endParaRPr lang="en-US" altLang="en-US" dirty="0" smtClean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00808"/>
            <a:ext cx="56388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78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Quaternion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82057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Interpolation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we want to do a linear interpolation between two points </a:t>
            </a:r>
            <a:r>
              <a:rPr lang="en-US" altLang="en-US" sz="2400" b="1" smtClean="0"/>
              <a:t>a</a:t>
            </a:r>
            <a:r>
              <a:rPr lang="en-US" altLang="en-US" sz="2400" smtClean="0"/>
              <a:t> and </a:t>
            </a:r>
            <a:r>
              <a:rPr lang="en-US" altLang="en-US" sz="2400" b="1" smtClean="0"/>
              <a:t>b</a:t>
            </a:r>
            <a:r>
              <a:rPr lang="en-US" altLang="en-US" sz="2400" smtClean="0"/>
              <a:t> in normal 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		Lerp(t,</a:t>
            </a:r>
            <a:r>
              <a:rPr lang="en-US" altLang="en-US" sz="2400" b="1" smtClean="0"/>
              <a:t>a</a:t>
            </a:r>
            <a:r>
              <a:rPr lang="en-US" altLang="en-US" sz="2400" smtClean="0"/>
              <a:t>,</a:t>
            </a:r>
            <a:r>
              <a:rPr lang="en-US" altLang="en-US" sz="2400" b="1" smtClean="0"/>
              <a:t>b</a:t>
            </a:r>
            <a:r>
              <a:rPr lang="en-US" altLang="en-US" sz="2400" smtClean="0"/>
              <a:t>) = (1-t)</a:t>
            </a:r>
            <a:r>
              <a:rPr lang="en-US" altLang="en-US" sz="2400" b="1" smtClean="0"/>
              <a:t>a</a:t>
            </a:r>
            <a:r>
              <a:rPr lang="en-US" altLang="en-US" sz="2400" smtClean="0"/>
              <a:t> + (t)</a:t>
            </a:r>
            <a:r>
              <a:rPr lang="en-US" altLang="en-US" sz="2400" b="1" smtClean="0"/>
              <a:t>b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	where t ranges from 0 to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Note that the Lerp operation can be thought of as a weighted average (convex)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We could also write it in it’s additive blend form: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		Lerp(t,</a:t>
            </a:r>
            <a:r>
              <a:rPr lang="en-US" altLang="en-US" sz="2400" b="1" smtClean="0"/>
              <a:t>a</a:t>
            </a:r>
            <a:r>
              <a:rPr lang="en-US" altLang="en-US" sz="2400" smtClean="0"/>
              <a:t>,</a:t>
            </a:r>
            <a:r>
              <a:rPr lang="en-US" altLang="en-US" sz="2400" b="1" smtClean="0"/>
              <a:t>b</a:t>
            </a:r>
            <a:r>
              <a:rPr lang="en-US" altLang="en-US" sz="2400" smtClean="0"/>
              <a:t>) = </a:t>
            </a:r>
            <a:r>
              <a:rPr lang="en-US" altLang="en-US" sz="2400" b="1" smtClean="0"/>
              <a:t>a</a:t>
            </a:r>
            <a:r>
              <a:rPr lang="en-US" altLang="en-US" sz="2400" smtClean="0"/>
              <a:t> + t(</a:t>
            </a:r>
            <a:r>
              <a:rPr lang="en-US" altLang="en-US" sz="2400" b="1" smtClean="0"/>
              <a:t>b</a:t>
            </a:r>
            <a:r>
              <a:rPr lang="en-US" altLang="en-US" sz="2400" smtClean="0"/>
              <a:t>-</a:t>
            </a:r>
            <a:r>
              <a:rPr lang="en-US" altLang="en-US" sz="2400" b="1" smtClean="0"/>
              <a:t>a</a:t>
            </a:r>
            <a:r>
              <a:rPr lang="en-US" altLang="en-US" sz="24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8341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Spherical Linear Interpolation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If we want to interpolate between two points on a sphere (or hypersphere), we don’t just want to Lerp between them</a:t>
            </a:r>
          </a:p>
          <a:p>
            <a:pPr eaLnBrk="1" hangingPunct="1"/>
            <a:r>
              <a:rPr lang="en-US" altLang="en-US" sz="2800" smtClean="0"/>
              <a:t>Instead, we will travel across the surface of the sphere by following a ‘great arc’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447800" y="4876800"/>
            <a:ext cx="1600200" cy="1676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IE" altLang="en-US"/>
          </a:p>
        </p:txBody>
      </p:sp>
      <p:sp>
        <p:nvSpPr>
          <p:cNvPr id="44037" name="Arc 5"/>
          <p:cNvSpPr>
            <a:spLocks/>
          </p:cNvSpPr>
          <p:nvPr/>
        </p:nvSpPr>
        <p:spPr bwMode="auto">
          <a:xfrm>
            <a:off x="2438400" y="5029200"/>
            <a:ext cx="609600" cy="611188"/>
          </a:xfrm>
          <a:custGeom>
            <a:avLst/>
            <a:gdLst>
              <a:gd name="T0" fmla="*/ 2147483647 w 21600"/>
              <a:gd name="T1" fmla="*/ 0 h 20154"/>
              <a:gd name="T2" fmla="*/ 2147483647 w 21600"/>
              <a:gd name="T3" fmla="*/ 2147483647 h 20154"/>
              <a:gd name="T4" fmla="*/ 0 w 21600"/>
              <a:gd name="T5" fmla="*/ 2147483647 h 20154"/>
              <a:gd name="T6" fmla="*/ 0 60000 65536"/>
              <a:gd name="T7" fmla="*/ 0 60000 65536"/>
              <a:gd name="T8" fmla="*/ 0 60000 65536"/>
              <a:gd name="T9" fmla="*/ 0 w 21600"/>
              <a:gd name="T10" fmla="*/ 0 h 20154"/>
              <a:gd name="T11" fmla="*/ 21600 w 21600"/>
              <a:gd name="T12" fmla="*/ 20154 h 20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154" fill="none" extrusionOk="0">
                <a:moveTo>
                  <a:pt x="7770" y="0"/>
                </a:moveTo>
                <a:cubicBezTo>
                  <a:pt x="16103" y="3213"/>
                  <a:pt x="21600" y="11223"/>
                  <a:pt x="21600" y="20154"/>
                </a:cubicBezTo>
              </a:path>
              <a:path w="21600" h="20154" stroke="0" extrusionOk="0">
                <a:moveTo>
                  <a:pt x="7770" y="0"/>
                </a:moveTo>
                <a:cubicBezTo>
                  <a:pt x="16103" y="3213"/>
                  <a:pt x="21600" y="11223"/>
                  <a:pt x="21600" y="20154"/>
                </a:cubicBezTo>
                <a:lnTo>
                  <a:pt x="0" y="20154"/>
                </a:lnTo>
                <a:lnTo>
                  <a:pt x="7770" y="0"/>
                </a:lnTo>
                <a:close/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H="1">
            <a:off x="22098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V="1">
            <a:off x="2209800" y="5638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11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048" cy="4525963"/>
          </a:xfrm>
        </p:spPr>
        <p:txBody>
          <a:bodyPr>
            <a:normAutofit fontScale="85000" lnSpcReduction="10000"/>
          </a:bodyPr>
          <a:lstStyle/>
          <a:p>
            <a:r>
              <a:rPr lang="en-IE" dirty="0" err="1"/>
              <a:t>Eamon</a:t>
            </a:r>
            <a:r>
              <a:rPr lang="en-IE" dirty="0"/>
              <a:t> de Valera was born in </a:t>
            </a:r>
            <a:r>
              <a:rPr lang="en-IE" dirty="0" smtClean="0"/>
              <a:t>Manhattan</a:t>
            </a:r>
            <a:r>
              <a:rPr lang="en-IE" dirty="0"/>
              <a:t>, New York, on 14th October </a:t>
            </a:r>
            <a:r>
              <a:rPr lang="en-IE" dirty="0" smtClean="0"/>
              <a:t>1882</a:t>
            </a:r>
          </a:p>
          <a:p>
            <a:r>
              <a:rPr lang="en-IE" dirty="0" smtClean="0"/>
              <a:t>Elected </a:t>
            </a:r>
            <a:r>
              <a:rPr lang="en-IE" dirty="0"/>
              <a:t>for East Clare in the general election. On 21 January </a:t>
            </a:r>
            <a:r>
              <a:rPr lang="en-IE" dirty="0" smtClean="0"/>
              <a:t>1919</a:t>
            </a:r>
          </a:p>
          <a:p>
            <a:r>
              <a:rPr lang="en-IE" dirty="0" smtClean="0"/>
              <a:t>Supported </a:t>
            </a:r>
            <a:r>
              <a:rPr lang="en-IE" dirty="0"/>
              <a:t>the anti-Treaty Republicans </a:t>
            </a:r>
            <a:r>
              <a:rPr lang="en-IE" dirty="0" smtClean="0"/>
              <a:t>During </a:t>
            </a:r>
            <a:r>
              <a:rPr lang="en-IE" dirty="0"/>
              <a:t>the Civil War of </a:t>
            </a:r>
            <a:r>
              <a:rPr lang="en-IE" dirty="0" smtClean="0"/>
              <a:t>1922-1923</a:t>
            </a:r>
          </a:p>
          <a:p>
            <a:r>
              <a:rPr lang="en-IE" dirty="0" smtClean="0"/>
              <a:t>Founded </a:t>
            </a:r>
            <a:r>
              <a:rPr lang="en-IE" dirty="0" err="1" smtClean="0"/>
              <a:t>Fianna</a:t>
            </a:r>
            <a:r>
              <a:rPr lang="en-IE" dirty="0" smtClean="0"/>
              <a:t> Fail in May 1926</a:t>
            </a:r>
          </a:p>
          <a:p>
            <a:r>
              <a:rPr lang="en-IE" dirty="0" smtClean="0"/>
              <a:t>Founded the </a:t>
            </a:r>
            <a:r>
              <a:rPr lang="en-IE" dirty="0"/>
              <a:t>Irish Press, in September </a:t>
            </a:r>
            <a:r>
              <a:rPr lang="en-IE" dirty="0" smtClean="0"/>
              <a:t>1931</a:t>
            </a:r>
          </a:p>
          <a:p>
            <a:r>
              <a:rPr lang="en-IE" dirty="0" smtClean="0"/>
              <a:t>Elected </a:t>
            </a:r>
            <a:r>
              <a:rPr lang="en-IE" dirty="0"/>
              <a:t>President of </a:t>
            </a:r>
            <a:r>
              <a:rPr lang="en-IE" dirty="0" smtClean="0"/>
              <a:t>Ireland in 1959</a:t>
            </a:r>
            <a:endParaRPr lang="en-IE" dirty="0"/>
          </a:p>
        </p:txBody>
      </p:sp>
      <p:pic>
        <p:nvPicPr>
          <p:cNvPr id="69634" name="Picture 2" descr="http://www.bbc.co.uk/history/historic_figures/images/de_valera_eam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1349846"/>
            <a:ext cx="1666796" cy="226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6" name="Picture 4" descr="http://31.media.tumblr.com/tumblr_m5i1zjpqbL1rytrblo1_5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70126"/>
            <a:ext cx="1845354" cy="207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956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Spherical Linear Interpolation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define the spherical linear interpolation of two unit vectors in N dimensional space as: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762000" y="3733800"/>
          <a:ext cx="60610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2419249" imgH="866843" progId="Equation.3">
                  <p:embed/>
                </p:oleObj>
              </mc:Choice>
              <mc:Fallback>
                <p:oleObj name="Equation" r:id="rId4" imgW="2419249" imgH="8668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6061075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331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In Code:</a:t>
            </a:r>
            <a:endParaRPr lang="en-US" altLang="en-US" smtClean="0"/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 smtClean="0"/>
              <a:t>glm</a:t>
            </a:r>
            <a:r>
              <a:rPr lang="en-US" altLang="en-US" dirty="0" smtClean="0"/>
              <a:t>::</a:t>
            </a:r>
            <a:r>
              <a:rPr lang="en-US" altLang="en-US" dirty="0" err="1" smtClean="0"/>
              <a:t>quat</a:t>
            </a:r>
            <a:r>
              <a:rPr lang="en-US" altLang="en-US" dirty="0" smtClean="0"/>
              <a:t> q = </a:t>
            </a:r>
            <a:r>
              <a:rPr lang="en-US" altLang="en-US" dirty="0" err="1" smtClean="0"/>
              <a:t>glm</a:t>
            </a:r>
            <a:r>
              <a:rPr lang="en-US" altLang="en-US" dirty="0" smtClean="0"/>
              <a:t>::mix(q1, q2, t);</a:t>
            </a:r>
            <a:endParaRPr lang="en-IE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IE" altLang="en-US" dirty="0" smtClean="0"/>
              <a:t>Where t is a value between 0 and 1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This is one of the most important uses of quaternions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Very difficult to do skeletal animations without using quaternion </a:t>
            </a:r>
            <a:r>
              <a:rPr lang="en-GB" altLang="en-US" dirty="0" err="1" smtClean="0"/>
              <a:t>slerp</a:t>
            </a: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Consider how you animate from one key frame to the next.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76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Quaternion camera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Walk &amp; strafe work the same</a:t>
            </a:r>
          </a:p>
          <a:p>
            <a:r>
              <a:rPr lang="en-IE" dirty="0" smtClean="0"/>
              <a:t>Yaw, pitch &amp; roll use quaternions and effect the objects orientation quaternion</a:t>
            </a:r>
          </a:p>
          <a:p>
            <a:r>
              <a:rPr lang="en-IE" dirty="0" smtClean="0"/>
              <a:t>The objects vectors are then recalculated from the quaternion</a:t>
            </a:r>
          </a:p>
          <a:p>
            <a:pPr lvl="1"/>
            <a:r>
              <a:rPr lang="en-IE" dirty="0" smtClean="0"/>
              <a:t>Use w = q * w * q</a:t>
            </a:r>
            <a:r>
              <a:rPr lang="en-IE" baseline="30000" dirty="0" smtClean="0"/>
              <a:t>-1</a:t>
            </a:r>
            <a:endParaRPr lang="en-IE" baseline="30000" dirty="0"/>
          </a:p>
        </p:txBody>
      </p:sp>
    </p:spTree>
    <p:extLst>
      <p:ext uri="{BB962C8B-B14F-4D97-AF65-F5344CB8AC3E}">
        <p14:creationId xmlns:p14="http://schemas.microsoft.com/office/powerpoint/2010/main" val="2968112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Yaw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void </a:t>
            </a:r>
            <a:r>
              <a:rPr lang="en-IE" dirty="0" err="1"/>
              <a:t>GameComponent</a:t>
            </a:r>
            <a:r>
              <a:rPr lang="en-IE" dirty="0"/>
              <a:t>::Yaw(float angle)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// A yaw is a rotation around the global up vector</a:t>
            </a:r>
          </a:p>
          <a:p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quat</a:t>
            </a:r>
            <a:r>
              <a:rPr lang="en-IE" dirty="0"/>
              <a:t> rot = </a:t>
            </a:r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angleAxis</a:t>
            </a:r>
            <a:r>
              <a:rPr lang="en-IE" dirty="0"/>
              <a:t>(angle, </a:t>
            </a:r>
            <a:r>
              <a:rPr lang="en-IE" dirty="0" err="1"/>
              <a:t>GameComponent</a:t>
            </a:r>
            <a:r>
              <a:rPr lang="en-IE" dirty="0"/>
              <a:t>::</a:t>
            </a:r>
            <a:r>
              <a:rPr lang="en-IE" dirty="0" err="1"/>
              <a:t>basisUp</a:t>
            </a:r>
            <a:r>
              <a:rPr lang="en-IE" dirty="0" smtClean="0"/>
              <a:t>);</a:t>
            </a:r>
            <a:endParaRPr lang="en-IE" dirty="0"/>
          </a:p>
          <a:p>
            <a:r>
              <a:rPr lang="en-IE" dirty="0"/>
              <a:t>orientation = rot * orientation</a:t>
            </a:r>
            <a:r>
              <a:rPr lang="en-IE" dirty="0" smtClean="0"/>
              <a:t>;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3360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Pitch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dirty="0"/>
              <a:t>void </a:t>
            </a:r>
            <a:r>
              <a:rPr lang="en-IE" dirty="0" err="1"/>
              <a:t>GameComponent</a:t>
            </a:r>
            <a:r>
              <a:rPr lang="en-IE" dirty="0"/>
              <a:t>::Pitch(float angle)</a:t>
            </a:r>
          </a:p>
          <a:p>
            <a:pPr marL="0" indent="0">
              <a:buNone/>
            </a:pPr>
            <a:r>
              <a:rPr lang="en-IE" dirty="0"/>
              <a:t>{</a:t>
            </a:r>
          </a:p>
          <a:p>
            <a:pPr marL="0" indent="0">
              <a:buNone/>
            </a:pPr>
            <a:r>
              <a:rPr lang="en-IE" dirty="0" smtClean="0"/>
              <a:t>// Make sure we don’t flip over…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float invcosTheta1 = </a:t>
            </a:r>
            <a:r>
              <a:rPr lang="en-IE" dirty="0" err="1"/>
              <a:t>glm</a:t>
            </a:r>
            <a:r>
              <a:rPr lang="en-IE" dirty="0"/>
              <a:t>::dot(look, </a:t>
            </a:r>
            <a:r>
              <a:rPr lang="en-IE" dirty="0" err="1"/>
              <a:t>basisUp</a:t>
            </a:r>
            <a:r>
              <a:rPr lang="en-IE" dirty="0"/>
              <a:t>);</a:t>
            </a:r>
          </a:p>
          <a:p>
            <a:pPr marL="0" indent="0">
              <a:buNone/>
            </a:pPr>
            <a:r>
              <a:rPr lang="en-IE" dirty="0"/>
              <a:t>float threshold = 0.95f;</a:t>
            </a:r>
          </a:p>
          <a:p>
            <a:pPr marL="0" indent="0">
              <a:buNone/>
            </a:pPr>
            <a:r>
              <a:rPr lang="en-IE" dirty="0"/>
              <a:t>if ((angle &lt; 0 &amp;&amp; invcosTheta1 &lt; (-threshold)) || (angle &gt; 0 &amp;&amp; invcosTheta1 &gt; (threshold)))</a:t>
            </a:r>
          </a:p>
          <a:p>
            <a:pPr marL="0" indent="0">
              <a:buNone/>
            </a:pPr>
            <a:r>
              <a:rPr lang="en-IE" dirty="0"/>
              <a:t>{</a:t>
            </a:r>
          </a:p>
          <a:p>
            <a:pPr marL="0" indent="0">
              <a:buNone/>
            </a:pPr>
            <a:r>
              <a:rPr lang="en-IE" dirty="0"/>
              <a:t>return;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// A pitch is a rotation around the right vector</a:t>
            </a:r>
          </a:p>
          <a:p>
            <a:pPr marL="0" indent="0">
              <a:buNone/>
            </a:pPr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quat</a:t>
            </a:r>
            <a:r>
              <a:rPr lang="en-IE" dirty="0"/>
              <a:t> rot = </a:t>
            </a:r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angleAxis</a:t>
            </a:r>
            <a:r>
              <a:rPr lang="en-IE" dirty="0"/>
              <a:t>(angle, right);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orientation = rot * orientation;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04206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Roll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void </a:t>
            </a:r>
            <a:r>
              <a:rPr lang="en-IE" dirty="0" err="1"/>
              <a:t>GameComponent</a:t>
            </a:r>
            <a:r>
              <a:rPr lang="en-IE" dirty="0"/>
              <a:t>::Roll(float angle)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// A roll is a rotation around the look vector</a:t>
            </a:r>
          </a:p>
          <a:p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quat</a:t>
            </a:r>
            <a:r>
              <a:rPr lang="en-IE" dirty="0"/>
              <a:t> rot = </a:t>
            </a:r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angleAxis</a:t>
            </a:r>
            <a:r>
              <a:rPr lang="en-IE" dirty="0"/>
              <a:t>(angle, look);</a:t>
            </a:r>
          </a:p>
          <a:p>
            <a:endParaRPr lang="en-IE" dirty="0"/>
          </a:p>
          <a:p>
            <a:r>
              <a:rPr lang="en-IE" dirty="0"/>
              <a:t>orientation = rot * orientation;</a:t>
            </a:r>
          </a:p>
          <a:p>
            <a:r>
              <a:rPr lang="en-IE" dirty="0"/>
              <a:t>moved = true;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2986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Keeping the vectors in sync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void </a:t>
            </a:r>
            <a:r>
              <a:rPr lang="en-IE" dirty="0" err="1"/>
              <a:t>GameComponent</a:t>
            </a:r>
            <a:r>
              <a:rPr lang="en-IE" dirty="0"/>
              <a:t>::</a:t>
            </a:r>
            <a:r>
              <a:rPr lang="en-IE" dirty="0" err="1"/>
              <a:t>RecalculateVectors</a:t>
            </a:r>
            <a:r>
              <a:rPr lang="en-IE" dirty="0"/>
              <a:t>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look = </a:t>
            </a:r>
            <a:r>
              <a:rPr lang="en-IE" dirty="0" err="1"/>
              <a:t>RotateVector</a:t>
            </a:r>
            <a:r>
              <a:rPr lang="en-IE" dirty="0"/>
              <a:t>(</a:t>
            </a:r>
            <a:r>
              <a:rPr lang="en-IE" dirty="0" err="1"/>
              <a:t>basisLook</a:t>
            </a:r>
            <a:r>
              <a:rPr lang="en-IE" dirty="0"/>
              <a:t>, orientation);</a:t>
            </a:r>
          </a:p>
          <a:p>
            <a:r>
              <a:rPr lang="en-IE" dirty="0"/>
              <a:t>right = </a:t>
            </a:r>
            <a:r>
              <a:rPr lang="en-IE" dirty="0" err="1"/>
              <a:t>RotateVector</a:t>
            </a:r>
            <a:r>
              <a:rPr lang="en-IE" dirty="0"/>
              <a:t>(</a:t>
            </a:r>
            <a:r>
              <a:rPr lang="en-IE" dirty="0" err="1"/>
              <a:t>basisRight</a:t>
            </a:r>
            <a:r>
              <a:rPr lang="en-IE" dirty="0"/>
              <a:t>, orientation);</a:t>
            </a:r>
          </a:p>
          <a:p>
            <a:r>
              <a:rPr lang="en-IE" dirty="0"/>
              <a:t>up = </a:t>
            </a:r>
            <a:r>
              <a:rPr lang="en-IE" dirty="0" err="1"/>
              <a:t>RotateVector</a:t>
            </a:r>
            <a:r>
              <a:rPr lang="en-IE" dirty="0"/>
              <a:t>(</a:t>
            </a:r>
            <a:r>
              <a:rPr lang="en-IE" dirty="0" err="1"/>
              <a:t>basisUp</a:t>
            </a:r>
            <a:r>
              <a:rPr lang="en-IE" dirty="0"/>
              <a:t>, orientation);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9689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RotateVector</a:t>
            </a:r>
            <a:r>
              <a:rPr lang="en-IE" dirty="0" smtClean="0"/>
              <a:t> using the equation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err="1"/>
              <a:t>glm</a:t>
            </a:r>
            <a:r>
              <a:rPr lang="en-IE" dirty="0"/>
              <a:t>::vec3 BGE::</a:t>
            </a:r>
            <a:r>
              <a:rPr lang="en-IE" dirty="0" err="1"/>
              <a:t>RotateVector</a:t>
            </a:r>
            <a:r>
              <a:rPr lang="en-IE" dirty="0"/>
              <a:t>(</a:t>
            </a:r>
            <a:r>
              <a:rPr lang="en-IE" dirty="0" err="1"/>
              <a:t>glm</a:t>
            </a:r>
            <a:r>
              <a:rPr lang="en-IE" dirty="0"/>
              <a:t>::vec3 v, </a:t>
            </a:r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quat</a:t>
            </a:r>
            <a:r>
              <a:rPr lang="en-IE" dirty="0"/>
              <a:t> q)</a:t>
            </a:r>
          </a:p>
          <a:p>
            <a:r>
              <a:rPr lang="en-IE" dirty="0"/>
              <a:t>{</a:t>
            </a:r>
          </a:p>
          <a:p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quat</a:t>
            </a:r>
            <a:r>
              <a:rPr lang="en-IE" dirty="0"/>
              <a:t> </a:t>
            </a:r>
            <a:r>
              <a:rPr lang="en-IE" dirty="0" err="1"/>
              <a:t>qinv</a:t>
            </a:r>
            <a:r>
              <a:rPr lang="en-IE" dirty="0"/>
              <a:t> = </a:t>
            </a:r>
            <a:r>
              <a:rPr lang="en-IE" dirty="0" err="1"/>
              <a:t>glm</a:t>
            </a:r>
            <a:r>
              <a:rPr lang="en-IE" dirty="0"/>
              <a:t>::inverse(q);</a:t>
            </a:r>
          </a:p>
          <a:p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quat</a:t>
            </a:r>
            <a:r>
              <a:rPr lang="en-IE" dirty="0"/>
              <a:t> w = </a:t>
            </a:r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quat</a:t>
            </a:r>
            <a:r>
              <a:rPr lang="en-IE" dirty="0"/>
              <a:t>(0, </a:t>
            </a:r>
            <a:r>
              <a:rPr lang="en-IE" dirty="0" err="1"/>
              <a:t>v.x</a:t>
            </a:r>
            <a:r>
              <a:rPr lang="en-IE" dirty="0"/>
              <a:t>, </a:t>
            </a:r>
            <a:r>
              <a:rPr lang="en-IE" dirty="0" err="1"/>
              <a:t>v.y</a:t>
            </a:r>
            <a:r>
              <a:rPr lang="en-IE" dirty="0"/>
              <a:t>, </a:t>
            </a:r>
            <a:r>
              <a:rPr lang="en-IE" dirty="0" err="1"/>
              <a:t>v.z</a:t>
            </a:r>
            <a:r>
              <a:rPr lang="en-IE" dirty="0"/>
              <a:t>);</a:t>
            </a:r>
          </a:p>
          <a:p>
            <a:r>
              <a:rPr lang="en-IE" dirty="0"/>
              <a:t>w = q * w * </a:t>
            </a:r>
            <a:r>
              <a:rPr lang="en-IE" dirty="0" err="1"/>
              <a:t>qinv</a:t>
            </a:r>
            <a:r>
              <a:rPr lang="en-IE" dirty="0"/>
              <a:t>;</a:t>
            </a:r>
          </a:p>
          <a:p>
            <a:endParaRPr lang="en-IE" dirty="0"/>
          </a:p>
          <a:p>
            <a:r>
              <a:rPr lang="en-IE" dirty="0"/>
              <a:t>return </a:t>
            </a:r>
            <a:r>
              <a:rPr lang="en-IE" dirty="0" err="1"/>
              <a:t>glm</a:t>
            </a:r>
            <a:r>
              <a:rPr lang="en-IE" dirty="0"/>
              <a:t>::vec3(</a:t>
            </a:r>
            <a:r>
              <a:rPr lang="en-IE" dirty="0" err="1"/>
              <a:t>w.x</a:t>
            </a:r>
            <a:r>
              <a:rPr lang="en-IE" dirty="0"/>
              <a:t>, </a:t>
            </a:r>
            <a:r>
              <a:rPr lang="en-IE" dirty="0" err="1"/>
              <a:t>w.y</a:t>
            </a:r>
            <a:r>
              <a:rPr lang="en-IE" dirty="0"/>
              <a:t>, </a:t>
            </a:r>
            <a:r>
              <a:rPr lang="en-IE" dirty="0" err="1"/>
              <a:t>w.z</a:t>
            </a:r>
            <a:r>
              <a:rPr lang="en-IE" dirty="0"/>
              <a:t>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9714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Revision…</a:t>
            </a:r>
            <a:endParaRPr lang="en-US" altLang="en-US" dirty="0" smtClean="0"/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altLang="en-US" dirty="0" smtClean="0"/>
              <a:t>Use 3 vectors</a:t>
            </a:r>
          </a:p>
          <a:p>
            <a:pPr lvl="1"/>
            <a:r>
              <a:rPr lang="en-IE" altLang="en-US" dirty="0" smtClean="0"/>
              <a:t>Look, Up and Right</a:t>
            </a:r>
          </a:p>
          <a:p>
            <a:pPr eaLnBrk="1" hangingPunct="1"/>
            <a:r>
              <a:rPr lang="en-IE" altLang="en-US" dirty="0" smtClean="0"/>
              <a:t>Yaw – Rotation around the Global Up Axis</a:t>
            </a:r>
          </a:p>
          <a:p>
            <a:pPr eaLnBrk="1" hangingPunct="1"/>
            <a:r>
              <a:rPr lang="en-IE" altLang="en-US" dirty="0" smtClean="0"/>
              <a:t>Pitch – Rotation around Right Axis</a:t>
            </a:r>
          </a:p>
          <a:p>
            <a:pPr eaLnBrk="1" hangingPunct="1"/>
            <a:r>
              <a:rPr lang="en-IE" altLang="en-US" dirty="0" smtClean="0"/>
              <a:t>Roll – Rotation around the Look Axis</a:t>
            </a:r>
          </a:p>
          <a:p>
            <a:pPr eaLnBrk="1" hangingPunct="1"/>
            <a:r>
              <a:rPr lang="en-IE" altLang="en-US" dirty="0" smtClean="0"/>
              <a:t>Look Vector – A Unit Vector giving the orientation of an object</a:t>
            </a:r>
          </a:p>
          <a:p>
            <a:pPr lvl="1"/>
            <a:r>
              <a:rPr lang="en-IE" altLang="en-US" dirty="0" smtClean="0"/>
              <a:t>The direction something is pointing</a:t>
            </a:r>
          </a:p>
        </p:txBody>
      </p:sp>
    </p:spTree>
    <p:extLst>
      <p:ext uri="{BB962C8B-B14F-4D97-AF65-F5344CB8AC3E}">
        <p14:creationId xmlns:p14="http://schemas.microsoft.com/office/powerpoint/2010/main" val="16080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Revision…</a:t>
            </a:r>
            <a:endParaRPr lang="en-US" altLang="en-US" dirty="0" smtClean="0"/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800" dirty="0" smtClean="0"/>
              <a:t>Use 4 x 4 matrices to represent a transformation</a:t>
            </a:r>
          </a:p>
          <a:p>
            <a:pPr lvl="1"/>
            <a:r>
              <a:rPr lang="en-IE" altLang="en-US" sz="2400" dirty="0" smtClean="0"/>
              <a:t>E.g. World, View, Projection </a:t>
            </a:r>
          </a:p>
          <a:p>
            <a:pPr eaLnBrk="1" hangingPunct="1"/>
            <a:r>
              <a:rPr lang="en-IE" altLang="en-US" sz="2800" dirty="0" smtClean="0"/>
              <a:t>Use the </a:t>
            </a:r>
            <a:r>
              <a:rPr lang="en-IE" altLang="en-US" sz="2800" dirty="0" err="1" smtClean="0"/>
              <a:t>glm</a:t>
            </a:r>
            <a:r>
              <a:rPr lang="en-IE" altLang="en-US" sz="2800" dirty="0" smtClean="0"/>
              <a:t>::mat4 class to represent a 4 x 4 matrix</a:t>
            </a:r>
          </a:p>
          <a:p>
            <a:pPr eaLnBrk="1" hangingPunct="1"/>
            <a:r>
              <a:rPr lang="en-IE" altLang="en-US" sz="2800" dirty="0" smtClean="0"/>
              <a:t>Use 1 for the 4</a:t>
            </a:r>
            <a:r>
              <a:rPr lang="en-IE" altLang="en-US" sz="2800" baseline="30000" dirty="0" smtClean="0"/>
              <a:t>th</a:t>
            </a:r>
            <a:r>
              <a:rPr lang="en-IE" altLang="en-US" sz="2800" dirty="0" smtClean="0"/>
              <a:t> element of the vector matrix</a:t>
            </a:r>
          </a:p>
          <a:p>
            <a:pPr eaLnBrk="1" hangingPunct="1"/>
            <a:r>
              <a:rPr lang="en-IE" altLang="en-US" sz="2800" dirty="0" smtClean="0"/>
              <a:t>Multiply vectors by matrices</a:t>
            </a:r>
          </a:p>
          <a:p>
            <a:pPr lvl="1" eaLnBrk="1" hangingPunct="1"/>
            <a:r>
              <a:rPr lang="en-IE" altLang="en-US" sz="2400" dirty="0" smtClean="0"/>
              <a:t>To do transformations</a:t>
            </a:r>
          </a:p>
          <a:p>
            <a:pPr eaLnBrk="1" hangingPunct="1"/>
            <a:r>
              <a:rPr lang="en-IE" altLang="en-US" sz="2800" dirty="0" smtClean="0"/>
              <a:t>Multiply matrices by matrices </a:t>
            </a:r>
          </a:p>
          <a:p>
            <a:pPr lvl="1" eaLnBrk="1" hangingPunct="1"/>
            <a:r>
              <a:rPr lang="en-IE" altLang="en-US" sz="2400" dirty="0" smtClean="0"/>
              <a:t>To combine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064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Revision…</a:t>
            </a:r>
            <a:endParaRPr lang="en-US" altLang="en-US" dirty="0" smtClean="0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mtClean="0"/>
              <a:t>We can combine transformations together by multiplying the matrices together to get a single transformation matrix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mtClean="0"/>
              <a:t>This means we can apply the same transformations to the multiple vectors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mtClean="0"/>
              <a:t>The order that you multiply is the order the transformations are carried out!!!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486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32656" y="332656"/>
            <a:ext cx="8229600" cy="1143000"/>
          </a:xfrm>
        </p:spPr>
        <p:txBody>
          <a:bodyPr/>
          <a:lstStyle/>
          <a:p>
            <a:r>
              <a:rPr lang="en-IE" dirty="0" smtClean="0"/>
              <a:t>Orientation in 3D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060848"/>
            <a:ext cx="5331321" cy="241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4305" y="701432"/>
            <a:ext cx="28803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Orientation</a:t>
            </a:r>
          </a:p>
          <a:p>
            <a:r>
              <a:rPr lang="en-IE" dirty="0" smtClean="0"/>
              <a:t>placement </a:t>
            </a:r>
            <a:r>
              <a:rPr lang="en-IE" dirty="0"/>
              <a:t>of an object in a rotational coordinate system with respect to a fixed point and a reference </a:t>
            </a:r>
            <a:r>
              <a:rPr lang="en-IE" dirty="0" smtClean="0"/>
              <a:t>position</a:t>
            </a:r>
          </a:p>
          <a:p>
            <a:r>
              <a:rPr lang="en-IE" b="1" i="1" dirty="0" smtClean="0"/>
              <a:t>Rotation</a:t>
            </a:r>
          </a:p>
          <a:p>
            <a:r>
              <a:rPr lang="en-IE" dirty="0" smtClean="0"/>
              <a:t>A </a:t>
            </a:r>
            <a:r>
              <a:rPr lang="en-IE" dirty="0"/>
              <a:t>circular movement of an object around a </a:t>
            </a:r>
            <a:r>
              <a:rPr lang="en-IE" dirty="0" smtClean="0"/>
              <a:t>centre point of </a:t>
            </a:r>
            <a:r>
              <a:rPr lang="en-IE" dirty="0"/>
              <a:t>rotation. A three-dimensional object rotates always around an imaginary line called a </a:t>
            </a:r>
            <a:r>
              <a:rPr lang="en-IE" b="1" i="1" dirty="0"/>
              <a:t>rotation axis</a:t>
            </a:r>
            <a:r>
              <a:rPr lang="en-IE" dirty="0"/>
              <a:t>. If the axis is within the body, and passes through its </a:t>
            </a:r>
            <a:r>
              <a:rPr lang="en-IE" dirty="0" smtClean="0"/>
              <a:t>centre </a:t>
            </a:r>
            <a:r>
              <a:rPr lang="en-IE" dirty="0"/>
              <a:t>of mass the body is said to rotate upon itself, or </a:t>
            </a:r>
            <a:r>
              <a:rPr lang="en-IE" b="1" i="1" dirty="0"/>
              <a:t>spin</a:t>
            </a:r>
            <a:r>
              <a:rPr lang="en-IE" dirty="0"/>
              <a:t>. A rotation about an external point, e.g. the Earth about the Sun, is called a </a:t>
            </a:r>
            <a:r>
              <a:rPr lang="en-IE" b="1" i="1" dirty="0" smtClean="0"/>
              <a:t>revolution</a:t>
            </a:r>
          </a:p>
          <a:p>
            <a:endParaRPr lang="en-IE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121850"/>
            <a:ext cx="383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An object </a:t>
            </a:r>
            <a:r>
              <a:rPr lang="en-IE" b="1" i="1" dirty="0"/>
              <a:t>rotates</a:t>
            </a:r>
            <a:r>
              <a:rPr lang="en-IE" b="1" dirty="0"/>
              <a:t> to a new </a:t>
            </a:r>
            <a:r>
              <a:rPr lang="en-IE" b="1" i="1" dirty="0"/>
              <a:t>orientation</a:t>
            </a: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352538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/>
              <a:t>Representing Orientation </a:t>
            </a:r>
            <a:br>
              <a:rPr lang="en-IE" altLang="en-US" dirty="0"/>
            </a:br>
            <a:r>
              <a:rPr lang="en-IE" altLang="en-US" dirty="0"/>
              <a:t>using </a:t>
            </a:r>
            <a:r>
              <a:rPr lang="en-IE" altLang="en-US" dirty="0" smtClean="0"/>
              <a:t>Euler Angles</a:t>
            </a:r>
            <a:endParaRPr lang="en-US" altLang="en-US" dirty="0" smtClean="0"/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altLang="en-US" sz="2400" dirty="0"/>
              <a:t>A 3D Vector:</a:t>
            </a:r>
          </a:p>
          <a:p>
            <a:pPr lvl="1">
              <a:lnSpc>
                <a:spcPct val="90000"/>
              </a:lnSpc>
            </a:pPr>
            <a:r>
              <a:rPr lang="en-IE" altLang="en-US" sz="2000" dirty="0"/>
              <a:t>X = Pitch</a:t>
            </a:r>
          </a:p>
          <a:p>
            <a:pPr lvl="1">
              <a:lnSpc>
                <a:spcPct val="90000"/>
              </a:lnSpc>
            </a:pPr>
            <a:r>
              <a:rPr lang="en-IE" altLang="en-US" sz="2000" dirty="0"/>
              <a:t>Y = Yaw</a:t>
            </a:r>
          </a:p>
          <a:p>
            <a:pPr lvl="1">
              <a:lnSpc>
                <a:spcPct val="90000"/>
              </a:lnSpc>
            </a:pPr>
            <a:r>
              <a:rPr lang="en-IE" altLang="en-US" sz="2000" dirty="0"/>
              <a:t>Z = </a:t>
            </a:r>
            <a:r>
              <a:rPr lang="en-IE" altLang="en-US" sz="2000" dirty="0" smtClean="0"/>
              <a:t>Roll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axes move with the </a:t>
            </a:r>
            <a:r>
              <a:rPr lang="en-US" altLang="en-US" sz="2400" dirty="0" smtClean="0"/>
              <a:t>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sequence of rotations is called an </a:t>
            </a:r>
            <a:r>
              <a:rPr lang="en-US" altLang="en-US" sz="2400" i="1" dirty="0" smtClean="0"/>
              <a:t>Euler Angle Sequence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Any of the following 12 sequences are valid: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	XYZ	XZY		XYX		XZX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	YXZ	YZX		YXY		YZY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	ZXY	ZYX		ZXZ		ZYZ</a:t>
            </a:r>
          </a:p>
        </p:txBody>
      </p:sp>
    </p:spTree>
    <p:extLst>
      <p:ext uri="{BB962C8B-B14F-4D97-AF65-F5344CB8AC3E}">
        <p14:creationId xmlns:p14="http://schemas.microsoft.com/office/powerpoint/2010/main" val="343400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Euler Angles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This gives us 12 redundant ways to store an orientation using Euler angles</a:t>
            </a:r>
          </a:p>
          <a:p>
            <a:pPr eaLnBrk="1" hangingPunct="1"/>
            <a:r>
              <a:rPr lang="en-US" altLang="en-US" dirty="0" smtClean="0"/>
              <a:t>Different industries use different conventions for handling Euler angles</a:t>
            </a:r>
          </a:p>
          <a:p>
            <a:pPr>
              <a:lnSpc>
                <a:spcPct val="90000"/>
              </a:lnSpc>
            </a:pPr>
            <a:r>
              <a:rPr lang="en-IE" altLang="en-US" sz="2400" dirty="0"/>
              <a:t>Disadvantages: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Many possible orderings</a:t>
            </a:r>
          </a:p>
          <a:p>
            <a:pPr lvl="1">
              <a:lnSpc>
                <a:spcPct val="90000"/>
              </a:lnSpc>
            </a:pPr>
            <a:r>
              <a:rPr lang="en-IE" altLang="en-US" sz="2000" dirty="0"/>
              <a:t>x(90)y(90) is different from y(90)x(90)</a:t>
            </a:r>
          </a:p>
          <a:p>
            <a:pPr lvl="1">
              <a:lnSpc>
                <a:spcPct val="90000"/>
              </a:lnSpc>
            </a:pPr>
            <a:r>
              <a:rPr lang="en-IE" altLang="en-US" sz="2000" dirty="0"/>
              <a:t>How do we interpolate between two orientations?</a:t>
            </a:r>
          </a:p>
          <a:p>
            <a:pPr lvl="1">
              <a:lnSpc>
                <a:spcPct val="90000"/>
              </a:lnSpc>
            </a:pPr>
            <a:r>
              <a:rPr lang="en-IE" altLang="en-US" sz="2000" dirty="0"/>
              <a:t>How do we check for equality</a:t>
            </a:r>
            <a:r>
              <a:rPr lang="en-IE" altLang="en-US" sz="2000" dirty="0" smtClean="0"/>
              <a:t>?</a:t>
            </a:r>
            <a:endParaRPr lang="en-IE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205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1611</Words>
  <Application>Microsoft Office PowerPoint</Application>
  <PresentationFormat>On-screen Show (4:3)</PresentationFormat>
  <Paragraphs>268</Paragraphs>
  <Slides>37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Equation</vt:lpstr>
      <vt:lpstr>PowerPoint Presentation</vt:lpstr>
      <vt:lpstr>Questions we will answer today</vt:lpstr>
      <vt:lpstr>PowerPoint Presentation</vt:lpstr>
      <vt:lpstr>Revision…</vt:lpstr>
      <vt:lpstr>Revision…</vt:lpstr>
      <vt:lpstr>Revision…</vt:lpstr>
      <vt:lpstr>Orientation in 3D</vt:lpstr>
      <vt:lpstr>Representing Orientation  using Euler Angles</vt:lpstr>
      <vt:lpstr>Euler Angles</vt:lpstr>
      <vt:lpstr>Gimbals</vt:lpstr>
      <vt:lpstr>Gimbal Lock</vt:lpstr>
      <vt:lpstr>What does Interpolation mean?</vt:lpstr>
      <vt:lpstr>Interpolating Euler Angles</vt:lpstr>
      <vt:lpstr>Matrix Representation</vt:lpstr>
      <vt:lpstr>Look Vectors</vt:lpstr>
      <vt:lpstr>Quaternions</vt:lpstr>
      <vt:lpstr>PowerPoint Presentation</vt:lpstr>
      <vt:lpstr>Quaternions (Imaginary Space) – Feel free to Ignore!!</vt:lpstr>
      <vt:lpstr>Quaternions as Rotations</vt:lpstr>
      <vt:lpstr>Unit Quaternions</vt:lpstr>
      <vt:lpstr>Quaternion Multiplication</vt:lpstr>
      <vt:lpstr>Consider…</vt:lpstr>
      <vt:lpstr>Constructing a Quaternion</vt:lpstr>
      <vt:lpstr>Rotating a Vector by a Quaternion</vt:lpstr>
      <vt:lpstr>Converting Quaternions</vt:lpstr>
      <vt:lpstr>Some useful quaternions </vt:lpstr>
      <vt:lpstr>Quaternion Interpolation</vt:lpstr>
      <vt:lpstr>Linear Interpolation</vt:lpstr>
      <vt:lpstr>Spherical Linear Interpolation</vt:lpstr>
      <vt:lpstr>Spherical Linear Interpolation</vt:lpstr>
      <vt:lpstr>In Code:</vt:lpstr>
      <vt:lpstr>Quaternion camera</vt:lpstr>
      <vt:lpstr>Yaw</vt:lpstr>
      <vt:lpstr>Pitch</vt:lpstr>
      <vt:lpstr>Roll</vt:lpstr>
      <vt:lpstr>Keeping the vectors in sync</vt:lpstr>
      <vt:lpstr>RotateVector using the equation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133</cp:revision>
  <cp:lastPrinted>2011-10-26T17:39:23Z</cp:lastPrinted>
  <dcterms:created xsi:type="dcterms:W3CDTF">2010-11-17T15:56:37Z</dcterms:created>
  <dcterms:modified xsi:type="dcterms:W3CDTF">2013-11-01T14:57:20Z</dcterms:modified>
</cp:coreProperties>
</file>