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p:scale>
          <a:sx n="100" d="100"/>
          <a:sy n="100" d="100"/>
        </p:scale>
        <p:origin x="-486" y="-2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D3D2ECF1-FB08-48FC-B45D-807F443755F4}" type="datetimeFigureOut">
              <a:rPr lang="en-IE" smtClean="0"/>
              <a:t>05/11/2013</a:t>
            </a:fld>
            <a:endParaRPr lang="en-IE"/>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1EF371E4-6861-4732-8F34-4F4D9FD11AF9}" type="slidenum">
              <a:rPr lang="en-IE" smtClean="0"/>
              <a:t>‹#›</a:t>
            </a:fld>
            <a:endParaRPr lang="en-IE"/>
          </a:p>
        </p:txBody>
      </p:sp>
    </p:spTree>
    <p:extLst>
      <p:ext uri="{BB962C8B-B14F-4D97-AF65-F5344CB8AC3E}">
        <p14:creationId xmlns:p14="http://schemas.microsoft.com/office/powerpoint/2010/main" val="4122812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41081DE-5AEF-4FAD-BA62-F267E0B801CD}" type="datetimeFigureOut">
              <a:rPr lang="en-IE" smtClean="0"/>
              <a:t>05/11/2013</a:t>
            </a:fld>
            <a:endParaRPr lang="en-IE"/>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B002CAB0-A59A-4EF5-A5F9-E5624B5D4D24}" type="slidenum">
              <a:rPr lang="en-IE" smtClean="0"/>
              <a:t>‹#›</a:t>
            </a:fld>
            <a:endParaRPr lang="en-IE"/>
          </a:p>
        </p:txBody>
      </p:sp>
    </p:spTree>
    <p:extLst>
      <p:ext uri="{BB962C8B-B14F-4D97-AF65-F5344CB8AC3E}">
        <p14:creationId xmlns:p14="http://schemas.microsoft.com/office/powerpoint/2010/main" val="408825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4CD8BE8A-0A6D-4EBA-BC58-6D840F334DD0}" type="slidenum">
              <a:rPr lang="en-US" altLang="en-US" sz="1200" b="0" smtClean="0">
                <a:latin typeface="Times New Roman" pitchFamily="18" charset="0"/>
              </a:rPr>
              <a:pPr eaLnBrk="1" hangingPunct="1"/>
              <a:t>2</a:t>
            </a:fld>
            <a:endParaRPr lang="en-US" altLang="en-US" sz="1200" b="0" smtClean="0">
              <a:latin typeface="Times New Roman"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8F4FDE36-331F-45E2-B1F1-1BDAFA62E09A}" type="slidenum">
              <a:rPr lang="en-US" altLang="en-US" sz="1200" b="0" smtClean="0">
                <a:latin typeface="Times New Roman" pitchFamily="18" charset="0"/>
              </a:rPr>
              <a:pPr eaLnBrk="1" hangingPunct="1"/>
              <a:t>11</a:t>
            </a:fld>
            <a:endParaRPr lang="en-US" altLang="en-US" sz="1200" b="0" smtClean="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515121FB-FCA5-418E-AD3D-3510AD3D8131}" type="slidenum">
              <a:rPr lang="en-US" altLang="en-US" sz="1200" b="0" smtClean="0">
                <a:latin typeface="Times New Roman" pitchFamily="18" charset="0"/>
              </a:rPr>
              <a:pPr eaLnBrk="1" hangingPunct="1"/>
              <a:t>12</a:t>
            </a:fld>
            <a:endParaRPr lang="en-US" altLang="en-US" sz="1200" b="0" smtClean="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004EF266-2B0B-4F2A-A39B-B3E0AC7A4617}" type="slidenum">
              <a:rPr lang="en-US" altLang="en-US" sz="1200" b="0" smtClean="0">
                <a:latin typeface="Times New Roman" pitchFamily="18" charset="0"/>
              </a:rPr>
              <a:pPr eaLnBrk="1" hangingPunct="1"/>
              <a:t>13</a:t>
            </a:fld>
            <a:endParaRPr lang="en-US" altLang="en-US" sz="1200" b="0" smtClean="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385DDF8F-8706-4E9B-87D1-71DA44CB517B}" type="slidenum">
              <a:rPr lang="en-US" altLang="en-US" sz="1200" b="0" smtClean="0">
                <a:latin typeface="Times New Roman" pitchFamily="18" charset="0"/>
              </a:rPr>
              <a:pPr eaLnBrk="1" hangingPunct="1"/>
              <a:t>14</a:t>
            </a:fld>
            <a:endParaRPr lang="en-US" altLang="en-US" sz="1200" b="0" smtClean="0">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20CB1E67-C71A-4D01-87F7-5EA8BBCAD37D}" type="slidenum">
              <a:rPr lang="en-US" altLang="en-US" sz="1200" b="0" smtClean="0">
                <a:latin typeface="Times New Roman" pitchFamily="18" charset="0"/>
              </a:rPr>
              <a:pPr eaLnBrk="1" hangingPunct="1"/>
              <a:t>15</a:t>
            </a:fld>
            <a:endParaRPr lang="en-US" altLang="en-US" sz="1200" b="0"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7834E22D-9D9D-4A72-B974-FEB508E13669}" type="slidenum">
              <a:rPr lang="en-US" altLang="en-US" sz="1200" b="0" smtClean="0">
                <a:latin typeface="Times New Roman" pitchFamily="18" charset="0"/>
              </a:rPr>
              <a:pPr eaLnBrk="1" hangingPunct="1"/>
              <a:t>16</a:t>
            </a:fld>
            <a:endParaRPr lang="en-US" altLang="en-US" sz="1200" b="0" smtClean="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F834792D-9930-456B-91F1-70A1EEA1C4CB}" type="slidenum">
              <a:rPr lang="en-US" altLang="en-US" sz="1200" b="0" smtClean="0">
                <a:latin typeface="Times New Roman" pitchFamily="18" charset="0"/>
              </a:rPr>
              <a:pPr eaLnBrk="1" hangingPunct="1"/>
              <a:t>17</a:t>
            </a:fld>
            <a:endParaRPr lang="en-US" altLang="en-US" sz="1200" b="0" smtClean="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B72B9A2E-CC25-4791-BEAE-AF2338F6917D}" type="slidenum">
              <a:rPr lang="en-US" altLang="en-US" sz="1200" b="0" smtClean="0">
                <a:latin typeface="Times New Roman" pitchFamily="18" charset="0"/>
              </a:rPr>
              <a:pPr eaLnBrk="1" hangingPunct="1"/>
              <a:t>18</a:t>
            </a:fld>
            <a:endParaRPr lang="en-US" altLang="en-US" sz="1200" b="0"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7DB5CC7A-0EBA-4D62-A301-8389D33D6153}" type="slidenum">
              <a:rPr lang="en-US" altLang="en-US" sz="1200" b="0" smtClean="0">
                <a:latin typeface="Times New Roman" pitchFamily="18" charset="0"/>
              </a:rPr>
              <a:pPr eaLnBrk="1" hangingPunct="1"/>
              <a:t>19</a:t>
            </a:fld>
            <a:endParaRPr lang="en-US" altLang="en-US" sz="1200" b="0" smtClean="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7B1AA5A1-7867-4809-928F-00C397BA21BE}" type="slidenum">
              <a:rPr lang="en-US" altLang="en-US" sz="1200" b="0" smtClean="0">
                <a:latin typeface="Times New Roman" pitchFamily="18" charset="0"/>
              </a:rPr>
              <a:pPr eaLnBrk="1" hangingPunct="1"/>
              <a:t>20</a:t>
            </a:fld>
            <a:endParaRPr lang="en-US" altLang="en-US" sz="1200" b="0"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D5E44B97-179D-49AB-B064-863D52A17B9A}" type="slidenum">
              <a:rPr lang="en-US" altLang="en-US" sz="1200" b="0" smtClean="0">
                <a:latin typeface="Times New Roman" pitchFamily="18" charset="0"/>
              </a:rPr>
              <a:pPr eaLnBrk="1" hangingPunct="1"/>
              <a:t>3</a:t>
            </a:fld>
            <a:endParaRPr lang="en-US" altLang="en-US" sz="1200" b="0" smtClean="0">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6C623408-F2B4-4B19-A472-4ACA66613AD6}" type="slidenum">
              <a:rPr lang="en-US" altLang="en-US" sz="1200" b="0" smtClean="0">
                <a:latin typeface="Times New Roman" pitchFamily="18" charset="0"/>
              </a:rPr>
              <a:pPr eaLnBrk="1" hangingPunct="1"/>
              <a:t>21</a:t>
            </a:fld>
            <a:endParaRPr lang="en-US" altLang="en-US" sz="1200" b="0" smtClean="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9EB632C8-5C2F-42B0-AADF-615DBAEFECEF}" type="slidenum">
              <a:rPr lang="en-US" altLang="en-US" sz="1200" b="0" smtClean="0">
                <a:latin typeface="Times New Roman" pitchFamily="18" charset="0"/>
              </a:rPr>
              <a:pPr eaLnBrk="1" hangingPunct="1"/>
              <a:t>22</a:t>
            </a:fld>
            <a:endParaRPr lang="en-US" altLang="en-US" sz="1200" b="0"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6CEB8052-B600-484A-A595-B21FB010B5DF}" type="slidenum">
              <a:rPr lang="en-US" altLang="en-US" sz="1200" b="0" smtClean="0">
                <a:latin typeface="Times New Roman" pitchFamily="18" charset="0"/>
              </a:rPr>
              <a:pPr eaLnBrk="1" hangingPunct="1"/>
              <a:t>23</a:t>
            </a:fld>
            <a:endParaRPr lang="en-US" altLang="en-US" sz="1200" b="0"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B414D68B-E4F0-4CFE-B6DB-F993B821E630}" type="slidenum">
              <a:rPr lang="en-US" altLang="en-US" sz="1200" b="0" smtClean="0">
                <a:latin typeface="Times New Roman" pitchFamily="18" charset="0"/>
              </a:rPr>
              <a:pPr eaLnBrk="1" hangingPunct="1"/>
              <a:t>24</a:t>
            </a:fld>
            <a:endParaRPr lang="en-US" altLang="en-US" sz="1200" b="0"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93DB6621-03BD-464C-805B-FF1D4CE6502B}" type="slidenum">
              <a:rPr lang="en-US" altLang="en-US" sz="1200" b="0" smtClean="0">
                <a:latin typeface="Times New Roman" pitchFamily="18" charset="0"/>
              </a:rPr>
              <a:pPr eaLnBrk="1" hangingPunct="1"/>
              <a:t>25</a:t>
            </a:fld>
            <a:endParaRPr lang="en-US" altLang="en-US" sz="1200" b="0"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A86AB8F2-A866-4E65-A646-2E8E13A3C819}" type="slidenum">
              <a:rPr lang="en-US" altLang="en-US" sz="1200" b="0" smtClean="0">
                <a:latin typeface="Times New Roman" pitchFamily="18" charset="0"/>
              </a:rPr>
              <a:pPr eaLnBrk="1" hangingPunct="1"/>
              <a:t>26</a:t>
            </a:fld>
            <a:endParaRPr lang="en-US" altLang="en-US" sz="1200" b="0"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5B96E80C-23A3-40FE-A083-BB5E6CAD7927}" type="slidenum">
              <a:rPr lang="en-US" altLang="en-US" sz="1200" b="0" smtClean="0">
                <a:latin typeface="Times New Roman" pitchFamily="18" charset="0"/>
              </a:rPr>
              <a:pPr eaLnBrk="1" hangingPunct="1"/>
              <a:t>4</a:t>
            </a:fld>
            <a:endParaRPr lang="en-US" altLang="en-US" sz="1200" b="0" smtClean="0">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CCCD651D-BC2E-43BA-893D-E256272BC408}" type="slidenum">
              <a:rPr lang="en-US" altLang="en-US" sz="1200" b="0" smtClean="0">
                <a:latin typeface="Times New Roman" pitchFamily="18" charset="0"/>
              </a:rPr>
              <a:pPr eaLnBrk="1" hangingPunct="1"/>
              <a:t>5</a:t>
            </a:fld>
            <a:endParaRPr lang="en-US" altLang="en-US" sz="1200" b="0" smtClean="0">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B9B67877-E155-4B89-B5F8-62ACC03C3F17}" type="slidenum">
              <a:rPr lang="en-US" altLang="en-US" sz="1200" b="0" smtClean="0">
                <a:latin typeface="Times New Roman" pitchFamily="18" charset="0"/>
              </a:rPr>
              <a:pPr eaLnBrk="1" hangingPunct="1"/>
              <a:t>6</a:t>
            </a:fld>
            <a:endParaRPr lang="en-US" altLang="en-US" sz="1200" b="0" smtClean="0">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5097FCC3-888F-41C0-BEBE-F9EC9E43DCD5}" type="slidenum">
              <a:rPr lang="en-US" altLang="en-US" sz="1200" b="0" smtClean="0">
                <a:latin typeface="Times New Roman" pitchFamily="18" charset="0"/>
              </a:rPr>
              <a:pPr eaLnBrk="1" hangingPunct="1"/>
              <a:t>7</a:t>
            </a:fld>
            <a:endParaRPr lang="en-US" altLang="en-US" sz="1200" b="0" smtClean="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D037AC8E-EBD5-47E9-B4BD-01EAEA744121}" type="slidenum">
              <a:rPr lang="en-US" altLang="en-US" sz="1200" b="0" smtClean="0">
                <a:latin typeface="Times New Roman" pitchFamily="18" charset="0"/>
              </a:rPr>
              <a:pPr eaLnBrk="1" hangingPunct="1"/>
              <a:t>8</a:t>
            </a:fld>
            <a:endParaRPr lang="en-US" altLang="en-US" sz="1200" b="0"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315D4CB3-416E-425A-85CA-5CB58041C534}" type="slidenum">
              <a:rPr lang="en-US" altLang="en-US" sz="1200" b="0" smtClean="0">
                <a:latin typeface="Times New Roman" pitchFamily="18" charset="0"/>
              </a:rPr>
              <a:pPr eaLnBrk="1" hangingPunct="1"/>
              <a:t>9</a:t>
            </a:fld>
            <a:endParaRPr lang="en-US" altLang="en-US" sz="1200" b="0"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fld id="{5B0C9AAB-3782-4528-9808-257835BCBD3B}" type="slidenum">
              <a:rPr lang="en-US" altLang="en-US" sz="1200" b="0" smtClean="0">
                <a:latin typeface="Times New Roman" pitchFamily="18" charset="0"/>
              </a:rPr>
              <a:pPr eaLnBrk="1" hangingPunct="1"/>
              <a:t>10</a:t>
            </a:fld>
            <a:endParaRPr lang="en-US" altLang="en-US" sz="1200" b="0" smtClean="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E"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3A1FCA75-51D1-4143-BA71-9D0DBE509351}" type="datetimeFigureOut">
              <a:rPr lang="en-IE" smtClean="0"/>
              <a:t>05/11/2013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0EBAC2D-A25B-4691-AEB5-5B8722A653A9}" type="slidenum">
              <a:rPr lang="en-IE" smtClean="0"/>
              <a:t>‹#›</a:t>
            </a:fld>
            <a:endParaRPr lang="en-IE"/>
          </a:p>
        </p:txBody>
      </p:sp>
    </p:spTree>
    <p:extLst>
      <p:ext uri="{BB962C8B-B14F-4D97-AF65-F5344CB8AC3E}">
        <p14:creationId xmlns:p14="http://schemas.microsoft.com/office/powerpoint/2010/main" val="1746169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A1FCA75-51D1-4143-BA71-9D0DBE509351}" type="datetimeFigureOut">
              <a:rPr lang="en-IE" smtClean="0"/>
              <a:t>05/11/2013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0EBAC2D-A25B-4691-AEB5-5B8722A653A9}" type="slidenum">
              <a:rPr lang="en-IE" smtClean="0"/>
              <a:t>‹#›</a:t>
            </a:fld>
            <a:endParaRPr lang="en-IE"/>
          </a:p>
        </p:txBody>
      </p:sp>
    </p:spTree>
    <p:extLst>
      <p:ext uri="{BB962C8B-B14F-4D97-AF65-F5344CB8AC3E}">
        <p14:creationId xmlns:p14="http://schemas.microsoft.com/office/powerpoint/2010/main" val="546958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A1FCA75-51D1-4143-BA71-9D0DBE509351}" type="datetimeFigureOut">
              <a:rPr lang="en-IE" smtClean="0"/>
              <a:t>05/11/2013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0EBAC2D-A25B-4691-AEB5-5B8722A653A9}" type="slidenum">
              <a:rPr lang="en-IE" smtClean="0"/>
              <a:t>‹#›</a:t>
            </a:fld>
            <a:endParaRPr lang="en-IE"/>
          </a:p>
        </p:txBody>
      </p:sp>
    </p:spTree>
    <p:extLst>
      <p:ext uri="{BB962C8B-B14F-4D97-AF65-F5344CB8AC3E}">
        <p14:creationId xmlns:p14="http://schemas.microsoft.com/office/powerpoint/2010/main" val="1584483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68"/>
          <p:cNvSpPr>
            <a:spLocks noGrp="1" noChangeArrowheads="1"/>
          </p:cNvSpPr>
          <p:nvPr>
            <p:ph type="dt" sz="half" idx="10"/>
          </p:nvPr>
        </p:nvSpPr>
        <p:spPr>
          <a:ln/>
        </p:spPr>
        <p:txBody>
          <a:bodyPr/>
          <a:lstStyle>
            <a:lvl1pPr>
              <a:defRPr/>
            </a:lvl1pPr>
          </a:lstStyle>
          <a:p>
            <a:pPr>
              <a:defRPr/>
            </a:pPr>
            <a:endParaRPr lang="en-IE"/>
          </a:p>
        </p:txBody>
      </p:sp>
      <p:sp>
        <p:nvSpPr>
          <p:cNvPr id="6" name="Rectangle 69"/>
          <p:cNvSpPr>
            <a:spLocks noGrp="1" noChangeArrowheads="1"/>
          </p:cNvSpPr>
          <p:nvPr>
            <p:ph type="ftr" sz="quarter" idx="11"/>
          </p:nvPr>
        </p:nvSpPr>
        <p:spPr>
          <a:ln/>
        </p:spPr>
        <p:txBody>
          <a:bodyPr/>
          <a:lstStyle>
            <a:lvl1pPr>
              <a:defRPr/>
            </a:lvl1pPr>
          </a:lstStyle>
          <a:p>
            <a:pPr>
              <a:defRPr/>
            </a:pPr>
            <a:endParaRPr lang="en-IE"/>
          </a:p>
        </p:txBody>
      </p:sp>
      <p:sp>
        <p:nvSpPr>
          <p:cNvPr id="7" name="Rectangle 70"/>
          <p:cNvSpPr>
            <a:spLocks noGrp="1" noChangeArrowheads="1"/>
          </p:cNvSpPr>
          <p:nvPr>
            <p:ph type="sldNum" sz="quarter" idx="12"/>
          </p:nvPr>
        </p:nvSpPr>
        <p:spPr>
          <a:ln/>
        </p:spPr>
        <p:txBody>
          <a:bodyPr/>
          <a:lstStyle>
            <a:lvl1pPr>
              <a:defRPr/>
            </a:lvl1pPr>
          </a:lstStyle>
          <a:p>
            <a:pPr>
              <a:defRPr/>
            </a:pPr>
            <a:fld id="{3029E16F-8073-4D77-B121-55606F338456}" type="slidenum">
              <a:rPr lang="en-IE"/>
              <a:pPr>
                <a:defRPr/>
              </a:pPr>
              <a:t>‹#›</a:t>
            </a:fld>
            <a:endParaRPr lang="en-IE"/>
          </a:p>
        </p:txBody>
      </p:sp>
    </p:spTree>
    <p:extLst>
      <p:ext uri="{BB962C8B-B14F-4D97-AF65-F5344CB8AC3E}">
        <p14:creationId xmlns:p14="http://schemas.microsoft.com/office/powerpoint/2010/main" val="3547235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IE"/>
          </a:p>
        </p:txBody>
      </p:sp>
      <p:sp>
        <p:nvSpPr>
          <p:cNvPr id="3" name="Chart Placeholder 2"/>
          <p:cNvSpPr>
            <a:spLocks noGrp="1"/>
          </p:cNvSpPr>
          <p:nvPr>
            <p:ph type="chart" idx="1"/>
          </p:nvPr>
        </p:nvSpPr>
        <p:spPr>
          <a:xfrm>
            <a:off x="838200" y="1905000"/>
            <a:ext cx="7772400" cy="4114800"/>
          </a:xfrm>
        </p:spPr>
        <p:txBody>
          <a:bodyPr/>
          <a:lstStyle/>
          <a:p>
            <a:pPr lvl="0"/>
            <a:endParaRPr lang="en-IE" noProof="0" smtClean="0"/>
          </a:p>
        </p:txBody>
      </p:sp>
      <p:sp>
        <p:nvSpPr>
          <p:cNvPr id="4" name="Rectangle 68"/>
          <p:cNvSpPr>
            <a:spLocks noGrp="1" noChangeArrowheads="1"/>
          </p:cNvSpPr>
          <p:nvPr>
            <p:ph type="dt" sz="half" idx="10"/>
          </p:nvPr>
        </p:nvSpPr>
        <p:spPr>
          <a:ln/>
        </p:spPr>
        <p:txBody>
          <a:bodyPr/>
          <a:lstStyle>
            <a:lvl1pPr>
              <a:defRPr/>
            </a:lvl1pPr>
          </a:lstStyle>
          <a:p>
            <a:pPr>
              <a:defRPr/>
            </a:pPr>
            <a:endParaRPr lang="en-IE"/>
          </a:p>
        </p:txBody>
      </p:sp>
      <p:sp>
        <p:nvSpPr>
          <p:cNvPr id="5" name="Rectangle 69"/>
          <p:cNvSpPr>
            <a:spLocks noGrp="1" noChangeArrowheads="1"/>
          </p:cNvSpPr>
          <p:nvPr>
            <p:ph type="ftr" sz="quarter" idx="11"/>
          </p:nvPr>
        </p:nvSpPr>
        <p:spPr>
          <a:ln/>
        </p:spPr>
        <p:txBody>
          <a:bodyPr/>
          <a:lstStyle>
            <a:lvl1pPr>
              <a:defRPr/>
            </a:lvl1pPr>
          </a:lstStyle>
          <a:p>
            <a:pPr>
              <a:defRPr/>
            </a:pPr>
            <a:endParaRPr lang="en-IE"/>
          </a:p>
        </p:txBody>
      </p:sp>
      <p:sp>
        <p:nvSpPr>
          <p:cNvPr id="6" name="Rectangle 70"/>
          <p:cNvSpPr>
            <a:spLocks noGrp="1" noChangeArrowheads="1"/>
          </p:cNvSpPr>
          <p:nvPr>
            <p:ph type="sldNum" sz="quarter" idx="12"/>
          </p:nvPr>
        </p:nvSpPr>
        <p:spPr>
          <a:ln/>
        </p:spPr>
        <p:txBody>
          <a:bodyPr/>
          <a:lstStyle>
            <a:lvl1pPr>
              <a:defRPr/>
            </a:lvl1pPr>
          </a:lstStyle>
          <a:p>
            <a:pPr>
              <a:defRPr/>
            </a:pPr>
            <a:fld id="{690E4DC5-94F4-4613-8E75-1F52213EB809}" type="slidenum">
              <a:rPr lang="en-IE"/>
              <a:pPr>
                <a:defRPr/>
              </a:pPr>
              <a:t>‹#›</a:t>
            </a:fld>
            <a:endParaRPr lang="en-IE"/>
          </a:p>
        </p:txBody>
      </p:sp>
    </p:spTree>
    <p:extLst>
      <p:ext uri="{BB962C8B-B14F-4D97-AF65-F5344CB8AC3E}">
        <p14:creationId xmlns:p14="http://schemas.microsoft.com/office/powerpoint/2010/main" val="2260556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quarter" idx="2"/>
          </p:nvPr>
        </p:nvSpPr>
        <p:spPr>
          <a:xfrm>
            <a:off x="4800600" y="1905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Content Placeholder 4"/>
          <p:cNvSpPr>
            <a:spLocks noGrp="1"/>
          </p:cNvSpPr>
          <p:nvPr>
            <p:ph sz="quarter" idx="3"/>
          </p:nvPr>
        </p:nvSpPr>
        <p:spPr>
          <a:xfrm>
            <a:off x="4800600" y="40386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Rectangle 68"/>
          <p:cNvSpPr>
            <a:spLocks noGrp="1" noChangeArrowheads="1"/>
          </p:cNvSpPr>
          <p:nvPr>
            <p:ph type="dt" sz="half" idx="10"/>
          </p:nvPr>
        </p:nvSpPr>
        <p:spPr>
          <a:ln/>
        </p:spPr>
        <p:txBody>
          <a:bodyPr/>
          <a:lstStyle>
            <a:lvl1pPr>
              <a:defRPr/>
            </a:lvl1pPr>
          </a:lstStyle>
          <a:p>
            <a:pPr>
              <a:defRPr/>
            </a:pPr>
            <a:endParaRPr lang="en-IE"/>
          </a:p>
        </p:txBody>
      </p:sp>
      <p:sp>
        <p:nvSpPr>
          <p:cNvPr id="7" name="Rectangle 69"/>
          <p:cNvSpPr>
            <a:spLocks noGrp="1" noChangeArrowheads="1"/>
          </p:cNvSpPr>
          <p:nvPr>
            <p:ph type="ftr" sz="quarter" idx="11"/>
          </p:nvPr>
        </p:nvSpPr>
        <p:spPr>
          <a:ln/>
        </p:spPr>
        <p:txBody>
          <a:bodyPr/>
          <a:lstStyle>
            <a:lvl1pPr>
              <a:defRPr/>
            </a:lvl1pPr>
          </a:lstStyle>
          <a:p>
            <a:pPr>
              <a:defRPr/>
            </a:pPr>
            <a:endParaRPr lang="en-IE"/>
          </a:p>
        </p:txBody>
      </p:sp>
      <p:sp>
        <p:nvSpPr>
          <p:cNvPr id="8" name="Rectangle 70"/>
          <p:cNvSpPr>
            <a:spLocks noGrp="1" noChangeArrowheads="1"/>
          </p:cNvSpPr>
          <p:nvPr>
            <p:ph type="sldNum" sz="quarter" idx="12"/>
          </p:nvPr>
        </p:nvSpPr>
        <p:spPr>
          <a:ln/>
        </p:spPr>
        <p:txBody>
          <a:bodyPr/>
          <a:lstStyle>
            <a:lvl1pPr>
              <a:defRPr/>
            </a:lvl1pPr>
          </a:lstStyle>
          <a:p>
            <a:pPr>
              <a:defRPr/>
            </a:pPr>
            <a:fld id="{0B224F7A-A295-4CDE-B399-A7FBE6A93E05}" type="slidenum">
              <a:rPr lang="en-IE"/>
              <a:pPr>
                <a:defRPr/>
              </a:pPr>
              <a:t>‹#›</a:t>
            </a:fld>
            <a:endParaRPr lang="en-IE"/>
          </a:p>
        </p:txBody>
      </p:sp>
    </p:spTree>
    <p:extLst>
      <p:ext uri="{BB962C8B-B14F-4D97-AF65-F5344CB8AC3E}">
        <p14:creationId xmlns:p14="http://schemas.microsoft.com/office/powerpoint/2010/main" val="362550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3A1FCA75-51D1-4143-BA71-9D0DBE509351}" type="datetimeFigureOut">
              <a:rPr lang="en-IE" smtClean="0"/>
              <a:t>05/11/2013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0EBAC2D-A25B-4691-AEB5-5B8722A653A9}" type="slidenum">
              <a:rPr lang="en-IE" smtClean="0"/>
              <a:t>‹#›</a:t>
            </a:fld>
            <a:endParaRPr lang="en-IE"/>
          </a:p>
        </p:txBody>
      </p:sp>
      <p:pic>
        <p:nvPicPr>
          <p:cNvPr id="8" name="Picture 3" descr="C:\Users\Bryan\Downloads\CS.DIT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63888" y="5990554"/>
            <a:ext cx="1512168" cy="72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1FCA75-51D1-4143-BA71-9D0DBE509351}" type="datetimeFigureOut">
              <a:rPr lang="en-IE" smtClean="0"/>
              <a:t>05/11/2013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0EBAC2D-A25B-4691-AEB5-5B8722A653A9}" type="slidenum">
              <a:rPr lang="en-IE" smtClean="0"/>
              <a:t>‹#›</a:t>
            </a:fld>
            <a:endParaRPr lang="en-IE"/>
          </a:p>
        </p:txBody>
      </p:sp>
    </p:spTree>
    <p:extLst>
      <p:ext uri="{BB962C8B-B14F-4D97-AF65-F5344CB8AC3E}">
        <p14:creationId xmlns:p14="http://schemas.microsoft.com/office/powerpoint/2010/main" val="25146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3A1FCA75-51D1-4143-BA71-9D0DBE509351}" type="datetimeFigureOut">
              <a:rPr lang="en-IE" smtClean="0"/>
              <a:t>05/11/2013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0EBAC2D-A25B-4691-AEB5-5B8722A653A9}" type="slidenum">
              <a:rPr lang="en-IE" smtClean="0"/>
              <a:t>‹#›</a:t>
            </a:fld>
            <a:endParaRPr lang="en-IE"/>
          </a:p>
        </p:txBody>
      </p:sp>
    </p:spTree>
    <p:extLst>
      <p:ext uri="{BB962C8B-B14F-4D97-AF65-F5344CB8AC3E}">
        <p14:creationId xmlns:p14="http://schemas.microsoft.com/office/powerpoint/2010/main" val="1670496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3A1FCA75-51D1-4143-BA71-9D0DBE509351}" type="datetimeFigureOut">
              <a:rPr lang="en-IE" smtClean="0"/>
              <a:t>05/11/2013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0EBAC2D-A25B-4691-AEB5-5B8722A653A9}" type="slidenum">
              <a:rPr lang="en-IE" smtClean="0"/>
              <a:t>‹#›</a:t>
            </a:fld>
            <a:endParaRPr lang="en-IE"/>
          </a:p>
        </p:txBody>
      </p:sp>
    </p:spTree>
    <p:extLst>
      <p:ext uri="{BB962C8B-B14F-4D97-AF65-F5344CB8AC3E}">
        <p14:creationId xmlns:p14="http://schemas.microsoft.com/office/powerpoint/2010/main" val="58042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3A1FCA75-51D1-4143-BA71-9D0DBE509351}" type="datetimeFigureOut">
              <a:rPr lang="en-IE" smtClean="0"/>
              <a:t>05/11/2013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0EBAC2D-A25B-4691-AEB5-5B8722A653A9}" type="slidenum">
              <a:rPr lang="en-IE" smtClean="0"/>
              <a:t>‹#›</a:t>
            </a:fld>
            <a:endParaRPr lang="en-IE"/>
          </a:p>
        </p:txBody>
      </p:sp>
    </p:spTree>
    <p:extLst>
      <p:ext uri="{BB962C8B-B14F-4D97-AF65-F5344CB8AC3E}">
        <p14:creationId xmlns:p14="http://schemas.microsoft.com/office/powerpoint/2010/main" val="248952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FCA75-51D1-4143-BA71-9D0DBE509351}" type="datetimeFigureOut">
              <a:rPr lang="en-IE" smtClean="0"/>
              <a:t>05/11/2013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0EBAC2D-A25B-4691-AEB5-5B8722A653A9}" type="slidenum">
              <a:rPr lang="en-IE" smtClean="0"/>
              <a:t>‹#›</a:t>
            </a:fld>
            <a:endParaRPr lang="en-IE"/>
          </a:p>
        </p:txBody>
      </p:sp>
    </p:spTree>
    <p:extLst>
      <p:ext uri="{BB962C8B-B14F-4D97-AF65-F5344CB8AC3E}">
        <p14:creationId xmlns:p14="http://schemas.microsoft.com/office/powerpoint/2010/main" val="363218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1FCA75-51D1-4143-BA71-9D0DBE509351}" type="datetimeFigureOut">
              <a:rPr lang="en-IE" smtClean="0"/>
              <a:t>05/11/2013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0EBAC2D-A25B-4691-AEB5-5B8722A653A9}" type="slidenum">
              <a:rPr lang="en-IE" smtClean="0"/>
              <a:t>‹#›</a:t>
            </a:fld>
            <a:endParaRPr lang="en-IE"/>
          </a:p>
        </p:txBody>
      </p:sp>
    </p:spTree>
    <p:extLst>
      <p:ext uri="{BB962C8B-B14F-4D97-AF65-F5344CB8AC3E}">
        <p14:creationId xmlns:p14="http://schemas.microsoft.com/office/powerpoint/2010/main" val="29538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1FCA75-51D1-4143-BA71-9D0DBE509351}" type="datetimeFigureOut">
              <a:rPr lang="en-IE" smtClean="0"/>
              <a:t>05/11/2013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0EBAC2D-A25B-4691-AEB5-5B8722A653A9}" type="slidenum">
              <a:rPr lang="en-IE" smtClean="0"/>
              <a:t>‹#›</a:t>
            </a:fld>
            <a:endParaRPr lang="en-IE"/>
          </a:p>
        </p:txBody>
      </p:sp>
    </p:spTree>
    <p:extLst>
      <p:ext uri="{BB962C8B-B14F-4D97-AF65-F5344CB8AC3E}">
        <p14:creationId xmlns:p14="http://schemas.microsoft.com/office/powerpoint/2010/main" val="6464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FCA75-51D1-4143-BA71-9D0DBE509351}" type="datetimeFigureOut">
              <a:rPr lang="en-IE" smtClean="0"/>
              <a:t>05/11/2013</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BAC2D-A25B-4691-AEB5-5B8722A653A9}" type="slidenum">
              <a:rPr lang="en-IE" smtClean="0"/>
              <a:t>‹#›</a:t>
            </a:fld>
            <a:endParaRPr lang="en-IE"/>
          </a:p>
        </p:txBody>
      </p:sp>
    </p:spTree>
    <p:extLst>
      <p:ext uri="{BB962C8B-B14F-4D97-AF65-F5344CB8AC3E}">
        <p14:creationId xmlns:p14="http://schemas.microsoft.com/office/powerpoint/2010/main" val="259184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bryan.duggan@dit.ie"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0.e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havo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08920"/>
            <a:ext cx="6400800" cy="1752600"/>
          </a:xfrm>
        </p:spPr>
        <p:txBody>
          <a:bodyPr>
            <a:normAutofit fontScale="70000" lnSpcReduction="20000"/>
          </a:bodyPr>
          <a:lstStyle/>
          <a:p>
            <a:r>
              <a:rPr lang="en-GB" dirty="0" smtClean="0"/>
              <a:t>Dr Bryan Duggan</a:t>
            </a:r>
          </a:p>
          <a:p>
            <a:r>
              <a:rPr lang="en-GB" dirty="0" smtClean="0"/>
              <a:t>DIT School of Computing</a:t>
            </a:r>
          </a:p>
          <a:p>
            <a:r>
              <a:rPr lang="en-GB" dirty="0" smtClean="0">
                <a:hlinkClick r:id="rId2"/>
              </a:rPr>
              <a:t>bryan.duggan@dit.ie</a:t>
            </a:r>
            <a:endParaRPr lang="en-GB" dirty="0" smtClean="0"/>
          </a:p>
          <a:p>
            <a:r>
              <a:rPr lang="en-GB" dirty="0" smtClean="0"/>
              <a:t>@</a:t>
            </a:r>
            <a:r>
              <a:rPr lang="en-GB" dirty="0" err="1" smtClean="0"/>
              <a:t>ditcomputing</a:t>
            </a:r>
            <a:endParaRPr lang="en-GB" dirty="0" smtClean="0"/>
          </a:p>
          <a:p>
            <a:r>
              <a:rPr lang="en-GB" dirty="0" smtClean="0"/>
              <a:t>http://facebook.com/ditschoolofcomputing</a:t>
            </a:r>
          </a:p>
          <a:p>
            <a:endParaRPr lang="en-GB" dirty="0" smtClean="0"/>
          </a:p>
        </p:txBody>
      </p:sp>
      <p:sp>
        <p:nvSpPr>
          <p:cNvPr id="5" name="AutoShape 2" descr="https://mail.google.com/mail/?ui=2&amp;ik=c1e4762587&amp;view=att&amp;th=12c56c16e01a651b&amp;attid=0.5&amp;disp=inline&amp;realattid=f_gglccamw4&amp;z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6" name="AutoShape 4" descr="https://mail.google.com/mail/?ui=2&amp;ik=c1e4762587&amp;view=att&amp;th=12c56c16e01a651b&amp;attid=0.5&amp;disp=inline&amp;realattid=f_gglccamw4&amp;z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29" name="Picture 5" descr="C:\Users\Bryan.discovery.000\Documents\Logos\DIT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5085184"/>
            <a:ext cx="1556792" cy="15567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50007" y="764704"/>
            <a:ext cx="6203173" cy="1938992"/>
          </a:xfrm>
          <a:prstGeom prst="rect">
            <a:avLst/>
          </a:prstGeom>
          <a:noFill/>
        </p:spPr>
        <p:txBody>
          <a:bodyPr wrap="none" rtlCol="0">
            <a:spAutoFit/>
          </a:bodyPr>
          <a:lstStyle/>
          <a:p>
            <a:pPr algn="ctr"/>
            <a:r>
              <a:rPr lang="en-GB" sz="6000" dirty="0" smtClean="0"/>
              <a:t>Game Engines 1</a:t>
            </a:r>
          </a:p>
          <a:p>
            <a:pPr algn="ctr"/>
            <a:r>
              <a:rPr lang="en-GB" sz="6000" dirty="0" smtClean="0"/>
              <a:t>Newtonian Physics </a:t>
            </a:r>
            <a:endParaRPr lang="en-IE" dirty="0"/>
          </a:p>
        </p:txBody>
      </p:sp>
      <p:pic>
        <p:nvPicPr>
          <p:cNvPr id="14" name="Picture 3" descr="C:\Users\Bryan\Downloads\CS.DIT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5499285"/>
            <a:ext cx="1512168" cy="72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70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IE" altLang="en-US" smtClean="0"/>
              <a:t>Examples</a:t>
            </a:r>
            <a:endParaRPr lang="en-US" altLang="en-US" smtClean="0"/>
          </a:p>
        </p:txBody>
      </p:sp>
      <p:sp>
        <p:nvSpPr>
          <p:cNvPr id="1229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IE" altLang="en-US" sz="2400" smtClean="0"/>
              <a:t>To calculate velocity:</a:t>
            </a:r>
          </a:p>
          <a:p>
            <a:pPr eaLnBrk="1" hangingPunct="1">
              <a:lnSpc>
                <a:spcPct val="90000"/>
              </a:lnSpc>
            </a:pPr>
            <a:r>
              <a:rPr lang="en-IE" altLang="en-US" sz="2400" smtClean="0"/>
              <a:t>If a ball travels 5 meters in 2 seconds, its velocity is:</a:t>
            </a:r>
          </a:p>
          <a:p>
            <a:pPr lvl="1" eaLnBrk="1" hangingPunct="1">
              <a:lnSpc>
                <a:spcPct val="90000"/>
              </a:lnSpc>
            </a:pPr>
            <a:r>
              <a:rPr lang="en-IE" altLang="en-US" sz="2000" smtClean="0"/>
              <a:t>v = 5/2 = 2.5 m/s</a:t>
            </a:r>
          </a:p>
          <a:p>
            <a:pPr eaLnBrk="1" hangingPunct="1">
              <a:lnSpc>
                <a:spcPct val="90000"/>
              </a:lnSpc>
            </a:pPr>
            <a:r>
              <a:rPr lang="en-IE" altLang="en-US" sz="2400" smtClean="0"/>
              <a:t>To calculate displacement:</a:t>
            </a:r>
          </a:p>
          <a:p>
            <a:pPr lvl="1" eaLnBrk="1" hangingPunct="1">
              <a:lnSpc>
                <a:spcPct val="90000"/>
              </a:lnSpc>
            </a:pPr>
            <a:r>
              <a:rPr lang="en-IE" altLang="en-US" sz="2000" smtClean="0"/>
              <a:t>Rearrange equation:</a:t>
            </a:r>
          </a:p>
          <a:p>
            <a:pPr lvl="1" eaLnBrk="1" hangingPunct="1">
              <a:lnSpc>
                <a:spcPct val="90000"/>
              </a:lnSpc>
            </a:pPr>
            <a:r>
              <a:rPr lang="el-GR" altLang="en-US" sz="2000" smtClean="0">
                <a:cs typeface="Tahoma" pitchFamily="34" charset="0"/>
              </a:rPr>
              <a:t>Δ</a:t>
            </a:r>
            <a:r>
              <a:rPr lang="en-IE" altLang="en-US" sz="2000" smtClean="0">
                <a:cs typeface="Tahoma" pitchFamily="34" charset="0"/>
              </a:rPr>
              <a:t>x</a:t>
            </a:r>
            <a:r>
              <a:rPr lang="en-IE" altLang="en-US" sz="2000" smtClean="0"/>
              <a:t>  = v </a:t>
            </a:r>
            <a:r>
              <a:rPr lang="el-GR" altLang="en-US" sz="2000" smtClean="0">
                <a:cs typeface="Tahoma" pitchFamily="34" charset="0"/>
              </a:rPr>
              <a:t>Δ</a:t>
            </a:r>
            <a:r>
              <a:rPr lang="en-IE" altLang="en-US" sz="2000" smtClean="0">
                <a:cs typeface="Tahoma" pitchFamily="34" charset="0"/>
              </a:rPr>
              <a:t>t</a:t>
            </a:r>
            <a:endParaRPr lang="en-IE" altLang="en-US" sz="2000" smtClean="0"/>
          </a:p>
          <a:p>
            <a:pPr eaLnBrk="1" hangingPunct="1">
              <a:lnSpc>
                <a:spcPct val="90000"/>
              </a:lnSpc>
            </a:pPr>
            <a:r>
              <a:rPr lang="en-IE" altLang="en-US" sz="2400" smtClean="0"/>
              <a:t>To calculate positions:</a:t>
            </a:r>
          </a:p>
          <a:p>
            <a:pPr lvl="1" eaLnBrk="1" hangingPunct="1">
              <a:lnSpc>
                <a:spcPct val="90000"/>
              </a:lnSpc>
            </a:pPr>
            <a:r>
              <a:rPr lang="en-IE" altLang="en-US" sz="2000" smtClean="0"/>
              <a:t>If an object starts at 5 and is travelling at 10 m/s, after 3.5 seconds</a:t>
            </a:r>
          </a:p>
          <a:p>
            <a:pPr lvl="1" eaLnBrk="1" hangingPunct="1">
              <a:lnSpc>
                <a:spcPct val="90000"/>
              </a:lnSpc>
            </a:pPr>
            <a:r>
              <a:rPr lang="en-IE" altLang="en-US" sz="2000" smtClean="0"/>
              <a:t>P[t+1] = P[t] + v</a:t>
            </a:r>
            <a:r>
              <a:rPr lang="el-GR" altLang="en-US" sz="2000" smtClean="0">
                <a:cs typeface="Tahoma" pitchFamily="34" charset="0"/>
              </a:rPr>
              <a:t>Δ</a:t>
            </a:r>
            <a:r>
              <a:rPr lang="en-IE" altLang="en-US" sz="2000" smtClean="0">
                <a:cs typeface="Tahoma" pitchFamily="34" charset="0"/>
              </a:rPr>
              <a:t>t</a:t>
            </a:r>
          </a:p>
          <a:p>
            <a:pPr lvl="1" eaLnBrk="1" hangingPunct="1">
              <a:lnSpc>
                <a:spcPct val="90000"/>
              </a:lnSpc>
            </a:pPr>
            <a:r>
              <a:rPr lang="en-IE" altLang="en-US" sz="2000" smtClean="0">
                <a:cs typeface="Tahoma" pitchFamily="34" charset="0"/>
              </a:rPr>
              <a:t>P</a:t>
            </a:r>
            <a:r>
              <a:rPr lang="en-IE" altLang="en-US" sz="2000" smtClean="0"/>
              <a:t>[t+1] = 5 + (10 * 3.5) = 40</a:t>
            </a:r>
            <a:endParaRPr lang="en-US" altLang="en-US" sz="2000" smtClean="0"/>
          </a:p>
        </p:txBody>
      </p:sp>
    </p:spTree>
    <p:extLst>
      <p:ext uri="{BB962C8B-B14F-4D97-AF65-F5344CB8AC3E}">
        <p14:creationId xmlns:p14="http://schemas.microsoft.com/office/powerpoint/2010/main" val="2150942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IE" altLang="en-US" smtClean="0"/>
              <a:t>Acceleration</a:t>
            </a:r>
            <a:endParaRPr lang="en-US" altLang="en-US" smtClean="0"/>
          </a:p>
        </p:txBody>
      </p:sp>
      <p:sp>
        <p:nvSpPr>
          <p:cNvPr id="1331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mtClean="0"/>
              <a:t>Vector quantity representing the rate of change in velocity over time</a:t>
            </a:r>
          </a:p>
          <a:p>
            <a:pPr eaLnBrk="1" hangingPunct="1"/>
            <a:r>
              <a:rPr lang="en-IE" altLang="en-US" smtClean="0"/>
              <a:t>m/s/s or m/s</a:t>
            </a:r>
            <a:r>
              <a:rPr lang="en-IE" altLang="en-US" baseline="30000" smtClean="0"/>
              <a:t>2</a:t>
            </a:r>
          </a:p>
          <a:p>
            <a:pPr eaLnBrk="1" hangingPunct="1"/>
            <a:r>
              <a:rPr lang="en-IE" altLang="en-US" smtClean="0"/>
              <a:t>a = </a:t>
            </a:r>
            <a:r>
              <a:rPr lang="el-GR" altLang="en-US" smtClean="0">
                <a:cs typeface="Tahoma" pitchFamily="34" charset="0"/>
              </a:rPr>
              <a:t>Δ</a:t>
            </a:r>
            <a:r>
              <a:rPr lang="en-IE" altLang="en-US" smtClean="0">
                <a:cs typeface="Tahoma" pitchFamily="34" charset="0"/>
              </a:rPr>
              <a:t>v / </a:t>
            </a:r>
            <a:r>
              <a:rPr lang="el-GR" altLang="en-US" smtClean="0">
                <a:cs typeface="Tahoma" pitchFamily="34" charset="0"/>
              </a:rPr>
              <a:t>Δ</a:t>
            </a:r>
            <a:r>
              <a:rPr lang="en-IE" altLang="en-US" smtClean="0">
                <a:cs typeface="Tahoma" pitchFamily="34" charset="0"/>
              </a:rPr>
              <a:t>t</a:t>
            </a:r>
          </a:p>
          <a:p>
            <a:pPr eaLnBrk="1" hangingPunct="1"/>
            <a:r>
              <a:rPr lang="en-IE" altLang="en-US" smtClean="0">
                <a:cs typeface="Tahoma" pitchFamily="34" charset="0"/>
              </a:rPr>
              <a:t>In other worlds change in velocity / the time interval in which the change took place</a:t>
            </a:r>
          </a:p>
          <a:p>
            <a:pPr eaLnBrk="1" hangingPunct="1"/>
            <a:endParaRPr lang="en-IE" altLang="en-US" smtClean="0">
              <a:cs typeface="Tahoma" pitchFamily="34" charset="0"/>
            </a:endParaRPr>
          </a:p>
          <a:p>
            <a:pPr eaLnBrk="1" hangingPunct="1"/>
            <a:endParaRPr lang="en-IE" altLang="en-US" smtClean="0"/>
          </a:p>
          <a:p>
            <a:pPr eaLnBrk="1" hangingPunct="1"/>
            <a:endParaRPr lang="en-US" altLang="en-US" smtClean="0"/>
          </a:p>
        </p:txBody>
      </p:sp>
    </p:spTree>
    <p:extLst>
      <p:ext uri="{BB962C8B-B14F-4D97-AF65-F5344CB8AC3E}">
        <p14:creationId xmlns:p14="http://schemas.microsoft.com/office/powerpoint/2010/main" val="253754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IE" altLang="en-US" smtClean="0"/>
              <a:t>Example</a:t>
            </a:r>
            <a:endParaRPr lang="en-US" altLang="en-US" smtClean="0"/>
          </a:p>
        </p:txBody>
      </p:sp>
      <p:sp>
        <p:nvSpPr>
          <p:cNvPr id="14339" name="Rectangle 3" descr="Rectangle: Click to edit Master text styles&#10;Second level&#10;Third level&#10;Fourth level&#10;Fifth level"/>
          <p:cNvSpPr>
            <a:spLocks noGrp="1" noChangeArrowheads="1"/>
          </p:cNvSpPr>
          <p:nvPr>
            <p:ph type="body" sz="half" idx="1"/>
          </p:nvPr>
        </p:nvSpPr>
        <p:spPr/>
        <p:txBody>
          <a:bodyPr/>
          <a:lstStyle/>
          <a:p>
            <a:pPr eaLnBrk="1" hangingPunct="1"/>
            <a:r>
              <a:rPr lang="en-IE" altLang="en-US" sz="2800" smtClean="0"/>
              <a:t>If a car starts from rest and accelerates at 2 m/s</a:t>
            </a:r>
            <a:r>
              <a:rPr lang="en-IE" altLang="en-US" sz="2800" baseline="30000" smtClean="0"/>
              <a:t>2, </a:t>
            </a:r>
            <a:r>
              <a:rPr lang="en-IE" altLang="en-US" sz="2800" smtClean="0"/>
              <a:t>then every 2 seconds, 2 m/s is added to the velocity</a:t>
            </a:r>
          </a:p>
          <a:p>
            <a:pPr eaLnBrk="1" hangingPunct="1"/>
            <a:endParaRPr lang="en-US" altLang="en-US" sz="2800" smtClean="0"/>
          </a:p>
        </p:txBody>
      </p:sp>
      <p:graphicFrame>
        <p:nvGraphicFramePr>
          <p:cNvPr id="531493" name="Group 37"/>
          <p:cNvGraphicFramePr>
            <a:graphicFrameLocks noGrp="1"/>
          </p:cNvGraphicFramePr>
          <p:nvPr>
            <p:ph sz="half" idx="2"/>
          </p:nvPr>
        </p:nvGraphicFramePr>
        <p:xfrm>
          <a:off x="4800600" y="1905000"/>
          <a:ext cx="3810000" cy="4114801"/>
        </p:xfrm>
        <a:graphic>
          <a:graphicData uri="http://schemas.openxmlformats.org/drawingml/2006/table">
            <a:tbl>
              <a:tblPr/>
              <a:tblGrid>
                <a:gridCol w="1905000"/>
                <a:gridCol w="1905000"/>
              </a:tblGrid>
              <a:tr h="822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IE" sz="2800" b="1" i="0" u="none" strike="noStrike" cap="none" normalizeH="0" baseline="0" smtClean="0">
                          <a:ln>
                            <a:noFill/>
                          </a:ln>
                          <a:solidFill>
                            <a:schemeClr val="tx1"/>
                          </a:solidFill>
                          <a:effectLst/>
                          <a:latin typeface="Tahoma" pitchFamily="34" charset="0"/>
                        </a:rPr>
                        <a:t>Time</a:t>
                      </a:r>
                      <a:endParaRPr kumimoji="0" lang="en-US" sz="28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IE" sz="2800" b="1" i="0" u="none" strike="noStrike" cap="none" normalizeH="0" baseline="0" smtClean="0">
                          <a:ln>
                            <a:noFill/>
                          </a:ln>
                          <a:solidFill>
                            <a:schemeClr val="tx1"/>
                          </a:solidFill>
                          <a:effectLst/>
                          <a:latin typeface="Tahoma" pitchFamily="34" charset="0"/>
                        </a:rPr>
                        <a:t>Velocity</a:t>
                      </a:r>
                      <a:endParaRPr kumimoji="0" lang="en-US" sz="28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IE" sz="2800" b="0" i="0" u="none" strike="noStrike" cap="none" normalizeH="0" baseline="0" smtClean="0">
                          <a:ln>
                            <a:noFill/>
                          </a:ln>
                          <a:solidFill>
                            <a:schemeClr val="tx1"/>
                          </a:solidFill>
                          <a:effectLst/>
                          <a:latin typeface="Tahoma" pitchFamily="34" charset="0"/>
                        </a:rPr>
                        <a:t>0</a:t>
                      </a: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IE" sz="2800" b="0" i="0" u="none" strike="noStrike" cap="none" normalizeH="0" baseline="0" smtClean="0">
                          <a:ln>
                            <a:noFill/>
                          </a:ln>
                          <a:solidFill>
                            <a:schemeClr val="tx1"/>
                          </a:solidFill>
                          <a:effectLst/>
                          <a:latin typeface="Tahoma" pitchFamily="34" charset="0"/>
                        </a:rPr>
                        <a:t>0</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IE" sz="2800" b="0" i="0" u="none" strike="noStrike" cap="none" normalizeH="0" baseline="0" smtClean="0">
                          <a:ln>
                            <a:noFill/>
                          </a:ln>
                          <a:solidFill>
                            <a:schemeClr val="tx1"/>
                          </a:solidFill>
                          <a:effectLst/>
                          <a:latin typeface="Tahoma" pitchFamily="34" charset="0"/>
                        </a:rPr>
                        <a:t>1</a:t>
                      </a: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IE" sz="2800" b="0" i="0" u="none" strike="noStrike" cap="none" normalizeH="0" baseline="0" smtClean="0">
                          <a:ln>
                            <a:noFill/>
                          </a:ln>
                          <a:solidFill>
                            <a:schemeClr val="tx1"/>
                          </a:solidFill>
                          <a:effectLst/>
                          <a:latin typeface="Tahoma" pitchFamily="34" charset="0"/>
                        </a:rPr>
                        <a:t>2</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IE" sz="2800" b="0" i="0" u="none" strike="noStrike" cap="none" normalizeH="0" baseline="0" smtClean="0">
                          <a:ln>
                            <a:noFill/>
                          </a:ln>
                          <a:solidFill>
                            <a:schemeClr val="tx1"/>
                          </a:solidFill>
                          <a:effectLst/>
                          <a:latin typeface="Tahoma" pitchFamily="34" charset="0"/>
                        </a:rPr>
                        <a:t>2</a:t>
                      </a: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IE" sz="2800" b="0" i="0" u="none" strike="noStrike" cap="none" normalizeH="0" baseline="0" smtClean="0">
                          <a:ln>
                            <a:noFill/>
                          </a:ln>
                          <a:solidFill>
                            <a:schemeClr val="tx1"/>
                          </a:solidFill>
                          <a:effectLst/>
                          <a:latin typeface="Tahoma" pitchFamily="34" charset="0"/>
                        </a:rPr>
                        <a:t>4</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IE" sz="2800" b="0" i="0" u="none" strike="noStrike" cap="none" normalizeH="0" baseline="0" smtClean="0">
                          <a:ln>
                            <a:noFill/>
                          </a:ln>
                          <a:solidFill>
                            <a:schemeClr val="tx1"/>
                          </a:solidFill>
                          <a:effectLst/>
                          <a:latin typeface="Tahoma" pitchFamily="34" charset="0"/>
                        </a:rPr>
                        <a:t>3</a:t>
                      </a:r>
                      <a:endParaRPr kumimoji="0" lang="en-US" sz="28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IE" sz="2800" b="0" i="0" u="none" strike="noStrike" cap="none" normalizeH="0" baseline="0" smtClean="0">
                          <a:ln>
                            <a:noFill/>
                          </a:ln>
                          <a:solidFill>
                            <a:schemeClr val="tx1"/>
                          </a:solidFill>
                          <a:effectLst/>
                          <a:latin typeface="Tahoma" pitchFamily="34" charset="0"/>
                        </a:rPr>
                        <a:t>6</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7348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IE" altLang="en-US" sz="4000" smtClean="0"/>
              <a:t>Relationship between velocity, time and acceleration</a:t>
            </a:r>
            <a:endParaRPr lang="en-US" altLang="en-US" sz="4000" smtClean="0"/>
          </a:p>
        </p:txBody>
      </p:sp>
      <p:graphicFrame>
        <p:nvGraphicFramePr>
          <p:cNvPr id="15363" name="Object 4"/>
          <p:cNvGraphicFramePr>
            <a:graphicFrameLocks noGrp="1" noChangeAspect="1"/>
          </p:cNvGraphicFramePr>
          <p:nvPr>
            <p:ph idx="1"/>
          </p:nvPr>
        </p:nvGraphicFramePr>
        <p:xfrm>
          <a:off x="1693863" y="2032000"/>
          <a:ext cx="6061075" cy="4064000"/>
        </p:xfrm>
        <a:graphic>
          <a:graphicData uri="http://schemas.openxmlformats.org/presentationml/2006/ole">
            <mc:AlternateContent xmlns:mc="http://schemas.openxmlformats.org/markup-compatibility/2006">
              <mc:Choice xmlns:v="urn:schemas-microsoft-com:vml" Requires="v">
                <p:oleObj spid="_x0000_s1027" name="Chart" r:id="rId4" imgW="5991217" imgH="4019502" progId="MSGraph.Chart.8">
                  <p:embed followColorScheme="full"/>
                </p:oleObj>
              </mc:Choice>
              <mc:Fallback>
                <p:oleObj name="Chart" r:id="rId4" imgW="5991217" imgH="4019502" progId="MSGraph.Chart.8">
                  <p:embed followColorScheme="full"/>
                  <p:pic>
                    <p:nvPicPr>
                      <p:cNvPr id="0" name=""/>
                      <p:cNvPicPr>
                        <a:picLocks noChangeAspect="1" noChangeArrowheads="1"/>
                      </p:cNvPicPr>
                      <p:nvPr/>
                    </p:nvPicPr>
                    <p:blipFill>
                      <a:blip r:embed="rId5"/>
                      <a:srcRect/>
                      <a:stretch>
                        <a:fillRect/>
                      </a:stretch>
                    </p:blipFill>
                    <p:spPr bwMode="auto">
                      <a:xfrm>
                        <a:off x="1693863" y="2032000"/>
                        <a:ext cx="6061075"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8350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IE" altLang="en-US" sz="4000" smtClean="0"/>
              <a:t>Relationship between velocity, acceleration and time</a:t>
            </a:r>
            <a:endParaRPr lang="en-US" altLang="en-US" sz="4000" smtClean="0"/>
          </a:p>
        </p:txBody>
      </p:sp>
      <p:sp>
        <p:nvSpPr>
          <p:cNvPr id="1638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en-IE" altLang="en-US" sz="2800" smtClean="0"/>
              <a:t>The equation y = mx + c can be used to calculate points on a line, where m is the gradient and c is the intercept</a:t>
            </a:r>
          </a:p>
          <a:p>
            <a:pPr eaLnBrk="1" hangingPunct="1">
              <a:lnSpc>
                <a:spcPct val="80000"/>
              </a:lnSpc>
            </a:pPr>
            <a:r>
              <a:rPr lang="en-IE" altLang="en-US" sz="2800" smtClean="0"/>
              <a:t>As constant acceleration is a straight line, y axis is velocity, x axis is time</a:t>
            </a:r>
          </a:p>
          <a:p>
            <a:pPr eaLnBrk="1" hangingPunct="1">
              <a:lnSpc>
                <a:spcPct val="80000"/>
              </a:lnSpc>
            </a:pPr>
            <a:r>
              <a:rPr lang="en-IE" altLang="en-US" sz="2800" smtClean="0"/>
              <a:t>v = at + u</a:t>
            </a:r>
          </a:p>
          <a:p>
            <a:pPr eaLnBrk="1" hangingPunct="1">
              <a:lnSpc>
                <a:spcPct val="80000"/>
              </a:lnSpc>
            </a:pPr>
            <a:r>
              <a:rPr lang="en-IE" altLang="en-US" sz="2800" smtClean="0"/>
              <a:t>v = velocity</a:t>
            </a:r>
          </a:p>
          <a:p>
            <a:pPr eaLnBrk="1" hangingPunct="1">
              <a:lnSpc>
                <a:spcPct val="80000"/>
              </a:lnSpc>
            </a:pPr>
            <a:r>
              <a:rPr lang="en-IE" altLang="en-US" sz="2800" smtClean="0"/>
              <a:t>a = acceleration</a:t>
            </a:r>
          </a:p>
          <a:p>
            <a:pPr eaLnBrk="1" hangingPunct="1">
              <a:lnSpc>
                <a:spcPct val="80000"/>
              </a:lnSpc>
            </a:pPr>
            <a:r>
              <a:rPr lang="en-IE" altLang="en-US" sz="2800" smtClean="0"/>
              <a:t>t = time</a:t>
            </a:r>
          </a:p>
          <a:p>
            <a:pPr eaLnBrk="1" hangingPunct="1">
              <a:lnSpc>
                <a:spcPct val="80000"/>
              </a:lnSpc>
            </a:pPr>
            <a:r>
              <a:rPr lang="en-IE" altLang="en-US" sz="2800" smtClean="0"/>
              <a:t>u = velocity at time t = 0</a:t>
            </a:r>
          </a:p>
          <a:p>
            <a:pPr eaLnBrk="1" hangingPunct="1">
              <a:lnSpc>
                <a:spcPct val="80000"/>
              </a:lnSpc>
            </a:pPr>
            <a:endParaRPr lang="en-US" altLang="en-US" sz="2800" smtClean="0"/>
          </a:p>
        </p:txBody>
      </p:sp>
    </p:spTree>
    <p:extLst>
      <p:ext uri="{BB962C8B-B14F-4D97-AF65-F5344CB8AC3E}">
        <p14:creationId xmlns:p14="http://schemas.microsoft.com/office/powerpoint/2010/main" val="18951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IE" altLang="en-US" smtClean="0"/>
              <a:t>Example</a:t>
            </a:r>
            <a:endParaRPr lang="en-US" altLang="en-US" smtClean="0"/>
          </a:p>
        </p:txBody>
      </p:sp>
      <p:sp>
        <p:nvSpPr>
          <p:cNvPr id="1741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mtClean="0"/>
              <a:t>Determine the velocity of a car starting with a velocity of 3 m/s and accelerating at 2 m/s</a:t>
            </a:r>
            <a:r>
              <a:rPr lang="en-IE" altLang="en-US" baseline="30000" smtClean="0"/>
              <a:t>2</a:t>
            </a:r>
            <a:r>
              <a:rPr lang="en-IE" altLang="en-US" smtClean="0"/>
              <a:t> for 3 seconds</a:t>
            </a:r>
          </a:p>
          <a:p>
            <a:pPr eaLnBrk="1" hangingPunct="1"/>
            <a:r>
              <a:rPr lang="en-IE" altLang="en-US" smtClean="0"/>
              <a:t>v = 2 * 3 + 3 = 9 m/s</a:t>
            </a:r>
            <a:endParaRPr lang="en-US" altLang="en-US" smtClean="0"/>
          </a:p>
        </p:txBody>
      </p:sp>
    </p:spTree>
    <p:extLst>
      <p:ext uri="{BB962C8B-B14F-4D97-AF65-F5344CB8AC3E}">
        <p14:creationId xmlns:p14="http://schemas.microsoft.com/office/powerpoint/2010/main" val="2896419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IE" altLang="en-US" smtClean="0"/>
              <a:t>Distance</a:t>
            </a:r>
            <a:endParaRPr lang="en-US" altLang="en-US" smtClean="0"/>
          </a:p>
        </p:txBody>
      </p:sp>
      <p:sp>
        <p:nvSpPr>
          <p:cNvPr id="18435" name="Rectangle 3" descr="Rectangle: Click to edit Master text styles&#10;Second level&#10;Third level&#10;Fourth level&#10;Fifth level"/>
          <p:cNvSpPr>
            <a:spLocks noGrp="1" noChangeArrowheads="1"/>
          </p:cNvSpPr>
          <p:nvPr>
            <p:ph type="body" sz="half" idx="1"/>
          </p:nvPr>
        </p:nvSpPr>
        <p:spPr>
          <a:xfrm>
            <a:off x="685800" y="1676400"/>
            <a:ext cx="3810000" cy="4114800"/>
          </a:xfrm>
        </p:spPr>
        <p:txBody>
          <a:bodyPr/>
          <a:lstStyle/>
          <a:p>
            <a:pPr eaLnBrk="1" hangingPunct="1"/>
            <a:r>
              <a:rPr lang="en-IE" altLang="en-US" sz="2800" smtClean="0"/>
              <a:t>Distance is = the area under the graph.</a:t>
            </a:r>
          </a:p>
          <a:p>
            <a:pPr eaLnBrk="1" hangingPunct="1"/>
            <a:r>
              <a:rPr lang="en-IE" altLang="en-US" sz="2800" smtClean="0"/>
              <a:t>E.g.</a:t>
            </a:r>
          </a:p>
          <a:p>
            <a:pPr eaLnBrk="1" hangingPunct="1"/>
            <a:r>
              <a:rPr lang="en-IE" altLang="en-US" sz="2800" smtClean="0"/>
              <a:t>In graph 1,</a:t>
            </a:r>
            <a:br>
              <a:rPr lang="en-IE" altLang="en-US" sz="2800" smtClean="0"/>
            </a:br>
            <a:r>
              <a:rPr lang="en-IE" altLang="en-US" sz="2800" smtClean="0"/>
              <a:t>Distance = velocity * time</a:t>
            </a:r>
            <a:br>
              <a:rPr lang="en-IE" altLang="en-US" sz="2800" smtClean="0"/>
            </a:br>
            <a:endParaRPr lang="en-IE" altLang="en-US" sz="2800" smtClean="0"/>
          </a:p>
          <a:p>
            <a:pPr eaLnBrk="1" hangingPunct="1"/>
            <a:endParaRPr lang="en-IE" altLang="en-US" sz="2800" smtClean="0"/>
          </a:p>
          <a:p>
            <a:pPr eaLnBrk="1" hangingPunct="1"/>
            <a:endParaRPr lang="en-US" altLang="en-US" sz="2800" smtClean="0"/>
          </a:p>
        </p:txBody>
      </p:sp>
      <p:graphicFrame>
        <p:nvGraphicFramePr>
          <p:cNvPr id="18436" name="Object 4"/>
          <p:cNvGraphicFramePr>
            <a:graphicFrameLocks noGrp="1" noChangeAspect="1"/>
          </p:cNvGraphicFramePr>
          <p:nvPr>
            <p:ph sz="quarter" idx="2"/>
            <p:extLst>
              <p:ext uri="{D42A27DB-BD31-4B8C-83A1-F6EECF244321}">
                <p14:modId xmlns:p14="http://schemas.microsoft.com/office/powerpoint/2010/main" val="3235067795"/>
              </p:ext>
            </p:extLst>
          </p:nvPr>
        </p:nvGraphicFramePr>
        <p:xfrm>
          <a:off x="5335588" y="1303784"/>
          <a:ext cx="2954337" cy="1981200"/>
        </p:xfrm>
        <a:graphic>
          <a:graphicData uri="http://schemas.openxmlformats.org/presentationml/2006/ole">
            <mc:AlternateContent xmlns:mc="http://schemas.openxmlformats.org/markup-compatibility/2006">
              <mc:Choice xmlns:v="urn:schemas-microsoft-com:vml" Requires="v">
                <p:oleObj spid="_x0000_s2052" name="Chart" r:id="rId4" imgW="5991217" imgH="4019502" progId="MSGraph.Chart.8">
                  <p:embed followColorScheme="full"/>
                </p:oleObj>
              </mc:Choice>
              <mc:Fallback>
                <p:oleObj name="Chart" r:id="rId4" imgW="5991217" imgH="4019502" progId="MSGraph.Chart.8">
                  <p:embed followColorScheme="full"/>
                  <p:pic>
                    <p:nvPicPr>
                      <p:cNvPr id="0" name=""/>
                      <p:cNvPicPr>
                        <a:picLocks noChangeAspect="1" noChangeArrowheads="1"/>
                      </p:cNvPicPr>
                      <p:nvPr/>
                    </p:nvPicPr>
                    <p:blipFill>
                      <a:blip r:embed="rId5"/>
                      <a:srcRect/>
                      <a:stretch>
                        <a:fillRect/>
                      </a:stretch>
                    </p:blipFill>
                    <p:spPr bwMode="auto">
                      <a:xfrm>
                        <a:off x="5335588" y="1303784"/>
                        <a:ext cx="2954337"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6"/>
          <p:cNvGraphicFramePr>
            <a:graphicFrameLocks noGrp="1" noChangeAspect="1"/>
          </p:cNvGraphicFramePr>
          <p:nvPr>
            <p:ph sz="quarter" idx="3"/>
          </p:nvPr>
        </p:nvGraphicFramePr>
        <p:xfrm>
          <a:off x="5226050" y="4038600"/>
          <a:ext cx="2959100" cy="1981200"/>
        </p:xfrm>
        <a:graphic>
          <a:graphicData uri="http://schemas.openxmlformats.org/presentationml/2006/ole">
            <mc:AlternateContent xmlns:mc="http://schemas.openxmlformats.org/markup-compatibility/2006">
              <mc:Choice xmlns:v="urn:schemas-microsoft-com:vml" Requires="v">
                <p:oleObj spid="_x0000_s2053" name="Chart" r:id="rId6" imgW="6000750" imgH="4010168" progId="MSGraph.Chart.8">
                  <p:embed followColorScheme="full"/>
                </p:oleObj>
              </mc:Choice>
              <mc:Fallback>
                <p:oleObj name="Chart" r:id="rId6" imgW="6000750" imgH="4010168" progId="MSGraph.Chart.8">
                  <p:embed followColorScheme="full"/>
                  <p:pic>
                    <p:nvPicPr>
                      <p:cNvPr id="0" name=""/>
                      <p:cNvPicPr>
                        <a:picLocks noChangeAspect="1" noChangeArrowheads="1"/>
                      </p:cNvPicPr>
                      <p:nvPr/>
                    </p:nvPicPr>
                    <p:blipFill>
                      <a:blip r:embed="rId7"/>
                      <a:srcRect/>
                      <a:stretch>
                        <a:fillRect/>
                      </a:stretch>
                    </p:blipFill>
                    <p:spPr bwMode="auto">
                      <a:xfrm>
                        <a:off x="5226050" y="4038600"/>
                        <a:ext cx="29591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Line 8"/>
          <p:cNvSpPr>
            <a:spLocks noChangeShapeType="1"/>
          </p:cNvSpPr>
          <p:nvPr/>
        </p:nvSpPr>
        <p:spPr bwMode="auto">
          <a:xfrm>
            <a:off x="5991225" y="3352800"/>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8439" name="Line 9"/>
          <p:cNvSpPr>
            <a:spLocks noChangeShapeType="1"/>
          </p:cNvSpPr>
          <p:nvPr/>
        </p:nvSpPr>
        <p:spPr bwMode="auto">
          <a:xfrm>
            <a:off x="6604000" y="3346450"/>
            <a:ext cx="0"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8440" name="Line 10"/>
          <p:cNvSpPr>
            <a:spLocks noChangeShapeType="1"/>
          </p:cNvSpPr>
          <p:nvPr/>
        </p:nvSpPr>
        <p:spPr bwMode="auto">
          <a:xfrm>
            <a:off x="4876800" y="5454650"/>
            <a:ext cx="381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Tree>
    <p:extLst>
      <p:ext uri="{BB962C8B-B14F-4D97-AF65-F5344CB8AC3E}">
        <p14:creationId xmlns:p14="http://schemas.microsoft.com/office/powerpoint/2010/main" val="109885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381000"/>
            <a:ext cx="7772400" cy="1143000"/>
          </a:xfrm>
        </p:spPr>
        <p:txBody>
          <a:bodyPr/>
          <a:lstStyle/>
          <a:p>
            <a:pPr eaLnBrk="1" hangingPunct="1"/>
            <a:r>
              <a:rPr lang="en-IE" altLang="en-US" smtClean="0"/>
              <a:t>Distance</a:t>
            </a:r>
            <a:endParaRPr lang="en-US" altLang="en-US" smtClean="0"/>
          </a:p>
        </p:txBody>
      </p:sp>
      <p:sp>
        <p:nvSpPr>
          <p:cNvPr id="1945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mtClean="0"/>
              <a:t>Area A = </a:t>
            </a:r>
            <a:r>
              <a:rPr lang="el-GR" altLang="en-US" smtClean="0">
                <a:cs typeface="Tahoma" pitchFamily="34" charset="0"/>
              </a:rPr>
              <a:t>Δ</a:t>
            </a:r>
            <a:r>
              <a:rPr lang="en-IE" altLang="en-US" smtClean="0">
                <a:cs typeface="Tahoma" pitchFamily="34" charset="0"/>
              </a:rPr>
              <a:t>t * u </a:t>
            </a:r>
          </a:p>
          <a:p>
            <a:pPr eaLnBrk="1" hangingPunct="1"/>
            <a:r>
              <a:rPr lang="en-IE" altLang="en-US" smtClean="0">
                <a:cs typeface="Tahoma" pitchFamily="34" charset="0"/>
              </a:rPr>
              <a:t>Area B = .5 * (v-u) </a:t>
            </a:r>
            <a:r>
              <a:rPr lang="el-GR" altLang="en-US" smtClean="0">
                <a:cs typeface="Tahoma" pitchFamily="34" charset="0"/>
              </a:rPr>
              <a:t>Δ</a:t>
            </a:r>
            <a:r>
              <a:rPr lang="en-IE" altLang="en-US" smtClean="0">
                <a:cs typeface="Tahoma" pitchFamily="34" charset="0"/>
              </a:rPr>
              <a:t>t</a:t>
            </a:r>
          </a:p>
          <a:p>
            <a:pPr eaLnBrk="1" hangingPunct="1"/>
            <a:r>
              <a:rPr lang="en-IE" altLang="en-US" smtClean="0">
                <a:cs typeface="Tahoma" pitchFamily="34" charset="0"/>
              </a:rPr>
              <a:t>Therefore </a:t>
            </a:r>
            <a:r>
              <a:rPr lang="el-GR" altLang="en-US" smtClean="0">
                <a:cs typeface="Tahoma" pitchFamily="34" charset="0"/>
              </a:rPr>
              <a:t>Δ</a:t>
            </a:r>
            <a:r>
              <a:rPr lang="en-IE" altLang="en-US" smtClean="0">
                <a:cs typeface="Tahoma" pitchFamily="34" charset="0"/>
              </a:rPr>
              <a:t>x = u </a:t>
            </a:r>
            <a:r>
              <a:rPr lang="el-GR" altLang="en-US" smtClean="0">
                <a:cs typeface="Tahoma" pitchFamily="34" charset="0"/>
              </a:rPr>
              <a:t>Δ</a:t>
            </a:r>
            <a:r>
              <a:rPr lang="en-IE" altLang="en-US" smtClean="0">
                <a:cs typeface="Tahoma" pitchFamily="34" charset="0"/>
              </a:rPr>
              <a:t>t + .5(v-u) </a:t>
            </a:r>
            <a:r>
              <a:rPr lang="el-GR" altLang="en-US" smtClean="0">
                <a:cs typeface="Tahoma" pitchFamily="34" charset="0"/>
              </a:rPr>
              <a:t>Δ</a:t>
            </a:r>
            <a:r>
              <a:rPr lang="en-IE" altLang="en-US" smtClean="0">
                <a:cs typeface="Tahoma" pitchFamily="34" charset="0"/>
              </a:rPr>
              <a:t>t </a:t>
            </a:r>
          </a:p>
          <a:p>
            <a:pPr eaLnBrk="1" hangingPunct="1"/>
            <a:r>
              <a:rPr lang="en-IE" altLang="en-US" smtClean="0">
                <a:cs typeface="Tahoma" pitchFamily="34" charset="0"/>
              </a:rPr>
              <a:t>We know v-u = </a:t>
            </a:r>
            <a:r>
              <a:rPr lang="el-GR" altLang="en-US" smtClean="0">
                <a:cs typeface="Tahoma" pitchFamily="34" charset="0"/>
              </a:rPr>
              <a:t>Δ</a:t>
            </a:r>
            <a:r>
              <a:rPr lang="en-IE" altLang="en-US" smtClean="0">
                <a:cs typeface="Tahoma" pitchFamily="34" charset="0"/>
              </a:rPr>
              <a:t>v and</a:t>
            </a:r>
          </a:p>
          <a:p>
            <a:pPr eaLnBrk="1" hangingPunct="1"/>
            <a:r>
              <a:rPr lang="el-GR" altLang="en-US" smtClean="0">
                <a:cs typeface="Tahoma" pitchFamily="34" charset="0"/>
              </a:rPr>
              <a:t>Δ</a:t>
            </a:r>
            <a:r>
              <a:rPr lang="en-IE" altLang="en-US" smtClean="0">
                <a:cs typeface="Tahoma" pitchFamily="34" charset="0"/>
              </a:rPr>
              <a:t>v = a </a:t>
            </a:r>
            <a:r>
              <a:rPr lang="el-GR" altLang="en-US" smtClean="0">
                <a:cs typeface="Tahoma" pitchFamily="34" charset="0"/>
              </a:rPr>
              <a:t>Δ</a:t>
            </a:r>
            <a:r>
              <a:rPr lang="en-IE" altLang="en-US" smtClean="0">
                <a:cs typeface="Tahoma" pitchFamily="34" charset="0"/>
              </a:rPr>
              <a:t>t</a:t>
            </a:r>
          </a:p>
          <a:p>
            <a:pPr eaLnBrk="1" hangingPunct="1"/>
            <a:r>
              <a:rPr lang="en-IE" altLang="en-US" smtClean="0">
                <a:cs typeface="Tahoma" pitchFamily="34" charset="0"/>
              </a:rPr>
              <a:t>So we can use:</a:t>
            </a:r>
          </a:p>
          <a:p>
            <a:pPr eaLnBrk="1" hangingPunct="1"/>
            <a:r>
              <a:rPr lang="el-GR" altLang="en-US" smtClean="0">
                <a:cs typeface="Tahoma" pitchFamily="34" charset="0"/>
              </a:rPr>
              <a:t>Δ</a:t>
            </a:r>
            <a:r>
              <a:rPr lang="en-IE" altLang="en-US" smtClean="0">
                <a:cs typeface="Tahoma" pitchFamily="34" charset="0"/>
              </a:rPr>
              <a:t>x = u </a:t>
            </a:r>
            <a:r>
              <a:rPr lang="el-GR" altLang="en-US" smtClean="0">
                <a:cs typeface="Tahoma" pitchFamily="34" charset="0"/>
              </a:rPr>
              <a:t>Δ</a:t>
            </a:r>
            <a:r>
              <a:rPr lang="en-IE" altLang="en-US" smtClean="0">
                <a:cs typeface="Tahoma" pitchFamily="34" charset="0"/>
              </a:rPr>
              <a:t>t + .5 a </a:t>
            </a:r>
            <a:r>
              <a:rPr lang="el-GR" altLang="en-US" smtClean="0">
                <a:cs typeface="Tahoma" pitchFamily="34" charset="0"/>
              </a:rPr>
              <a:t>Δ</a:t>
            </a:r>
            <a:r>
              <a:rPr lang="en-IE" altLang="en-US" smtClean="0">
                <a:cs typeface="Tahoma" pitchFamily="34" charset="0"/>
              </a:rPr>
              <a:t>t</a:t>
            </a:r>
            <a:r>
              <a:rPr lang="en-IE" altLang="en-US" baseline="30000" smtClean="0">
                <a:cs typeface="Tahoma" pitchFamily="34" charset="0"/>
              </a:rPr>
              <a:t>2</a:t>
            </a:r>
            <a:endParaRPr lang="el-GR" altLang="en-US" baseline="30000" smtClean="0">
              <a:cs typeface="Tahoma" pitchFamily="34" charset="0"/>
            </a:endParaRPr>
          </a:p>
        </p:txBody>
      </p:sp>
      <p:graphicFrame>
        <p:nvGraphicFramePr>
          <p:cNvPr id="19460" name="Object 4"/>
          <p:cNvGraphicFramePr>
            <a:graphicFrameLocks noChangeAspect="1"/>
          </p:cNvGraphicFramePr>
          <p:nvPr/>
        </p:nvGraphicFramePr>
        <p:xfrm>
          <a:off x="5226050" y="4419600"/>
          <a:ext cx="2959100" cy="1981200"/>
        </p:xfrm>
        <a:graphic>
          <a:graphicData uri="http://schemas.openxmlformats.org/presentationml/2006/ole">
            <mc:AlternateContent xmlns:mc="http://schemas.openxmlformats.org/markup-compatibility/2006">
              <mc:Choice xmlns:v="urn:schemas-microsoft-com:vml" Requires="v">
                <p:oleObj spid="_x0000_s3075" name="Chart" r:id="rId4" imgW="6000750" imgH="4010168" progId="MSGraph.Chart.8">
                  <p:embed followColorScheme="full"/>
                </p:oleObj>
              </mc:Choice>
              <mc:Fallback>
                <p:oleObj name="Chart" r:id="rId4" imgW="6000750" imgH="4010168" progId="MSGraph.Chart.8">
                  <p:embed followColorScheme="full"/>
                  <p:pic>
                    <p:nvPicPr>
                      <p:cNvPr id="0" name=""/>
                      <p:cNvPicPr>
                        <a:picLocks noChangeAspect="1" noChangeArrowheads="1"/>
                      </p:cNvPicPr>
                      <p:nvPr/>
                    </p:nvPicPr>
                    <p:blipFill>
                      <a:blip r:embed="rId5"/>
                      <a:srcRect/>
                      <a:stretch>
                        <a:fillRect/>
                      </a:stretch>
                    </p:blipFill>
                    <p:spPr bwMode="auto">
                      <a:xfrm>
                        <a:off x="5226050" y="4419600"/>
                        <a:ext cx="29591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Line 5"/>
          <p:cNvSpPr>
            <a:spLocks noChangeShapeType="1"/>
          </p:cNvSpPr>
          <p:nvPr/>
        </p:nvSpPr>
        <p:spPr bwMode="auto">
          <a:xfrm>
            <a:off x="5991225" y="3733800"/>
            <a:ext cx="1588"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9462" name="Line 6"/>
          <p:cNvSpPr>
            <a:spLocks noChangeShapeType="1"/>
          </p:cNvSpPr>
          <p:nvPr/>
        </p:nvSpPr>
        <p:spPr bwMode="auto">
          <a:xfrm>
            <a:off x="7207250" y="3727450"/>
            <a:ext cx="1588"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9463" name="Line 7"/>
          <p:cNvSpPr>
            <a:spLocks noChangeShapeType="1"/>
          </p:cNvSpPr>
          <p:nvPr/>
        </p:nvSpPr>
        <p:spPr bwMode="auto">
          <a:xfrm>
            <a:off x="4876800" y="5835650"/>
            <a:ext cx="381000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9464" name="Text Box 8"/>
          <p:cNvSpPr txBox="1">
            <a:spLocks noChangeArrowheads="1"/>
          </p:cNvSpPr>
          <p:nvPr/>
        </p:nvSpPr>
        <p:spPr bwMode="auto">
          <a:xfrm>
            <a:off x="6643688" y="5791200"/>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A</a:t>
            </a:r>
            <a:endParaRPr lang="en-US" altLang="en-US" b="0"/>
          </a:p>
        </p:txBody>
      </p:sp>
      <p:sp>
        <p:nvSpPr>
          <p:cNvPr id="19465" name="Text Box 9"/>
          <p:cNvSpPr txBox="1">
            <a:spLocks noChangeArrowheads="1"/>
          </p:cNvSpPr>
          <p:nvPr/>
        </p:nvSpPr>
        <p:spPr bwMode="auto">
          <a:xfrm>
            <a:off x="6646863" y="5367338"/>
            <a:ext cx="363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B</a:t>
            </a:r>
            <a:endParaRPr lang="en-US" altLang="en-US" b="0"/>
          </a:p>
        </p:txBody>
      </p:sp>
      <p:sp>
        <p:nvSpPr>
          <p:cNvPr id="19466" name="Line 10"/>
          <p:cNvSpPr>
            <a:spLocks noChangeShapeType="1"/>
          </p:cNvSpPr>
          <p:nvPr/>
        </p:nvSpPr>
        <p:spPr bwMode="auto">
          <a:xfrm>
            <a:off x="5995988" y="4038600"/>
            <a:ext cx="1219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9467" name="Text Box 11"/>
          <p:cNvSpPr txBox="1">
            <a:spLocks noChangeArrowheads="1"/>
          </p:cNvSpPr>
          <p:nvPr/>
        </p:nvSpPr>
        <p:spPr bwMode="auto">
          <a:xfrm>
            <a:off x="6419850" y="36576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t</a:t>
            </a:r>
            <a:endParaRPr lang="en-US" altLang="en-US" b="0"/>
          </a:p>
        </p:txBody>
      </p:sp>
      <p:sp>
        <p:nvSpPr>
          <p:cNvPr id="19468" name="Line 12"/>
          <p:cNvSpPr>
            <a:spLocks noChangeShapeType="1"/>
          </p:cNvSpPr>
          <p:nvPr/>
        </p:nvSpPr>
        <p:spPr bwMode="auto">
          <a:xfrm flipV="1">
            <a:off x="8534400" y="5867400"/>
            <a:ext cx="0" cy="304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9469" name="Text Box 13"/>
          <p:cNvSpPr txBox="1">
            <a:spLocks noChangeArrowheads="1"/>
          </p:cNvSpPr>
          <p:nvPr/>
        </p:nvSpPr>
        <p:spPr bwMode="auto">
          <a:xfrm>
            <a:off x="8637588" y="5791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u</a:t>
            </a:r>
            <a:endParaRPr lang="en-US" altLang="en-US" b="0"/>
          </a:p>
        </p:txBody>
      </p:sp>
      <p:sp>
        <p:nvSpPr>
          <p:cNvPr id="19470" name="Line 14"/>
          <p:cNvSpPr>
            <a:spLocks noChangeShapeType="1"/>
          </p:cNvSpPr>
          <p:nvPr/>
        </p:nvSpPr>
        <p:spPr bwMode="auto">
          <a:xfrm flipV="1">
            <a:off x="8534400" y="5105400"/>
            <a:ext cx="0" cy="685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19471" name="Text Box 15"/>
          <p:cNvSpPr txBox="1">
            <a:spLocks noChangeArrowheads="1"/>
          </p:cNvSpPr>
          <p:nvPr/>
        </p:nvSpPr>
        <p:spPr bwMode="auto">
          <a:xfrm>
            <a:off x="8478838" y="5181600"/>
            <a:ext cx="617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v-u</a:t>
            </a:r>
            <a:endParaRPr lang="en-US" altLang="en-US" b="0"/>
          </a:p>
        </p:txBody>
      </p:sp>
    </p:spTree>
    <p:extLst>
      <p:ext uri="{BB962C8B-B14F-4D97-AF65-F5344CB8AC3E}">
        <p14:creationId xmlns:p14="http://schemas.microsoft.com/office/powerpoint/2010/main" val="119909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IE" altLang="en-US" smtClean="0"/>
              <a:t>Force</a:t>
            </a:r>
            <a:endParaRPr lang="en-US" altLang="en-US" smtClean="0"/>
          </a:p>
        </p:txBody>
      </p:sp>
      <p:sp>
        <p:nvSpPr>
          <p:cNvPr id="20483"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IE" altLang="en-US" sz="2800" smtClean="0"/>
              <a:t>Force is that quality that can alter an objects speed or direction</a:t>
            </a:r>
          </a:p>
          <a:p>
            <a:pPr eaLnBrk="1" hangingPunct="1">
              <a:lnSpc>
                <a:spcPct val="90000"/>
              </a:lnSpc>
            </a:pPr>
            <a:r>
              <a:rPr lang="en-IE" altLang="en-US" sz="2800" smtClean="0"/>
              <a:t>Force is nothing to do with motion</a:t>
            </a:r>
          </a:p>
          <a:p>
            <a:pPr eaLnBrk="1" hangingPunct="1">
              <a:lnSpc>
                <a:spcPct val="90000"/>
              </a:lnSpc>
            </a:pPr>
            <a:r>
              <a:rPr lang="en-IE" altLang="en-US" sz="2800" smtClean="0"/>
              <a:t>Force is only required to affect a change</a:t>
            </a:r>
          </a:p>
          <a:p>
            <a:pPr eaLnBrk="1" hangingPunct="1">
              <a:lnSpc>
                <a:spcPct val="90000"/>
              </a:lnSpc>
            </a:pPr>
            <a:r>
              <a:rPr lang="en-IE" altLang="en-US" sz="2800" smtClean="0"/>
              <a:t>For example no force is required to keep an arrow flying, only to start it off</a:t>
            </a:r>
          </a:p>
          <a:p>
            <a:pPr eaLnBrk="1" hangingPunct="1">
              <a:lnSpc>
                <a:spcPct val="90000"/>
              </a:lnSpc>
            </a:pPr>
            <a:r>
              <a:rPr lang="en-IE" altLang="en-US" sz="2800" smtClean="0"/>
              <a:t>Many forces can act on an object at the same time. If the sum of those forces is 0, the object will not change velocity</a:t>
            </a:r>
            <a:endParaRPr lang="en-US" altLang="en-US" sz="2800" smtClean="0"/>
          </a:p>
        </p:txBody>
      </p:sp>
    </p:spTree>
    <p:extLst>
      <p:ext uri="{BB962C8B-B14F-4D97-AF65-F5344CB8AC3E}">
        <p14:creationId xmlns:p14="http://schemas.microsoft.com/office/powerpoint/2010/main" val="797491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4" descr="MCj0296181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881882"/>
            <a:ext cx="7461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Line 5"/>
          <p:cNvSpPr>
            <a:spLocks noChangeShapeType="1"/>
          </p:cNvSpPr>
          <p:nvPr/>
        </p:nvSpPr>
        <p:spPr bwMode="auto">
          <a:xfrm>
            <a:off x="2438400" y="891282"/>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1509" name="Text Box 6"/>
          <p:cNvSpPr txBox="1">
            <a:spLocks noChangeArrowheads="1"/>
          </p:cNvSpPr>
          <p:nvPr/>
        </p:nvSpPr>
        <p:spPr bwMode="auto">
          <a:xfrm>
            <a:off x="2447925" y="967482"/>
            <a:ext cx="113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Gravity</a:t>
            </a:r>
            <a:endParaRPr lang="en-US" altLang="en-US" b="0"/>
          </a:p>
        </p:txBody>
      </p:sp>
      <p:sp>
        <p:nvSpPr>
          <p:cNvPr id="21510" name="Line 7"/>
          <p:cNvSpPr>
            <a:spLocks noChangeShapeType="1"/>
          </p:cNvSpPr>
          <p:nvPr/>
        </p:nvSpPr>
        <p:spPr bwMode="auto">
          <a:xfrm flipV="1">
            <a:off x="5715000" y="1196082"/>
            <a:ext cx="251460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pic>
        <p:nvPicPr>
          <p:cNvPr id="21511" name="Picture 8" descr="MCj0296181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5275" y="1272282"/>
            <a:ext cx="7461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2" name="Line 9"/>
          <p:cNvSpPr>
            <a:spLocks noChangeShapeType="1"/>
          </p:cNvSpPr>
          <p:nvPr/>
        </p:nvSpPr>
        <p:spPr bwMode="auto">
          <a:xfrm>
            <a:off x="7239000" y="2339082"/>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1513" name="Text Box 10"/>
          <p:cNvSpPr txBox="1">
            <a:spLocks noChangeArrowheads="1"/>
          </p:cNvSpPr>
          <p:nvPr/>
        </p:nvSpPr>
        <p:spPr bwMode="auto">
          <a:xfrm>
            <a:off x="7315200" y="2415282"/>
            <a:ext cx="113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Gravity</a:t>
            </a:r>
            <a:endParaRPr lang="en-US" altLang="en-US" b="0"/>
          </a:p>
        </p:txBody>
      </p:sp>
      <p:sp>
        <p:nvSpPr>
          <p:cNvPr id="21514" name="Line 11"/>
          <p:cNvSpPr>
            <a:spLocks noChangeShapeType="1"/>
          </p:cNvSpPr>
          <p:nvPr/>
        </p:nvSpPr>
        <p:spPr bwMode="auto">
          <a:xfrm flipV="1">
            <a:off x="7467600" y="891282"/>
            <a:ext cx="609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1515" name="Text Box 12"/>
          <p:cNvSpPr txBox="1">
            <a:spLocks noChangeArrowheads="1"/>
          </p:cNvSpPr>
          <p:nvPr/>
        </p:nvSpPr>
        <p:spPr bwMode="auto">
          <a:xfrm>
            <a:off x="6629400" y="662682"/>
            <a:ext cx="1169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Friction</a:t>
            </a:r>
            <a:endParaRPr lang="en-US" altLang="en-US" b="0"/>
          </a:p>
        </p:txBody>
      </p:sp>
      <p:sp>
        <p:nvSpPr>
          <p:cNvPr id="21516" name="Line 13"/>
          <p:cNvSpPr>
            <a:spLocks noChangeShapeType="1"/>
          </p:cNvSpPr>
          <p:nvPr/>
        </p:nvSpPr>
        <p:spPr bwMode="auto">
          <a:xfrm flipV="1">
            <a:off x="5867400" y="1196082"/>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1517" name="Text Box 14"/>
          <p:cNvSpPr txBox="1">
            <a:spLocks noChangeArrowheads="1"/>
          </p:cNvSpPr>
          <p:nvPr/>
        </p:nvSpPr>
        <p:spPr bwMode="auto">
          <a:xfrm>
            <a:off x="4495800" y="999232"/>
            <a:ext cx="1371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Force </a:t>
            </a:r>
          </a:p>
          <a:p>
            <a:pPr eaLnBrk="1" hangingPunct="1"/>
            <a:r>
              <a:rPr lang="en-IE" altLang="en-US" b="0"/>
              <a:t>from </a:t>
            </a:r>
          </a:p>
          <a:p>
            <a:pPr eaLnBrk="1" hangingPunct="1"/>
            <a:r>
              <a:rPr lang="en-IE" altLang="en-US" b="0"/>
              <a:t>the table</a:t>
            </a:r>
            <a:endParaRPr lang="en-US" altLang="en-US" b="0"/>
          </a:p>
        </p:txBody>
      </p:sp>
      <p:pic>
        <p:nvPicPr>
          <p:cNvPr id="21518" name="Picture 15" descr="j029215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872482"/>
            <a:ext cx="21828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Line 16"/>
          <p:cNvSpPr>
            <a:spLocks noChangeShapeType="1"/>
          </p:cNvSpPr>
          <p:nvPr/>
        </p:nvSpPr>
        <p:spPr bwMode="auto">
          <a:xfrm>
            <a:off x="1219200" y="3024882"/>
            <a:ext cx="1905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1520" name="Text Box 17"/>
          <p:cNvSpPr txBox="1">
            <a:spLocks noChangeArrowheads="1"/>
          </p:cNvSpPr>
          <p:nvPr/>
        </p:nvSpPr>
        <p:spPr bwMode="auto">
          <a:xfrm>
            <a:off x="152400" y="2643882"/>
            <a:ext cx="10144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Force </a:t>
            </a:r>
          </a:p>
          <a:p>
            <a:pPr eaLnBrk="1" hangingPunct="1"/>
            <a:r>
              <a:rPr lang="en-IE" altLang="en-US" b="0"/>
              <a:t>from </a:t>
            </a:r>
          </a:p>
          <a:p>
            <a:pPr eaLnBrk="1" hangingPunct="1"/>
            <a:r>
              <a:rPr lang="en-IE" altLang="en-US" b="0"/>
              <a:t>wind</a:t>
            </a:r>
            <a:endParaRPr lang="en-US" altLang="en-US" b="0"/>
          </a:p>
        </p:txBody>
      </p:sp>
      <p:sp>
        <p:nvSpPr>
          <p:cNvPr id="21521" name="Line 18"/>
          <p:cNvSpPr>
            <a:spLocks noChangeShapeType="1"/>
          </p:cNvSpPr>
          <p:nvPr/>
        </p:nvSpPr>
        <p:spPr bwMode="auto">
          <a:xfrm>
            <a:off x="3810000" y="4472682"/>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1522" name="Text Box 19"/>
          <p:cNvSpPr txBox="1">
            <a:spLocks noChangeArrowheads="1"/>
          </p:cNvSpPr>
          <p:nvPr/>
        </p:nvSpPr>
        <p:spPr bwMode="auto">
          <a:xfrm>
            <a:off x="3886200" y="4548882"/>
            <a:ext cx="113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Gravity</a:t>
            </a:r>
            <a:endParaRPr lang="en-US" altLang="en-US" b="0"/>
          </a:p>
        </p:txBody>
      </p:sp>
      <p:sp>
        <p:nvSpPr>
          <p:cNvPr id="21523" name="Line 20"/>
          <p:cNvSpPr>
            <a:spLocks noChangeShapeType="1"/>
          </p:cNvSpPr>
          <p:nvPr/>
        </p:nvSpPr>
        <p:spPr bwMode="auto">
          <a:xfrm flipV="1">
            <a:off x="1295400" y="4548882"/>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1524" name="Text Box 21"/>
          <p:cNvSpPr txBox="1">
            <a:spLocks noChangeArrowheads="1"/>
          </p:cNvSpPr>
          <p:nvPr/>
        </p:nvSpPr>
        <p:spPr bwMode="auto">
          <a:xfrm>
            <a:off x="-93663" y="4625082"/>
            <a:ext cx="1474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Buoyancy</a:t>
            </a:r>
            <a:endParaRPr lang="en-US" altLang="en-US" b="0"/>
          </a:p>
        </p:txBody>
      </p:sp>
      <p:sp>
        <p:nvSpPr>
          <p:cNvPr id="21525" name="Line 22"/>
          <p:cNvSpPr>
            <a:spLocks noChangeShapeType="1"/>
          </p:cNvSpPr>
          <p:nvPr/>
        </p:nvSpPr>
        <p:spPr bwMode="auto">
          <a:xfrm>
            <a:off x="4038600" y="5387082"/>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E"/>
          </a:p>
        </p:txBody>
      </p:sp>
      <p:sp>
        <p:nvSpPr>
          <p:cNvPr id="21526" name="Text Box 23"/>
          <p:cNvSpPr txBox="1">
            <a:spLocks noChangeArrowheads="1"/>
          </p:cNvSpPr>
          <p:nvPr/>
        </p:nvSpPr>
        <p:spPr bwMode="auto">
          <a:xfrm>
            <a:off x="5002213" y="5158482"/>
            <a:ext cx="1169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b="1">
                <a:solidFill>
                  <a:schemeClr val="tx1"/>
                </a:solidFill>
                <a:latin typeface="Tahoma" pitchFamily="34" charset="0"/>
              </a:defRPr>
            </a:lvl1pPr>
            <a:lvl2pPr marL="742950" indent="-285750" eaLnBrk="0" hangingPunct="0">
              <a:defRPr sz="2400" b="1">
                <a:solidFill>
                  <a:schemeClr val="tx1"/>
                </a:solidFill>
                <a:latin typeface="Tahoma" pitchFamily="34" charset="0"/>
              </a:defRPr>
            </a:lvl2pPr>
            <a:lvl3pPr marL="1143000" indent="-228600" eaLnBrk="0" hangingPunct="0">
              <a:defRPr sz="2400" b="1">
                <a:solidFill>
                  <a:schemeClr val="tx1"/>
                </a:solidFill>
                <a:latin typeface="Tahoma" pitchFamily="34" charset="0"/>
              </a:defRPr>
            </a:lvl3pPr>
            <a:lvl4pPr marL="1600200" indent="-228600" eaLnBrk="0" hangingPunct="0">
              <a:defRPr sz="2400" b="1">
                <a:solidFill>
                  <a:schemeClr val="tx1"/>
                </a:solidFill>
                <a:latin typeface="Tahoma" pitchFamily="34" charset="0"/>
              </a:defRPr>
            </a:lvl4pPr>
            <a:lvl5pPr marL="2057400" indent="-228600" eaLnBrk="0" hangingPunct="0">
              <a:defRPr sz="2400" b="1">
                <a:solidFill>
                  <a:schemeClr val="tx1"/>
                </a:solidFill>
                <a:latin typeface="Tahoma" pitchFamily="34" charset="0"/>
              </a:defRPr>
            </a:lvl5pPr>
            <a:lvl6pPr marL="2514600" indent="-228600" algn="ctr" eaLnBrk="0" fontAlgn="base" hangingPunct="0">
              <a:spcBef>
                <a:spcPct val="0"/>
              </a:spcBef>
              <a:spcAft>
                <a:spcPct val="0"/>
              </a:spcAft>
              <a:defRPr sz="2400" b="1">
                <a:solidFill>
                  <a:schemeClr val="tx1"/>
                </a:solidFill>
                <a:latin typeface="Tahoma" pitchFamily="34" charset="0"/>
              </a:defRPr>
            </a:lvl6pPr>
            <a:lvl7pPr marL="2971800" indent="-228600" algn="ctr" eaLnBrk="0" fontAlgn="base" hangingPunct="0">
              <a:spcBef>
                <a:spcPct val="0"/>
              </a:spcBef>
              <a:spcAft>
                <a:spcPct val="0"/>
              </a:spcAft>
              <a:defRPr sz="2400" b="1">
                <a:solidFill>
                  <a:schemeClr val="tx1"/>
                </a:solidFill>
                <a:latin typeface="Tahoma" pitchFamily="34" charset="0"/>
              </a:defRPr>
            </a:lvl7pPr>
            <a:lvl8pPr marL="3429000" indent="-228600" algn="ctr" eaLnBrk="0" fontAlgn="base" hangingPunct="0">
              <a:spcBef>
                <a:spcPct val="0"/>
              </a:spcBef>
              <a:spcAft>
                <a:spcPct val="0"/>
              </a:spcAft>
              <a:defRPr sz="2400" b="1">
                <a:solidFill>
                  <a:schemeClr val="tx1"/>
                </a:solidFill>
                <a:latin typeface="Tahoma" pitchFamily="34" charset="0"/>
              </a:defRPr>
            </a:lvl8pPr>
            <a:lvl9pPr marL="3886200" indent="-228600" algn="ctr" eaLnBrk="0" fontAlgn="base" hangingPunct="0">
              <a:spcBef>
                <a:spcPct val="0"/>
              </a:spcBef>
              <a:spcAft>
                <a:spcPct val="0"/>
              </a:spcAft>
              <a:defRPr sz="2400" b="1">
                <a:solidFill>
                  <a:schemeClr val="tx1"/>
                </a:solidFill>
                <a:latin typeface="Tahoma" pitchFamily="34" charset="0"/>
              </a:defRPr>
            </a:lvl9pPr>
          </a:lstStyle>
          <a:p>
            <a:pPr eaLnBrk="1" hangingPunct="1"/>
            <a:r>
              <a:rPr lang="en-IE" altLang="en-US" b="0"/>
              <a:t>Friction</a:t>
            </a:r>
            <a:endParaRPr lang="en-US" altLang="en-US" b="0"/>
          </a:p>
        </p:txBody>
      </p:sp>
    </p:spTree>
    <p:extLst>
      <p:ext uri="{BB962C8B-B14F-4D97-AF65-F5344CB8AC3E}">
        <p14:creationId xmlns:p14="http://schemas.microsoft.com/office/powerpoint/2010/main" val="19936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IE" altLang="en-US" smtClean="0"/>
              <a:t>Introduction</a:t>
            </a:r>
            <a:endParaRPr lang="en-US" altLang="en-US" smtClean="0"/>
          </a:p>
        </p:txBody>
      </p:sp>
      <p:sp>
        <p:nvSpPr>
          <p:cNvPr id="409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z="2800" dirty="0" smtClean="0"/>
              <a:t>So far, we have been using vector arithmetic to move and position entities</a:t>
            </a:r>
          </a:p>
          <a:p>
            <a:pPr eaLnBrk="1" hangingPunct="1"/>
            <a:r>
              <a:rPr lang="en-IE" altLang="en-US" sz="2800" dirty="0" smtClean="0"/>
              <a:t>This is known as Euclidian Geometry</a:t>
            </a:r>
          </a:p>
          <a:p>
            <a:pPr eaLnBrk="1" hangingPunct="1"/>
            <a:r>
              <a:rPr lang="en-IE" altLang="en-US" sz="2800" dirty="0" smtClean="0"/>
              <a:t>This is probably ok for projectiles, but does not result in realistic behaviour</a:t>
            </a:r>
          </a:p>
          <a:p>
            <a:pPr eaLnBrk="1" hangingPunct="1"/>
            <a:r>
              <a:rPr lang="en-IE" altLang="en-US" sz="2800" dirty="0" smtClean="0"/>
              <a:t>In the real world, the laws governing things that move have been known for </a:t>
            </a:r>
            <a:r>
              <a:rPr lang="en-IE" altLang="en-US" sz="2800" dirty="0" smtClean="0"/>
              <a:t>centuries</a:t>
            </a:r>
            <a:endParaRPr lang="en-IE" altLang="en-US" sz="2800" dirty="0" smtClean="0"/>
          </a:p>
          <a:p>
            <a:pPr eaLnBrk="1" hangingPunct="1"/>
            <a:r>
              <a:rPr lang="en-IE" altLang="en-US" sz="2800" dirty="0" smtClean="0"/>
              <a:t>This is known as Newtonian Physics</a:t>
            </a:r>
            <a:endParaRPr lang="en-US" altLang="en-US" sz="2800" dirty="0" smtClean="0"/>
          </a:p>
        </p:txBody>
      </p:sp>
    </p:spTree>
    <p:extLst>
      <p:ext uri="{BB962C8B-B14F-4D97-AF65-F5344CB8AC3E}">
        <p14:creationId xmlns:p14="http://schemas.microsoft.com/office/powerpoint/2010/main" val="2303036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IE" altLang="en-US" smtClean="0"/>
              <a:t>Calculating acceleration</a:t>
            </a:r>
            <a:endParaRPr lang="en-US" altLang="en-US" smtClean="0"/>
          </a:p>
        </p:txBody>
      </p:sp>
      <p:sp>
        <p:nvSpPr>
          <p:cNvPr id="2253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IE" altLang="en-US" sz="2800" smtClean="0"/>
              <a:t>a = F/m or F = ma</a:t>
            </a:r>
          </a:p>
          <a:p>
            <a:pPr eaLnBrk="1" hangingPunct="1">
              <a:lnSpc>
                <a:spcPct val="90000"/>
              </a:lnSpc>
            </a:pPr>
            <a:r>
              <a:rPr lang="en-IE" altLang="en-US" sz="2800" smtClean="0"/>
              <a:t>a = acceleration</a:t>
            </a:r>
          </a:p>
          <a:p>
            <a:pPr eaLnBrk="1" hangingPunct="1">
              <a:lnSpc>
                <a:spcPct val="90000"/>
              </a:lnSpc>
            </a:pPr>
            <a:r>
              <a:rPr lang="en-IE" altLang="en-US" sz="2800" smtClean="0"/>
              <a:t>F = Force</a:t>
            </a:r>
          </a:p>
          <a:p>
            <a:pPr eaLnBrk="1" hangingPunct="1">
              <a:lnSpc>
                <a:spcPct val="90000"/>
              </a:lnSpc>
            </a:pPr>
            <a:r>
              <a:rPr lang="en-IE" altLang="en-US" sz="2800" smtClean="0"/>
              <a:t>m = mass</a:t>
            </a:r>
          </a:p>
          <a:p>
            <a:pPr eaLnBrk="1" hangingPunct="1">
              <a:lnSpc>
                <a:spcPct val="90000"/>
              </a:lnSpc>
            </a:pPr>
            <a:r>
              <a:rPr lang="en-IE" altLang="en-US" sz="2800" smtClean="0"/>
              <a:t>Example: </a:t>
            </a:r>
          </a:p>
          <a:p>
            <a:pPr lvl="1" eaLnBrk="1" hangingPunct="1">
              <a:lnSpc>
                <a:spcPct val="90000"/>
              </a:lnSpc>
            </a:pPr>
            <a:r>
              <a:rPr lang="en-IE" altLang="en-US" sz="2400" smtClean="0"/>
              <a:t>If the boat in the diagram has a mass of 2000kg and is accelerating at 1.5m/s</a:t>
            </a:r>
            <a:r>
              <a:rPr lang="en-IE" altLang="en-US" sz="2400" baseline="30000" smtClean="0"/>
              <a:t>2</a:t>
            </a:r>
          </a:p>
          <a:p>
            <a:pPr lvl="1" eaLnBrk="1" hangingPunct="1">
              <a:lnSpc>
                <a:spcPct val="90000"/>
              </a:lnSpc>
            </a:pPr>
            <a:r>
              <a:rPr lang="en-IE" altLang="en-US" sz="2400" smtClean="0"/>
              <a:t>The force acting on the boat is:</a:t>
            </a:r>
          </a:p>
          <a:p>
            <a:pPr lvl="1" eaLnBrk="1" hangingPunct="1">
              <a:lnSpc>
                <a:spcPct val="90000"/>
              </a:lnSpc>
            </a:pPr>
            <a:r>
              <a:rPr lang="en-IE" altLang="en-US" sz="2400" smtClean="0"/>
              <a:t>2000 * 1.5 = 3000N</a:t>
            </a:r>
          </a:p>
          <a:p>
            <a:pPr eaLnBrk="1" hangingPunct="1">
              <a:lnSpc>
                <a:spcPct val="90000"/>
              </a:lnSpc>
            </a:pPr>
            <a:endParaRPr lang="en-US" altLang="en-US" sz="2800" smtClean="0"/>
          </a:p>
        </p:txBody>
      </p:sp>
    </p:spTree>
    <p:extLst>
      <p:ext uri="{BB962C8B-B14F-4D97-AF65-F5344CB8AC3E}">
        <p14:creationId xmlns:p14="http://schemas.microsoft.com/office/powerpoint/2010/main" val="2208089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IE" altLang="en-US" smtClean="0"/>
              <a:t>Also!</a:t>
            </a:r>
            <a:endParaRPr lang="en-US" altLang="en-US" smtClean="0"/>
          </a:p>
        </p:txBody>
      </p:sp>
      <p:sp>
        <p:nvSpPr>
          <p:cNvPr id="2355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mtClean="0"/>
              <a:t>If we know:</a:t>
            </a:r>
          </a:p>
          <a:p>
            <a:pPr lvl="1" eaLnBrk="1" hangingPunct="1"/>
            <a:r>
              <a:rPr lang="en-IE" altLang="en-US" smtClean="0"/>
              <a:t>Force, position mass and time</a:t>
            </a:r>
          </a:p>
          <a:p>
            <a:pPr lvl="1" eaLnBrk="1" hangingPunct="1"/>
            <a:r>
              <a:rPr lang="en-IE" altLang="en-US" smtClean="0"/>
              <a:t>We can calculate the acceleration and update the position and velocity</a:t>
            </a:r>
          </a:p>
          <a:p>
            <a:pPr eaLnBrk="1" hangingPunct="1">
              <a:buFont typeface="Wingdings" pitchFamily="2" charset="2"/>
              <a:buNone/>
            </a:pPr>
            <a:endParaRPr lang="en-US" altLang="en-US" smtClean="0"/>
          </a:p>
        </p:txBody>
      </p:sp>
    </p:spTree>
    <p:extLst>
      <p:ext uri="{BB962C8B-B14F-4D97-AF65-F5344CB8AC3E}">
        <p14:creationId xmlns:p14="http://schemas.microsoft.com/office/powerpoint/2010/main" val="246739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IE" altLang="en-US" smtClean="0"/>
              <a:t>Example</a:t>
            </a:r>
            <a:endParaRPr lang="en-US" altLang="en-US" smtClean="0"/>
          </a:p>
        </p:txBody>
      </p:sp>
      <p:sp>
        <p:nvSpPr>
          <p:cNvPr id="2457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buFont typeface="Wingdings" pitchFamily="2" charset="2"/>
              <a:buNone/>
            </a:pPr>
            <a:r>
              <a:rPr lang="en-US" altLang="en-US" sz="1200" smtClean="0">
                <a:latin typeface="Courier New" pitchFamily="49" charset="0"/>
              </a:rPr>
              <a:t>class SpaceShip</a:t>
            </a:r>
          </a:p>
          <a:p>
            <a:pPr eaLnBrk="1" hangingPunct="1">
              <a:lnSpc>
                <a:spcPct val="80000"/>
              </a:lnSpc>
              <a:buFont typeface="Wingdings" pitchFamily="2" charset="2"/>
              <a:buNone/>
            </a:pPr>
            <a:r>
              <a:rPr lang="en-US" altLang="en-US" sz="1200" smtClean="0">
                <a:latin typeface="Courier New" pitchFamily="49" charset="0"/>
              </a:rPr>
              <a:t>{</a:t>
            </a:r>
          </a:p>
          <a:p>
            <a:pPr eaLnBrk="1" hangingPunct="1">
              <a:lnSpc>
                <a:spcPct val="80000"/>
              </a:lnSpc>
              <a:buFont typeface="Wingdings" pitchFamily="2" charset="2"/>
              <a:buNone/>
            </a:pPr>
            <a:r>
              <a:rPr lang="en-US" altLang="en-US" sz="1200" smtClean="0">
                <a:latin typeface="Courier New" pitchFamily="49" charset="0"/>
              </a:rPr>
              <a:t>	private:</a:t>
            </a:r>
          </a:p>
          <a:p>
            <a:pPr eaLnBrk="1" hangingPunct="1">
              <a:lnSpc>
                <a:spcPct val="80000"/>
              </a:lnSpc>
              <a:buFont typeface="Wingdings" pitchFamily="2" charset="2"/>
              <a:buNone/>
            </a:pPr>
            <a:r>
              <a:rPr lang="en-US" altLang="en-US" sz="1200" smtClean="0">
                <a:latin typeface="Courier New" pitchFamily="49" charset="0"/>
              </a:rPr>
              <a:t>		D3DXVECTOR3 _pos;</a:t>
            </a:r>
          </a:p>
          <a:p>
            <a:pPr eaLnBrk="1" hangingPunct="1">
              <a:lnSpc>
                <a:spcPct val="80000"/>
              </a:lnSpc>
              <a:buFont typeface="Wingdings" pitchFamily="2" charset="2"/>
              <a:buNone/>
            </a:pPr>
            <a:r>
              <a:rPr lang="en-US" altLang="en-US" sz="1200" smtClean="0">
                <a:latin typeface="Courier New" pitchFamily="49" charset="0"/>
              </a:rPr>
              <a:t>		D3DXVECTOR3 _velocity;</a:t>
            </a:r>
          </a:p>
          <a:p>
            <a:pPr eaLnBrk="1" hangingPunct="1">
              <a:lnSpc>
                <a:spcPct val="80000"/>
              </a:lnSpc>
              <a:buFont typeface="Wingdings" pitchFamily="2" charset="2"/>
              <a:buNone/>
            </a:pPr>
            <a:r>
              <a:rPr lang="en-US" altLang="en-US" sz="1200" smtClean="0">
                <a:latin typeface="Courier New" pitchFamily="49" charset="0"/>
              </a:rPr>
              <a:t>		float _mass;</a:t>
            </a:r>
          </a:p>
          <a:p>
            <a:pPr eaLnBrk="1" hangingPunct="1">
              <a:lnSpc>
                <a:spcPct val="80000"/>
              </a:lnSpc>
              <a:buFont typeface="Wingdings" pitchFamily="2" charset="2"/>
              <a:buNone/>
            </a:pPr>
            <a:r>
              <a:rPr lang="en-US" altLang="en-US" sz="1200" smtClean="0">
                <a:latin typeface="Courier New" pitchFamily="49" charset="0"/>
              </a:rPr>
              <a:t>}</a:t>
            </a:r>
          </a:p>
          <a:p>
            <a:pPr eaLnBrk="1" hangingPunct="1">
              <a:lnSpc>
                <a:spcPct val="80000"/>
              </a:lnSpc>
              <a:buFont typeface="Wingdings" pitchFamily="2" charset="2"/>
              <a:buNone/>
            </a:pPr>
            <a:endParaRPr lang="en-US" altLang="en-US" sz="1200" smtClean="0">
              <a:latin typeface="Courier New" pitchFamily="49" charset="0"/>
            </a:endParaRPr>
          </a:p>
          <a:p>
            <a:pPr eaLnBrk="1" hangingPunct="1">
              <a:lnSpc>
                <a:spcPct val="80000"/>
              </a:lnSpc>
              <a:buFont typeface="Wingdings" pitchFamily="2" charset="2"/>
              <a:buNone/>
            </a:pPr>
            <a:r>
              <a:rPr lang="en-US" altLang="en-US" sz="1200" smtClean="0">
                <a:latin typeface="Courier New" pitchFamily="49" charset="0"/>
              </a:rPr>
              <a:t>SpaceShip::update(float timeDelta, D3DXVECTOR3 * force)</a:t>
            </a:r>
          </a:p>
          <a:p>
            <a:pPr eaLnBrk="1" hangingPunct="1">
              <a:lnSpc>
                <a:spcPct val="80000"/>
              </a:lnSpc>
              <a:buFont typeface="Wingdings" pitchFamily="2" charset="2"/>
              <a:buNone/>
            </a:pPr>
            <a:r>
              <a:rPr lang="en-US" altLang="en-US" sz="1200" smtClean="0">
                <a:latin typeface="Courier New" pitchFamily="49" charset="0"/>
              </a:rPr>
              <a:t>{</a:t>
            </a:r>
          </a:p>
          <a:p>
            <a:pPr eaLnBrk="1" hangingPunct="1">
              <a:lnSpc>
                <a:spcPct val="80000"/>
              </a:lnSpc>
              <a:buFont typeface="Wingdings" pitchFamily="2" charset="2"/>
              <a:buNone/>
            </a:pPr>
            <a:r>
              <a:rPr lang="en-US" altLang="en-US" sz="1200" smtClean="0">
                <a:latin typeface="Courier New" pitchFamily="49" charset="0"/>
              </a:rPr>
              <a:t>	D3DXVECTOR3 acceleration;</a:t>
            </a:r>
          </a:p>
          <a:p>
            <a:pPr eaLnBrk="1" hangingPunct="1">
              <a:lnSpc>
                <a:spcPct val="80000"/>
              </a:lnSpc>
              <a:buFont typeface="Wingdings" pitchFamily="2" charset="2"/>
              <a:buNone/>
            </a:pPr>
            <a:r>
              <a:rPr lang="en-US" altLang="en-US" sz="1200" smtClean="0">
                <a:latin typeface="Courier New" pitchFamily="49" charset="0"/>
              </a:rPr>
              <a:t>	</a:t>
            </a:r>
          </a:p>
          <a:p>
            <a:pPr eaLnBrk="1" hangingPunct="1">
              <a:lnSpc>
                <a:spcPct val="80000"/>
              </a:lnSpc>
              <a:buFont typeface="Wingdings" pitchFamily="2" charset="2"/>
              <a:buNone/>
            </a:pPr>
            <a:r>
              <a:rPr lang="en-US" altLang="en-US" sz="1200" smtClean="0">
                <a:latin typeface="Courier New" pitchFamily="49" charset="0"/>
              </a:rPr>
              <a:t>	// First calculate the acceleration</a:t>
            </a:r>
          </a:p>
          <a:p>
            <a:pPr eaLnBrk="1" hangingPunct="1">
              <a:lnSpc>
                <a:spcPct val="80000"/>
              </a:lnSpc>
              <a:buFont typeface="Wingdings" pitchFamily="2" charset="2"/>
              <a:buNone/>
            </a:pPr>
            <a:r>
              <a:rPr lang="en-US" altLang="en-US" sz="1200" smtClean="0">
                <a:latin typeface="Courier New" pitchFamily="49" charset="0"/>
              </a:rPr>
              <a:t>	acceleration = * force / _mass;</a:t>
            </a:r>
          </a:p>
          <a:p>
            <a:pPr eaLnBrk="1" hangingPunct="1">
              <a:lnSpc>
                <a:spcPct val="80000"/>
              </a:lnSpc>
              <a:buFont typeface="Wingdings" pitchFamily="2" charset="2"/>
              <a:buNone/>
            </a:pPr>
            <a:endParaRPr lang="en-US" altLang="en-US" sz="1200" smtClean="0">
              <a:latin typeface="Courier New" pitchFamily="49" charset="0"/>
            </a:endParaRPr>
          </a:p>
          <a:p>
            <a:pPr eaLnBrk="1" hangingPunct="1">
              <a:lnSpc>
                <a:spcPct val="80000"/>
              </a:lnSpc>
              <a:buFont typeface="Wingdings" pitchFamily="2" charset="2"/>
              <a:buNone/>
            </a:pPr>
            <a:r>
              <a:rPr lang="en-US" altLang="en-US" sz="1200" smtClean="0">
                <a:latin typeface="Courier New" pitchFamily="49" charset="0"/>
              </a:rPr>
              <a:t>	// Now calculate the change in velocity due to acceleration</a:t>
            </a:r>
          </a:p>
          <a:p>
            <a:pPr eaLnBrk="1" hangingPunct="1">
              <a:lnSpc>
                <a:spcPct val="80000"/>
              </a:lnSpc>
              <a:buFont typeface="Wingdings" pitchFamily="2" charset="2"/>
              <a:buNone/>
            </a:pPr>
            <a:r>
              <a:rPr lang="en-US" altLang="en-US" sz="1200" smtClean="0">
                <a:latin typeface="Courier New" pitchFamily="49" charset="0"/>
              </a:rPr>
              <a:t>	_velocity += acceleration * time;</a:t>
            </a:r>
          </a:p>
          <a:p>
            <a:pPr eaLnBrk="1" hangingPunct="1">
              <a:lnSpc>
                <a:spcPct val="80000"/>
              </a:lnSpc>
              <a:buFont typeface="Wingdings" pitchFamily="2" charset="2"/>
              <a:buNone/>
            </a:pPr>
            <a:endParaRPr lang="en-US" altLang="en-US" sz="1200" smtClean="0">
              <a:latin typeface="Courier New" pitchFamily="49" charset="0"/>
            </a:endParaRPr>
          </a:p>
          <a:p>
            <a:pPr eaLnBrk="1" hangingPunct="1">
              <a:lnSpc>
                <a:spcPct val="80000"/>
              </a:lnSpc>
              <a:buFont typeface="Wingdings" pitchFamily="2" charset="2"/>
              <a:buNone/>
            </a:pPr>
            <a:r>
              <a:rPr lang="en-US" altLang="en-US" sz="1200" smtClean="0">
                <a:latin typeface="Courier New" pitchFamily="49" charset="0"/>
              </a:rPr>
              <a:t>	// Now update the position</a:t>
            </a:r>
          </a:p>
          <a:p>
            <a:pPr eaLnBrk="1" hangingPunct="1">
              <a:lnSpc>
                <a:spcPct val="80000"/>
              </a:lnSpc>
              <a:buFont typeface="Wingdings" pitchFamily="2" charset="2"/>
              <a:buNone/>
            </a:pPr>
            <a:r>
              <a:rPr lang="en-US" altLang="en-US" sz="1200" smtClean="0">
                <a:latin typeface="Courier New" pitchFamily="49" charset="0"/>
              </a:rPr>
              <a:t>	_pos += _velocity * timeDelta;</a:t>
            </a:r>
          </a:p>
          <a:p>
            <a:pPr eaLnBrk="1" hangingPunct="1">
              <a:lnSpc>
                <a:spcPct val="80000"/>
              </a:lnSpc>
              <a:buFont typeface="Wingdings" pitchFamily="2" charset="2"/>
              <a:buNone/>
            </a:pPr>
            <a:r>
              <a:rPr lang="en-US" altLang="en-US" sz="1200" smtClean="0">
                <a:latin typeface="Courier New" pitchFamily="49" charset="0"/>
              </a:rPr>
              <a:t>		</a:t>
            </a:r>
          </a:p>
          <a:p>
            <a:pPr eaLnBrk="1" hangingPunct="1">
              <a:lnSpc>
                <a:spcPct val="80000"/>
              </a:lnSpc>
              <a:buFont typeface="Wingdings" pitchFamily="2" charset="2"/>
              <a:buNone/>
            </a:pPr>
            <a:r>
              <a:rPr lang="en-US" altLang="en-US" sz="1200" smtClean="0">
                <a:latin typeface="Courier New" pitchFamily="49" charset="0"/>
              </a:rPr>
              <a:t>}</a:t>
            </a:r>
          </a:p>
        </p:txBody>
      </p:sp>
    </p:spTree>
    <p:extLst>
      <p:ext uri="{BB962C8B-B14F-4D97-AF65-F5344CB8AC3E}">
        <p14:creationId xmlns:p14="http://schemas.microsoft.com/office/powerpoint/2010/main" val="2230293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IE" altLang="en-US" smtClean="0"/>
              <a:t>In summary</a:t>
            </a:r>
            <a:endParaRPr lang="en-US" altLang="en-US" smtClean="0"/>
          </a:p>
        </p:txBody>
      </p:sp>
      <p:sp>
        <p:nvSpPr>
          <p:cNvPr id="25603" name="Rectangle 3" descr="Rectangle: Click to edit Master text styles&#10;Second level&#10;Third level&#10;Fourth level&#10;Fifth level"/>
          <p:cNvSpPr>
            <a:spLocks noGrp="1" noChangeArrowheads="1"/>
          </p:cNvSpPr>
          <p:nvPr>
            <p:ph type="body" idx="1"/>
          </p:nvPr>
        </p:nvSpPr>
        <p:spPr>
          <a:xfrm>
            <a:off x="838200" y="1828800"/>
            <a:ext cx="7772400" cy="4114800"/>
          </a:xfrm>
        </p:spPr>
        <p:txBody>
          <a:bodyPr/>
          <a:lstStyle/>
          <a:p>
            <a:pPr eaLnBrk="1" hangingPunct="1"/>
            <a:r>
              <a:rPr lang="en-IE" altLang="en-US" smtClean="0"/>
              <a:t>F = Ma</a:t>
            </a:r>
          </a:p>
          <a:p>
            <a:pPr eaLnBrk="1" hangingPunct="1"/>
            <a:r>
              <a:rPr lang="en-IE" altLang="en-US" smtClean="0"/>
              <a:t>a = </a:t>
            </a:r>
            <a:r>
              <a:rPr lang="el-GR" altLang="en-US" smtClean="0">
                <a:cs typeface="Tahoma" pitchFamily="34" charset="0"/>
              </a:rPr>
              <a:t>Δ</a:t>
            </a:r>
            <a:r>
              <a:rPr lang="en-IE" altLang="en-US" smtClean="0">
                <a:cs typeface="Tahoma" pitchFamily="34" charset="0"/>
              </a:rPr>
              <a:t>v/</a:t>
            </a:r>
            <a:r>
              <a:rPr lang="el-GR" altLang="en-US" smtClean="0">
                <a:cs typeface="Tahoma" pitchFamily="34" charset="0"/>
              </a:rPr>
              <a:t>Δ</a:t>
            </a:r>
            <a:r>
              <a:rPr lang="en-IE" altLang="en-US" smtClean="0">
                <a:cs typeface="Tahoma" pitchFamily="34" charset="0"/>
              </a:rPr>
              <a:t>t</a:t>
            </a:r>
          </a:p>
          <a:p>
            <a:pPr eaLnBrk="1" hangingPunct="1"/>
            <a:r>
              <a:rPr lang="en-IE" altLang="en-US" smtClean="0">
                <a:cs typeface="Tahoma" pitchFamily="34" charset="0"/>
              </a:rPr>
              <a:t>v = </a:t>
            </a:r>
            <a:r>
              <a:rPr lang="el-GR" altLang="en-US" smtClean="0">
                <a:cs typeface="Tahoma" pitchFamily="34" charset="0"/>
              </a:rPr>
              <a:t>Δ</a:t>
            </a:r>
            <a:r>
              <a:rPr lang="en-IE" altLang="en-US" smtClean="0">
                <a:cs typeface="Tahoma" pitchFamily="34" charset="0"/>
              </a:rPr>
              <a:t>x/</a:t>
            </a:r>
            <a:r>
              <a:rPr lang="el-GR" altLang="en-US" smtClean="0">
                <a:cs typeface="Tahoma" pitchFamily="34" charset="0"/>
              </a:rPr>
              <a:t>Δ</a:t>
            </a:r>
            <a:r>
              <a:rPr lang="en-IE" altLang="en-US" smtClean="0">
                <a:cs typeface="Tahoma" pitchFamily="34" charset="0"/>
              </a:rPr>
              <a:t>t</a:t>
            </a:r>
          </a:p>
          <a:p>
            <a:pPr eaLnBrk="1" hangingPunct="1"/>
            <a:r>
              <a:rPr lang="el-GR" altLang="en-US" smtClean="0">
                <a:cs typeface="Tahoma" pitchFamily="34" charset="0"/>
              </a:rPr>
              <a:t>Δ</a:t>
            </a:r>
            <a:r>
              <a:rPr lang="en-IE" altLang="en-US" smtClean="0">
                <a:cs typeface="Tahoma" pitchFamily="34" charset="0"/>
              </a:rPr>
              <a:t>x = v </a:t>
            </a:r>
            <a:r>
              <a:rPr lang="el-GR" altLang="en-US" smtClean="0">
                <a:cs typeface="Tahoma" pitchFamily="34" charset="0"/>
              </a:rPr>
              <a:t>Δ</a:t>
            </a:r>
            <a:r>
              <a:rPr lang="en-IE" altLang="en-US" smtClean="0">
                <a:cs typeface="Tahoma" pitchFamily="34" charset="0"/>
              </a:rPr>
              <a:t>t</a:t>
            </a:r>
          </a:p>
          <a:p>
            <a:pPr eaLnBrk="1" hangingPunct="1"/>
            <a:r>
              <a:rPr lang="el-GR" altLang="en-US" smtClean="0">
                <a:cs typeface="Tahoma" pitchFamily="34" charset="0"/>
              </a:rPr>
              <a:t>Δ</a:t>
            </a:r>
            <a:r>
              <a:rPr lang="en-IE" altLang="en-US" smtClean="0">
                <a:cs typeface="Tahoma" pitchFamily="34" charset="0"/>
              </a:rPr>
              <a:t>x = u </a:t>
            </a:r>
            <a:r>
              <a:rPr lang="el-GR" altLang="en-US" smtClean="0">
                <a:cs typeface="Tahoma" pitchFamily="34" charset="0"/>
              </a:rPr>
              <a:t>Δ</a:t>
            </a:r>
            <a:r>
              <a:rPr lang="en-IE" altLang="en-US" smtClean="0">
                <a:cs typeface="Tahoma" pitchFamily="34" charset="0"/>
              </a:rPr>
              <a:t>t + .5 a </a:t>
            </a:r>
            <a:r>
              <a:rPr lang="el-GR" altLang="en-US" smtClean="0">
                <a:cs typeface="Tahoma" pitchFamily="34" charset="0"/>
              </a:rPr>
              <a:t>Δ</a:t>
            </a:r>
            <a:r>
              <a:rPr lang="en-IE" altLang="en-US" smtClean="0">
                <a:cs typeface="Tahoma" pitchFamily="34" charset="0"/>
              </a:rPr>
              <a:t>t</a:t>
            </a:r>
            <a:r>
              <a:rPr lang="en-IE" altLang="en-US" baseline="30000" smtClean="0">
                <a:cs typeface="Tahoma" pitchFamily="34" charset="0"/>
              </a:rPr>
              <a:t>2</a:t>
            </a:r>
            <a:endParaRPr lang="en-US" altLang="en-US" baseline="30000" smtClean="0">
              <a:cs typeface="Tahoma" pitchFamily="34" charset="0"/>
            </a:endParaRPr>
          </a:p>
        </p:txBody>
      </p:sp>
    </p:spTree>
    <p:extLst>
      <p:ext uri="{BB962C8B-B14F-4D97-AF65-F5344CB8AC3E}">
        <p14:creationId xmlns:p14="http://schemas.microsoft.com/office/powerpoint/2010/main" val="851322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IE" altLang="en-US" smtClean="0"/>
              <a:t>Problem 2</a:t>
            </a:r>
            <a:endParaRPr lang="en-US" altLang="en-US" smtClean="0"/>
          </a:p>
        </p:txBody>
      </p:sp>
      <p:sp>
        <p:nvSpPr>
          <p:cNvPr id="2662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mtClean="0"/>
              <a:t>A person is located at position (0,0)</a:t>
            </a:r>
          </a:p>
          <a:p>
            <a:pPr eaLnBrk="1" hangingPunct="1"/>
            <a:r>
              <a:rPr lang="en-IE" altLang="en-US" smtClean="0"/>
              <a:t>The person has a Mass of 150Kg’s</a:t>
            </a:r>
          </a:p>
          <a:p>
            <a:pPr eaLnBrk="1" hangingPunct="1"/>
            <a:r>
              <a:rPr lang="en-IE" altLang="en-US" smtClean="0"/>
              <a:t>How much force is required to move the person to a position of (20, 20) in 20 seconds</a:t>
            </a:r>
            <a:endParaRPr lang="en-US" altLang="en-US" smtClean="0"/>
          </a:p>
        </p:txBody>
      </p:sp>
    </p:spTree>
    <p:extLst>
      <p:ext uri="{BB962C8B-B14F-4D97-AF65-F5344CB8AC3E}">
        <p14:creationId xmlns:p14="http://schemas.microsoft.com/office/powerpoint/2010/main" val="4161788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IE" altLang="en-US" smtClean="0"/>
              <a:t>Problem 3</a:t>
            </a:r>
            <a:endParaRPr lang="en-US" altLang="en-US" smtClean="0"/>
          </a:p>
        </p:txBody>
      </p:sp>
      <p:sp>
        <p:nvSpPr>
          <p:cNvPr id="2765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mtClean="0"/>
              <a:t>If person is located at a position of (15, 5) and travelling at a velocity of (2, 2), calculate the force that should be applied to move the person to a position of (-7, 6) in 10 seconds</a:t>
            </a:r>
            <a:endParaRPr lang="en-US" altLang="en-US" smtClean="0"/>
          </a:p>
        </p:txBody>
      </p:sp>
    </p:spTree>
    <p:extLst>
      <p:ext uri="{BB962C8B-B14F-4D97-AF65-F5344CB8AC3E}">
        <p14:creationId xmlns:p14="http://schemas.microsoft.com/office/powerpoint/2010/main" val="612931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IE" altLang="en-US" smtClean="0"/>
              <a:t>Problem 4</a:t>
            </a:r>
            <a:endParaRPr lang="en-US" altLang="en-US" smtClean="0"/>
          </a:p>
        </p:txBody>
      </p:sp>
      <p:sp>
        <p:nvSpPr>
          <p:cNvPr id="2867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mtClean="0"/>
              <a:t>If an item is dropped from the top of the empire state building, what will its velocity be by the time it reaches the ground, given that the height of the building is 381m</a:t>
            </a:r>
          </a:p>
          <a:p>
            <a:pPr eaLnBrk="1" hangingPunct="1"/>
            <a:r>
              <a:rPr lang="en-IE" altLang="en-US" smtClean="0"/>
              <a:t>Acceleration due to gravity is 9.8M/s/s</a:t>
            </a:r>
            <a:endParaRPr lang="en-US" altLang="en-US" smtClean="0"/>
          </a:p>
        </p:txBody>
      </p:sp>
    </p:spTree>
    <p:extLst>
      <p:ext uri="{BB962C8B-B14F-4D97-AF65-F5344CB8AC3E}">
        <p14:creationId xmlns:p14="http://schemas.microsoft.com/office/powerpoint/2010/main" val="140794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IE" altLang="en-US" sz="4000" smtClean="0"/>
              <a:t>These laws govern things like…</a:t>
            </a:r>
            <a:endParaRPr lang="en-US" altLang="en-US" sz="4000" smtClean="0"/>
          </a:p>
        </p:txBody>
      </p:sp>
      <p:sp>
        <p:nvSpPr>
          <p:cNvPr id="5123"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en-IE" altLang="en-US" sz="2400" smtClean="0"/>
              <a:t>Force</a:t>
            </a:r>
          </a:p>
          <a:p>
            <a:pPr eaLnBrk="1" hangingPunct="1">
              <a:lnSpc>
                <a:spcPct val="80000"/>
              </a:lnSpc>
            </a:pPr>
            <a:r>
              <a:rPr lang="en-IE" altLang="en-US" sz="2400" smtClean="0"/>
              <a:t>Acceleration</a:t>
            </a:r>
          </a:p>
          <a:p>
            <a:pPr eaLnBrk="1" hangingPunct="1">
              <a:lnSpc>
                <a:spcPct val="80000"/>
              </a:lnSpc>
            </a:pPr>
            <a:r>
              <a:rPr lang="en-IE" altLang="en-US" sz="2400" smtClean="0"/>
              <a:t>Friction</a:t>
            </a:r>
          </a:p>
          <a:p>
            <a:pPr eaLnBrk="1" hangingPunct="1">
              <a:lnSpc>
                <a:spcPct val="80000"/>
              </a:lnSpc>
            </a:pPr>
            <a:r>
              <a:rPr lang="en-IE" altLang="en-US" sz="2400" smtClean="0"/>
              <a:t>Gravity</a:t>
            </a:r>
          </a:p>
          <a:p>
            <a:pPr eaLnBrk="1" hangingPunct="1">
              <a:lnSpc>
                <a:spcPct val="80000"/>
              </a:lnSpc>
            </a:pPr>
            <a:r>
              <a:rPr lang="en-IE" altLang="en-US" sz="2400" smtClean="0"/>
              <a:t>Energy</a:t>
            </a:r>
          </a:p>
          <a:p>
            <a:pPr eaLnBrk="1" hangingPunct="1">
              <a:lnSpc>
                <a:spcPct val="80000"/>
              </a:lnSpc>
            </a:pPr>
            <a:r>
              <a:rPr lang="en-IE" altLang="en-US" sz="2400" smtClean="0"/>
              <a:t>Heat</a:t>
            </a:r>
          </a:p>
          <a:p>
            <a:pPr eaLnBrk="1" hangingPunct="1">
              <a:lnSpc>
                <a:spcPct val="80000"/>
              </a:lnSpc>
            </a:pPr>
            <a:r>
              <a:rPr lang="en-IE" altLang="en-US" sz="2400" smtClean="0"/>
              <a:t>Collisions</a:t>
            </a:r>
          </a:p>
          <a:p>
            <a:pPr eaLnBrk="1" hangingPunct="1">
              <a:lnSpc>
                <a:spcPct val="80000"/>
              </a:lnSpc>
            </a:pPr>
            <a:r>
              <a:rPr lang="en-IE" altLang="en-US" sz="2400" smtClean="0"/>
              <a:t>Motion</a:t>
            </a:r>
          </a:p>
          <a:p>
            <a:pPr eaLnBrk="1" hangingPunct="1">
              <a:lnSpc>
                <a:spcPct val="80000"/>
              </a:lnSpc>
            </a:pPr>
            <a:r>
              <a:rPr lang="en-IE" altLang="en-US" sz="2400" smtClean="0"/>
              <a:t>All these things can be predicted using simple equations, therefore it is possible to program them into a game</a:t>
            </a:r>
            <a:endParaRPr lang="en-US" altLang="en-US" sz="2400" smtClean="0"/>
          </a:p>
        </p:txBody>
      </p:sp>
    </p:spTree>
    <p:extLst>
      <p:ext uri="{BB962C8B-B14F-4D97-AF65-F5344CB8AC3E}">
        <p14:creationId xmlns:p14="http://schemas.microsoft.com/office/powerpoint/2010/main" val="132107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IE" altLang="en-US" smtClean="0"/>
              <a:t>Physics in games</a:t>
            </a:r>
            <a:endParaRPr lang="en-US" altLang="en-US" smtClean="0"/>
          </a:p>
        </p:txBody>
      </p:sp>
      <p:sp>
        <p:nvSpPr>
          <p:cNvPr id="614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mtClean="0"/>
              <a:t>Ragdolls</a:t>
            </a:r>
          </a:p>
          <a:p>
            <a:pPr eaLnBrk="1" hangingPunct="1"/>
            <a:r>
              <a:rPr lang="en-IE" altLang="en-US" smtClean="0"/>
              <a:t>Car racing</a:t>
            </a:r>
          </a:p>
          <a:p>
            <a:pPr eaLnBrk="1" hangingPunct="1"/>
            <a:r>
              <a:rPr lang="en-IE" altLang="en-US" smtClean="0"/>
              <a:t>Physics puzzles</a:t>
            </a:r>
          </a:p>
          <a:p>
            <a:pPr eaLnBrk="1" hangingPunct="1"/>
            <a:r>
              <a:rPr lang="en-IE" altLang="en-US" smtClean="0"/>
              <a:t>Exploding barrels</a:t>
            </a:r>
          </a:p>
          <a:p>
            <a:pPr eaLnBrk="1" hangingPunct="1"/>
            <a:endParaRPr lang="en-US" altLang="en-US" smtClean="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04800"/>
            <a:ext cx="1516063"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1336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876800"/>
            <a:ext cx="2286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33665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IE" altLang="en-US" smtClean="0"/>
              <a:t>Why?</a:t>
            </a:r>
            <a:endParaRPr lang="en-US" altLang="en-US" smtClean="0"/>
          </a:p>
        </p:txBody>
      </p:sp>
      <p:sp>
        <p:nvSpPr>
          <p:cNvPr id="7171" name="Rectangle 3" descr="Rectangle: Click to edit Master text styles&#10;Second level&#10;Third level&#10;Fourth level&#10;Fifth level"/>
          <p:cNvSpPr>
            <a:spLocks noGrp="1" noChangeArrowheads="1"/>
          </p:cNvSpPr>
          <p:nvPr>
            <p:ph type="body" idx="1"/>
          </p:nvPr>
        </p:nvSpPr>
        <p:spPr>
          <a:xfrm>
            <a:off x="838200" y="1981200"/>
            <a:ext cx="7772400" cy="4114800"/>
          </a:xfrm>
        </p:spPr>
        <p:txBody>
          <a:bodyPr/>
          <a:lstStyle/>
          <a:p>
            <a:pPr eaLnBrk="1" hangingPunct="1">
              <a:lnSpc>
                <a:spcPct val="80000"/>
              </a:lnSpc>
            </a:pPr>
            <a:r>
              <a:rPr lang="en-US" altLang="en-US" sz="2000" smtClean="0"/>
              <a:t>Don’t have to script all behavior (easier content</a:t>
            </a:r>
          </a:p>
          <a:p>
            <a:pPr eaLnBrk="1" hangingPunct="1">
              <a:lnSpc>
                <a:spcPct val="80000"/>
              </a:lnSpc>
            </a:pPr>
            <a:r>
              <a:rPr lang="en-US" altLang="en-US" sz="2000" smtClean="0"/>
              <a:t>creation?)</a:t>
            </a:r>
          </a:p>
          <a:p>
            <a:pPr lvl="1" eaLnBrk="1" hangingPunct="1">
              <a:lnSpc>
                <a:spcPct val="80000"/>
              </a:lnSpc>
            </a:pPr>
            <a:r>
              <a:rPr lang="en-US" altLang="en-US" sz="1800" smtClean="0"/>
              <a:t>But: hard to script </a:t>
            </a:r>
            <a:r>
              <a:rPr lang="en-US" altLang="en-US" sz="1800" i="1" smtClean="0"/>
              <a:t>any </a:t>
            </a:r>
            <a:r>
              <a:rPr lang="en-US" altLang="en-US" sz="1800" smtClean="0"/>
              <a:t>behavior. Lack of artist control.</a:t>
            </a:r>
          </a:p>
          <a:p>
            <a:pPr eaLnBrk="1" hangingPunct="1">
              <a:lnSpc>
                <a:spcPct val="80000"/>
              </a:lnSpc>
            </a:pPr>
            <a:r>
              <a:rPr lang="en-US" altLang="en-US" sz="2000" smtClean="0"/>
              <a:t>Improved realism and world consistency.</a:t>
            </a:r>
          </a:p>
          <a:p>
            <a:pPr lvl="1" eaLnBrk="1" hangingPunct="1">
              <a:lnSpc>
                <a:spcPct val="80000"/>
              </a:lnSpc>
            </a:pPr>
            <a:r>
              <a:rPr lang="en-US" altLang="en-US" sz="1800" smtClean="0"/>
              <a:t>Objects “do the right thing” – but only if the model is good</a:t>
            </a:r>
          </a:p>
          <a:p>
            <a:pPr eaLnBrk="1" hangingPunct="1">
              <a:lnSpc>
                <a:spcPct val="80000"/>
              </a:lnSpc>
            </a:pPr>
            <a:r>
              <a:rPr lang="en-US" altLang="en-US" sz="2000" smtClean="0"/>
              <a:t>Emergent behavior.</a:t>
            </a:r>
          </a:p>
          <a:p>
            <a:pPr lvl="1" eaLnBrk="1" hangingPunct="1">
              <a:lnSpc>
                <a:spcPct val="80000"/>
              </a:lnSpc>
            </a:pPr>
            <a:r>
              <a:rPr lang="en-US" altLang="en-US" sz="1800" smtClean="0"/>
              <a:t>Often pleasantly surprising, often annoying. Game design must allow for unpredictable outcomes.</a:t>
            </a:r>
          </a:p>
          <a:p>
            <a:pPr eaLnBrk="1" hangingPunct="1">
              <a:lnSpc>
                <a:spcPct val="80000"/>
              </a:lnSpc>
            </a:pPr>
            <a:r>
              <a:rPr lang="en-US" altLang="en-US" sz="2000" smtClean="0"/>
              <a:t>Players can exercise more creativity and control.</a:t>
            </a:r>
          </a:p>
          <a:p>
            <a:pPr lvl="1" eaLnBrk="1" hangingPunct="1">
              <a:lnSpc>
                <a:spcPct val="80000"/>
              </a:lnSpc>
            </a:pPr>
            <a:r>
              <a:rPr lang="en-US" altLang="en-US" sz="1800" smtClean="0"/>
              <a:t>World building, story telling.</a:t>
            </a:r>
          </a:p>
          <a:p>
            <a:pPr eaLnBrk="1" hangingPunct="1">
              <a:lnSpc>
                <a:spcPct val="80000"/>
              </a:lnSpc>
            </a:pPr>
            <a:r>
              <a:rPr lang="en-US" altLang="en-US" sz="2000" smtClean="0"/>
              <a:t>Other problems:</a:t>
            </a:r>
          </a:p>
          <a:p>
            <a:pPr lvl="1" eaLnBrk="1" hangingPunct="1">
              <a:lnSpc>
                <a:spcPct val="80000"/>
              </a:lnSpc>
            </a:pPr>
            <a:r>
              <a:rPr lang="en-US" altLang="en-US" sz="1800" smtClean="0"/>
              <a:t>Extra control / AI needed for virtual creatures.</a:t>
            </a:r>
          </a:p>
          <a:p>
            <a:pPr lvl="1" eaLnBrk="1" hangingPunct="1">
              <a:lnSpc>
                <a:spcPct val="80000"/>
              </a:lnSpc>
            </a:pPr>
            <a:r>
              <a:rPr lang="en-US" altLang="en-US" sz="1800" smtClean="0"/>
              <a:t>More computation needed – eats the CPU budget.</a:t>
            </a:r>
          </a:p>
        </p:txBody>
      </p:sp>
    </p:spTree>
    <p:extLst>
      <p:ext uri="{BB962C8B-B14F-4D97-AF65-F5344CB8AC3E}">
        <p14:creationId xmlns:p14="http://schemas.microsoft.com/office/powerpoint/2010/main" val="236854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IE" altLang="en-US" smtClean="0"/>
              <a:t>Physics Engines</a:t>
            </a:r>
            <a:endParaRPr lang="en-US" altLang="en-US" smtClean="0"/>
          </a:p>
        </p:txBody>
      </p:sp>
      <p:sp>
        <p:nvSpPr>
          <p:cNvPr id="819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z="2800" dirty="0" smtClean="0"/>
              <a:t>You can licence a physics engine and include it in your game to save you doing the programming yourself. </a:t>
            </a:r>
          </a:p>
          <a:p>
            <a:pPr eaLnBrk="1" hangingPunct="1"/>
            <a:r>
              <a:rPr lang="en-IE" altLang="en-US" sz="2800" dirty="0" smtClean="0"/>
              <a:t>The big names include:</a:t>
            </a:r>
          </a:p>
          <a:p>
            <a:pPr lvl="1" eaLnBrk="1" hangingPunct="1"/>
            <a:r>
              <a:rPr lang="en-IE" altLang="en-US" sz="2400" dirty="0" err="1" smtClean="0"/>
              <a:t>Havok</a:t>
            </a:r>
            <a:endParaRPr lang="en-IE" altLang="en-US" sz="2400" dirty="0" smtClean="0"/>
          </a:p>
          <a:p>
            <a:pPr lvl="1" eaLnBrk="1" hangingPunct="1"/>
            <a:r>
              <a:rPr lang="en-IE" altLang="en-US" sz="2400" dirty="0" smtClean="0"/>
              <a:t>Bullet</a:t>
            </a:r>
          </a:p>
          <a:p>
            <a:pPr lvl="1" eaLnBrk="1" hangingPunct="1"/>
            <a:r>
              <a:rPr lang="en-IE" altLang="en-US" sz="2400" dirty="0" smtClean="0"/>
              <a:t>Newton Game Dynamics</a:t>
            </a:r>
          </a:p>
          <a:p>
            <a:pPr lvl="1" eaLnBrk="1" hangingPunct="1"/>
            <a:r>
              <a:rPr lang="en-IE" altLang="en-US" sz="2400" dirty="0" smtClean="0"/>
              <a:t>Open Dynamics Engine (Open Source)</a:t>
            </a:r>
            <a:endParaRPr lang="en-US" altLang="en-US" sz="2400" dirty="0" smtClean="0"/>
          </a:p>
        </p:txBody>
      </p:sp>
      <p:pic>
        <p:nvPicPr>
          <p:cNvPr id="8196" name="Picture 6" descr="havok log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048000"/>
            <a:ext cx="22383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14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IE" altLang="en-US" smtClean="0"/>
              <a:t>What does it do?</a:t>
            </a:r>
            <a:endParaRPr lang="en-US" altLang="en-US" smtClean="0"/>
          </a:p>
        </p:txBody>
      </p:sp>
      <p:pic>
        <p:nvPicPr>
          <p:cNvPr id="92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72390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194263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IE" altLang="en-US" smtClean="0"/>
              <a:t>Physics background</a:t>
            </a:r>
            <a:endParaRPr lang="en-US" altLang="en-US" smtClean="0"/>
          </a:p>
        </p:txBody>
      </p:sp>
      <p:sp>
        <p:nvSpPr>
          <p:cNvPr id="10243"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en-IE" altLang="en-US" sz="1800" smtClean="0"/>
              <a:t>Time</a:t>
            </a:r>
          </a:p>
          <a:p>
            <a:pPr lvl="1" eaLnBrk="1" hangingPunct="1">
              <a:lnSpc>
                <a:spcPct val="80000"/>
              </a:lnSpc>
            </a:pPr>
            <a:r>
              <a:rPr lang="en-IE" altLang="en-US" sz="1600" smtClean="0"/>
              <a:t>Scalar measured in seconds (s)</a:t>
            </a:r>
          </a:p>
          <a:p>
            <a:pPr eaLnBrk="1" hangingPunct="1">
              <a:lnSpc>
                <a:spcPct val="80000"/>
              </a:lnSpc>
            </a:pPr>
            <a:r>
              <a:rPr lang="en-IE" altLang="en-US" sz="1800" smtClean="0"/>
              <a:t>Distance</a:t>
            </a:r>
          </a:p>
          <a:p>
            <a:pPr lvl="1" eaLnBrk="1" hangingPunct="1">
              <a:lnSpc>
                <a:spcPct val="80000"/>
              </a:lnSpc>
            </a:pPr>
            <a:r>
              <a:rPr lang="en-IE" altLang="en-US" sz="1600" smtClean="0"/>
              <a:t>Scalar measured in Meters (m)</a:t>
            </a:r>
          </a:p>
          <a:p>
            <a:pPr eaLnBrk="1" hangingPunct="1">
              <a:lnSpc>
                <a:spcPct val="80000"/>
              </a:lnSpc>
            </a:pPr>
            <a:r>
              <a:rPr lang="en-IE" altLang="en-US" sz="1800" smtClean="0"/>
              <a:t>Mass</a:t>
            </a:r>
          </a:p>
          <a:p>
            <a:pPr eaLnBrk="1" hangingPunct="1">
              <a:lnSpc>
                <a:spcPct val="80000"/>
              </a:lnSpc>
            </a:pPr>
            <a:r>
              <a:rPr lang="en-IE" altLang="en-US" sz="1800" smtClean="0"/>
              <a:t>A measure of the amount of something</a:t>
            </a:r>
          </a:p>
          <a:p>
            <a:pPr lvl="1" eaLnBrk="1" hangingPunct="1">
              <a:lnSpc>
                <a:spcPct val="80000"/>
              </a:lnSpc>
            </a:pPr>
            <a:r>
              <a:rPr lang="en-IE" altLang="en-US" sz="1600" smtClean="0"/>
              <a:t>Scalar measured in Kg </a:t>
            </a:r>
          </a:p>
          <a:p>
            <a:pPr lvl="1" eaLnBrk="1" hangingPunct="1">
              <a:lnSpc>
                <a:spcPct val="80000"/>
              </a:lnSpc>
            </a:pPr>
            <a:r>
              <a:rPr lang="en-IE" altLang="en-US" sz="1600" smtClean="0"/>
              <a:t>It is calculated as the force of gravity acting on an object</a:t>
            </a:r>
          </a:p>
          <a:p>
            <a:pPr lvl="1" eaLnBrk="1" hangingPunct="1">
              <a:lnSpc>
                <a:spcPct val="80000"/>
              </a:lnSpc>
            </a:pPr>
            <a:r>
              <a:rPr lang="en-IE" altLang="en-US" sz="1600" smtClean="0"/>
              <a:t>Unit of matter</a:t>
            </a:r>
          </a:p>
          <a:p>
            <a:pPr eaLnBrk="1" hangingPunct="1">
              <a:lnSpc>
                <a:spcPct val="80000"/>
              </a:lnSpc>
            </a:pPr>
            <a:r>
              <a:rPr lang="en-IE" altLang="en-US" sz="1800" smtClean="0"/>
              <a:t>Position</a:t>
            </a:r>
          </a:p>
          <a:p>
            <a:pPr lvl="1" eaLnBrk="1" hangingPunct="1">
              <a:lnSpc>
                <a:spcPct val="80000"/>
              </a:lnSpc>
            </a:pPr>
            <a:r>
              <a:rPr lang="en-IE" altLang="en-US" sz="1600" smtClean="0"/>
              <a:t>A vector (so you have an origin)</a:t>
            </a:r>
          </a:p>
          <a:p>
            <a:pPr lvl="1" eaLnBrk="1" hangingPunct="1">
              <a:lnSpc>
                <a:spcPct val="80000"/>
              </a:lnSpc>
            </a:pPr>
            <a:r>
              <a:rPr lang="en-IE" altLang="en-US" sz="1600" smtClean="0"/>
              <a:t>Its position relative to the origin</a:t>
            </a:r>
          </a:p>
          <a:p>
            <a:pPr lvl="1" eaLnBrk="1" hangingPunct="1">
              <a:lnSpc>
                <a:spcPct val="80000"/>
              </a:lnSpc>
            </a:pPr>
            <a:r>
              <a:rPr lang="en-IE" altLang="en-US" sz="1600" smtClean="0"/>
              <a:t>The position of an entities centre of mass</a:t>
            </a:r>
          </a:p>
          <a:p>
            <a:pPr lvl="1" eaLnBrk="1" hangingPunct="1">
              <a:lnSpc>
                <a:spcPct val="80000"/>
              </a:lnSpc>
            </a:pPr>
            <a:r>
              <a:rPr lang="en-IE" altLang="en-US" sz="1600" smtClean="0"/>
              <a:t>Balance point</a:t>
            </a:r>
          </a:p>
          <a:p>
            <a:pPr lvl="1" eaLnBrk="1" hangingPunct="1">
              <a:lnSpc>
                <a:spcPct val="80000"/>
              </a:lnSpc>
            </a:pPr>
            <a:r>
              <a:rPr lang="en-IE" altLang="en-US" sz="1600" smtClean="0"/>
              <a:t>The average location of all its mass</a:t>
            </a:r>
            <a:endParaRPr lang="en-US" altLang="en-US" sz="1600" smtClean="0"/>
          </a:p>
        </p:txBody>
      </p:sp>
    </p:spTree>
    <p:extLst>
      <p:ext uri="{BB962C8B-B14F-4D97-AF65-F5344CB8AC3E}">
        <p14:creationId xmlns:p14="http://schemas.microsoft.com/office/powerpoint/2010/main" val="215162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IE" altLang="en-US" smtClean="0"/>
              <a:t>Physics background</a:t>
            </a:r>
            <a:endParaRPr lang="en-US" altLang="en-US" smtClean="0"/>
          </a:p>
        </p:txBody>
      </p:sp>
      <p:sp>
        <p:nvSpPr>
          <p:cNvPr id="1126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IE" altLang="en-US" smtClean="0"/>
              <a:t>Velocity</a:t>
            </a:r>
          </a:p>
          <a:p>
            <a:pPr lvl="1" eaLnBrk="1" hangingPunct="1"/>
            <a:r>
              <a:rPr lang="en-IE" altLang="en-US" smtClean="0"/>
              <a:t>A vector (has magnitude and direction) in m/s</a:t>
            </a:r>
          </a:p>
          <a:p>
            <a:pPr lvl="1" eaLnBrk="1" hangingPunct="1"/>
            <a:r>
              <a:rPr lang="en-IE" altLang="en-US" smtClean="0"/>
              <a:t>Magnitude is the speed</a:t>
            </a:r>
          </a:p>
          <a:p>
            <a:pPr lvl="1" eaLnBrk="1" hangingPunct="1"/>
            <a:r>
              <a:rPr lang="en-IE" altLang="en-US" smtClean="0"/>
              <a:t>v = </a:t>
            </a:r>
            <a:r>
              <a:rPr lang="el-GR" altLang="en-US" smtClean="0">
                <a:cs typeface="Tahoma" pitchFamily="34" charset="0"/>
              </a:rPr>
              <a:t>Δ</a:t>
            </a:r>
            <a:r>
              <a:rPr lang="en-IE" altLang="en-US" smtClean="0">
                <a:cs typeface="Tahoma" pitchFamily="34" charset="0"/>
              </a:rPr>
              <a:t>x / </a:t>
            </a:r>
            <a:r>
              <a:rPr lang="el-GR" altLang="en-US" smtClean="0">
                <a:cs typeface="Tahoma" pitchFamily="34" charset="0"/>
              </a:rPr>
              <a:t>Δ</a:t>
            </a:r>
            <a:r>
              <a:rPr lang="en-IE" altLang="en-US" smtClean="0">
                <a:cs typeface="Tahoma" pitchFamily="34" charset="0"/>
              </a:rPr>
              <a:t>t</a:t>
            </a:r>
          </a:p>
          <a:p>
            <a:pPr lvl="1" eaLnBrk="1" hangingPunct="1"/>
            <a:r>
              <a:rPr lang="el-GR" altLang="en-US" smtClean="0">
                <a:cs typeface="Tahoma" pitchFamily="34" charset="0"/>
              </a:rPr>
              <a:t>Δ</a:t>
            </a:r>
            <a:r>
              <a:rPr lang="en-IE" altLang="en-US" smtClean="0">
                <a:cs typeface="Tahoma" pitchFamily="34" charset="0"/>
              </a:rPr>
              <a:t>x = Change in distance</a:t>
            </a:r>
          </a:p>
          <a:p>
            <a:pPr lvl="1" eaLnBrk="1" hangingPunct="1"/>
            <a:r>
              <a:rPr lang="el-GR" altLang="en-US" smtClean="0">
                <a:cs typeface="Tahoma" pitchFamily="34" charset="0"/>
              </a:rPr>
              <a:t>Δ</a:t>
            </a:r>
            <a:r>
              <a:rPr lang="en-IE" altLang="en-US" smtClean="0">
                <a:cs typeface="Tahoma" pitchFamily="34" charset="0"/>
              </a:rPr>
              <a:t>t = Change in time</a:t>
            </a:r>
            <a:endParaRPr lang="el-GR" altLang="en-US" smtClean="0">
              <a:cs typeface="Tahoma" pitchFamily="34" charset="0"/>
            </a:endParaRPr>
          </a:p>
        </p:txBody>
      </p:sp>
    </p:spTree>
    <p:extLst>
      <p:ext uri="{BB962C8B-B14F-4D97-AF65-F5344CB8AC3E}">
        <p14:creationId xmlns:p14="http://schemas.microsoft.com/office/powerpoint/2010/main" val="219195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2959</TotalTime>
  <Words>1077</Words>
  <Application>Microsoft Office PowerPoint</Application>
  <PresentationFormat>On-screen Show (4:3)</PresentationFormat>
  <Paragraphs>224</Paragraphs>
  <Slides>26</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Office Theme</vt:lpstr>
      <vt:lpstr>Chart</vt:lpstr>
      <vt:lpstr>PowerPoint Presentation</vt:lpstr>
      <vt:lpstr>Introduction</vt:lpstr>
      <vt:lpstr>These laws govern things like…</vt:lpstr>
      <vt:lpstr>Physics in games</vt:lpstr>
      <vt:lpstr>Why?</vt:lpstr>
      <vt:lpstr>Physics Engines</vt:lpstr>
      <vt:lpstr>What does it do?</vt:lpstr>
      <vt:lpstr>Physics background</vt:lpstr>
      <vt:lpstr>Physics background</vt:lpstr>
      <vt:lpstr>Examples</vt:lpstr>
      <vt:lpstr>Acceleration</vt:lpstr>
      <vt:lpstr>Example</vt:lpstr>
      <vt:lpstr>Relationship between velocity, time and acceleration</vt:lpstr>
      <vt:lpstr>Relationship between velocity, acceleration and time</vt:lpstr>
      <vt:lpstr>Example</vt:lpstr>
      <vt:lpstr>Distance</vt:lpstr>
      <vt:lpstr>Distance</vt:lpstr>
      <vt:lpstr>Force</vt:lpstr>
      <vt:lpstr>PowerPoint Presentation</vt:lpstr>
      <vt:lpstr>Calculating acceleration</vt:lpstr>
      <vt:lpstr>Also!</vt:lpstr>
      <vt:lpstr>Example</vt:lpstr>
      <vt:lpstr>In summary</vt:lpstr>
      <vt:lpstr>Problem 2</vt:lpstr>
      <vt:lpstr>Problem 3</vt:lpstr>
      <vt:lpstr>Problem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Apps for Fun &amp; Profit: The Story of Tunepal</dc:title>
  <dc:creator>Bryan Duggan</dc:creator>
  <cp:lastModifiedBy>Bryan Duggan</cp:lastModifiedBy>
  <cp:revision>135</cp:revision>
  <cp:lastPrinted>2011-10-26T17:39:23Z</cp:lastPrinted>
  <dcterms:created xsi:type="dcterms:W3CDTF">2010-11-17T15:56:37Z</dcterms:created>
  <dcterms:modified xsi:type="dcterms:W3CDTF">2013-11-05T09:27:52Z</dcterms:modified>
</cp:coreProperties>
</file>