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2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82" r:id="rId16"/>
    <p:sldId id="283" r:id="rId17"/>
    <p:sldId id="286" r:id="rId18"/>
    <p:sldId id="285" r:id="rId19"/>
    <p:sldId id="284" r:id="rId20"/>
    <p:sldId id="279" r:id="rId2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C0D7A3-CE74-4075-B9F9-73F1191627CE}" type="slidenum">
              <a:rPr lang="en-US" altLang="en-US" sz="1200" b="0" smtClean="0">
                <a:latin typeface="Times New Roman" pitchFamily="18" charset="0"/>
              </a:rPr>
              <a:pPr eaLnBrk="1" hangingPunct="1"/>
              <a:t>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940DD7-760E-4B57-86FB-D9187FC55831}" type="slidenum">
              <a:rPr lang="en-US" altLang="en-US" sz="1200" b="0" smtClean="0">
                <a:latin typeface="Times New Roman" pitchFamily="18" charset="0"/>
              </a:rPr>
              <a:pPr eaLnBrk="1" hangingPunct="1"/>
              <a:t>11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FB5320-7502-4C41-8A2C-04D6E21EDB7A}" type="slidenum">
              <a:rPr lang="en-US" altLang="en-US" sz="1200" b="0" smtClean="0">
                <a:latin typeface="Times New Roman" pitchFamily="18" charset="0"/>
              </a:rPr>
              <a:pPr eaLnBrk="1" hangingPunct="1"/>
              <a:t>12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7F9826-322F-427B-BEF3-0F10DA3B9AEB}" type="slidenum">
              <a:rPr lang="en-US" altLang="en-US" sz="1200" b="0" smtClean="0">
                <a:latin typeface="Times New Roman" pitchFamily="18" charset="0"/>
              </a:rPr>
              <a:pPr eaLnBrk="1" hangingPunct="1"/>
              <a:t>13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593ACF-9878-43E2-91DE-CACFF42F8065}" type="slidenum">
              <a:rPr lang="en-US" altLang="en-US" sz="1200" b="0" smtClean="0">
                <a:latin typeface="Times New Roman" pitchFamily="18" charset="0"/>
              </a:rPr>
              <a:pPr eaLnBrk="1" hangingPunct="1"/>
              <a:t>14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61FF0F-A529-4B82-86D3-CC74F1DC808D}" type="slidenum">
              <a:rPr lang="en-US" altLang="en-US" sz="1200" b="0" smtClean="0">
                <a:latin typeface="Times New Roman" pitchFamily="18" charset="0"/>
              </a:rPr>
              <a:pPr eaLnBrk="1" hangingPunct="1"/>
              <a:t>20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08FA53-A4A4-4A50-94CC-A1AF07D4FC0E}" type="slidenum">
              <a:rPr lang="en-US" altLang="en-US" sz="1200" b="0" smtClean="0">
                <a:latin typeface="Times New Roman" pitchFamily="18" charset="0"/>
              </a:rPr>
              <a:pPr eaLnBrk="1" hangingPunct="1"/>
              <a:t>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35D52F6-2CF9-4811-A434-A3A7F6B3FDB2}" type="slidenum">
              <a:rPr lang="en-US" altLang="en-US" sz="1200" b="0" smtClean="0">
                <a:latin typeface="Times New Roman" pitchFamily="18" charset="0"/>
              </a:rPr>
              <a:pPr eaLnBrk="1" hangingPunct="1"/>
              <a:t>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6EF9B9-AFEE-4CC0-A1F7-E5D63FF45845}" type="slidenum">
              <a:rPr lang="en-US" altLang="en-US" sz="1200" b="0" smtClean="0">
                <a:latin typeface="Times New Roman" pitchFamily="18" charset="0"/>
              </a:rPr>
              <a:pPr eaLnBrk="1" hangingPunct="1"/>
              <a:t>5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31DE22-DC93-4D6C-A97B-FFAC589BF452}" type="slidenum">
              <a:rPr lang="en-US" altLang="en-US" sz="1200" b="0" smtClean="0">
                <a:latin typeface="Times New Roman" pitchFamily="18" charset="0"/>
              </a:rPr>
              <a:pPr eaLnBrk="1" hangingPunct="1"/>
              <a:t>6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1E77DE-DF70-4E1A-9D30-475C6EA06C64}" type="slidenum">
              <a:rPr lang="en-US" altLang="en-US" sz="1200" b="0" smtClean="0">
                <a:latin typeface="Times New Roman" pitchFamily="18" charset="0"/>
              </a:rPr>
              <a:pPr eaLnBrk="1" hangingPunct="1"/>
              <a:t>7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8F542E-5E76-45CE-A905-564FCA4D6375}" type="slidenum">
              <a:rPr lang="en-US" altLang="en-US" sz="1200" b="0" smtClean="0">
                <a:latin typeface="Times New Roman" pitchFamily="18" charset="0"/>
              </a:rPr>
              <a:pPr eaLnBrk="1" hangingPunct="1"/>
              <a:t>8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8BCC50-0B0B-4385-BD01-B64759B7E3EF}" type="slidenum">
              <a:rPr lang="en-US" altLang="en-US" sz="1200" b="0" smtClean="0">
                <a:latin typeface="Times New Roman" pitchFamily="18" charset="0"/>
              </a:rPr>
              <a:pPr eaLnBrk="1" hangingPunct="1"/>
              <a:t>9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B577EA-F93D-4E82-A01B-D3FFFAF54680}" type="slidenum">
              <a:rPr lang="en-US" altLang="en-US" sz="1200" b="0" smtClean="0">
                <a:latin typeface="Times New Roman" pitchFamily="18" charset="0"/>
              </a:rPr>
              <a:pPr eaLnBrk="1" hangingPunct="1"/>
              <a:t>10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19/11/2013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Runge-KuttaMetho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ch.gla.ac.uk/~peterg/software/MTT/examples/Simulation_rep/node8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969" y="764704"/>
            <a:ext cx="7485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</a:t>
            </a:r>
            <a:r>
              <a:rPr lang="en-GB" sz="6000" smtClean="0"/>
              <a:t>Engines 1</a:t>
            </a:r>
            <a:endParaRPr lang="en-GB" sz="6000" dirty="0" smtClean="0"/>
          </a:p>
          <a:p>
            <a:pPr algn="ctr"/>
            <a:r>
              <a:rPr lang="en-GB" sz="6000" dirty="0" smtClean="0"/>
              <a:t>Hamiltonian Mechanics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Inertia</a:t>
            </a:r>
            <a:endParaRPr lang="en-US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property of a body which resists change in its motion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Two kinds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Translational motion (mass)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</a:t>
            </a:r>
            <a:r>
              <a:rPr lang="en-US" altLang="en-US" sz="2000" dirty="0" smtClean="0"/>
              <a:t>otational motion (inertial tensor or moment of inertia)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Inertial tensor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Don’t worry about them it’s a math </a:t>
            </a:r>
            <a:r>
              <a:rPr lang="en-US" altLang="en-US" sz="2000" dirty="0" smtClean="0"/>
              <a:t>term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Basically it means a matrix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Describes how an objects mass is distributed around its shape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Generalization of scalars/vectors/matrix’s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Scalars are rank 0 tensor, vectors 1, matrix’s 2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Concerned with rank 2 tensors, for moment of inertia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Can also accurately simulate drag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You can approximate a complex shape with a simple one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Will anyone notice???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1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Calculating inertial tensors</a:t>
            </a:r>
            <a:endParaRPr lang="en-US" altLang="en-US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905000"/>
          </a:xfrm>
        </p:spPr>
        <p:txBody>
          <a:bodyPr/>
          <a:lstStyle/>
          <a:p>
            <a:pPr eaLnBrk="1" hangingPunct="1"/>
            <a:r>
              <a:rPr lang="en-IE" altLang="en-US" smtClean="0"/>
              <a:t>Different algorithms for different geometric primitives</a:t>
            </a:r>
          </a:p>
          <a:p>
            <a:pPr eaLnBrk="1" hangingPunct="1"/>
            <a:r>
              <a:rPr lang="en-IE" altLang="en-US" smtClean="0"/>
              <a:t>For example: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505200"/>
            <a:ext cx="77454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7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Equations of motion for rotation</a:t>
            </a:r>
            <a:endParaRPr lang="en-US" altLang="en-US" sz="400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Torque = position x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to = p x f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Angular acceleration = torque * 1 / it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aa = torque * 1/it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Angular velocity = angular velocity + angular acceleration * 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Orientation = Orientation + (time/2) w 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o = o + t/2 w o 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Where w = pure quaternion of the angular velocity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Simple isnt it!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727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2 ways of adding force:</a:t>
            </a:r>
            <a:endParaRPr lang="en-US" altLang="en-US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Add force at centre of mass of the object (doesn’t generate any torque)</a:t>
            </a:r>
          </a:p>
          <a:p>
            <a:pPr lvl="1" eaLnBrk="1" hangingPunct="1"/>
            <a:r>
              <a:rPr lang="en-IE" altLang="en-US" smtClean="0"/>
              <a:t>Just update the force accumulator</a:t>
            </a:r>
          </a:p>
          <a:p>
            <a:pPr eaLnBrk="1" hangingPunct="1"/>
            <a:r>
              <a:rPr lang="en-IE" altLang="en-US" smtClean="0"/>
              <a:t>Add force at a point on the object (may generate torque)</a:t>
            </a:r>
          </a:p>
          <a:p>
            <a:pPr lvl="1" eaLnBrk="1" hangingPunct="1"/>
            <a:r>
              <a:rPr lang="en-IE" altLang="en-US" smtClean="0"/>
              <a:t>Update the force accumulator </a:t>
            </a:r>
          </a:p>
          <a:p>
            <a:pPr lvl="1" eaLnBrk="1" hangingPunct="1"/>
            <a:r>
              <a:rPr lang="en-IE" altLang="en-US" smtClean="0"/>
              <a:t>AND update the torque accumulator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598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One last gotcha</a:t>
            </a:r>
            <a:endParaRPr lang="en-US" altLang="en-US" smtClean="0"/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You need to rotate the inertial tensor by the quaternion at each time step</a:t>
            </a:r>
          </a:p>
          <a:p>
            <a:pPr eaLnBrk="1" hangingPunct="1"/>
            <a:r>
              <a:rPr lang="en-IE" altLang="en-US" dirty="0" smtClean="0"/>
              <a:t>I think!!!</a:t>
            </a:r>
          </a:p>
          <a:p>
            <a:pPr eaLnBrk="1" hangingPunct="1"/>
            <a:r>
              <a:rPr lang="en-IE" altLang="en-US" dirty="0" smtClean="0"/>
              <a:t>Easiest thing is to convert the quaternion by a matrix</a:t>
            </a:r>
          </a:p>
          <a:p>
            <a:pPr eaLnBrk="1" hangingPunct="1"/>
            <a:r>
              <a:rPr lang="en-IE" altLang="en-US" dirty="0" smtClean="0"/>
              <a:t>Multiply the inertial tensor by the matrix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48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Putting it all together… Steerable3DController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smtClean="0"/>
              <a:t>From </a:t>
            </a:r>
            <a:r>
              <a:rPr lang="en-IE" dirty="0" err="1" smtClean="0"/>
              <a:t>GameComponent</a:t>
            </a:r>
            <a:r>
              <a:rPr lang="en-IE" dirty="0" smtClean="0"/>
              <a:t>: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 smtClean="0"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IE" dirty="0" smtClean="0"/>
          </a:p>
          <a:p>
            <a:r>
              <a:rPr lang="en-IE" dirty="0"/>
              <a:t>Steerable3DController </a:t>
            </a:r>
            <a:r>
              <a:rPr lang="en-IE" dirty="0" smtClean="0"/>
              <a:t>(subclass) adds:</a:t>
            </a:r>
          </a:p>
          <a:p>
            <a:pPr lvl="1"/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15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force/torque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AddForceAtPoint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IE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cross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82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" y="0"/>
            <a:ext cx="4489648" cy="6813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1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SDL_SCANCODE_SPACE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AddForce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// Yaw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SDL_SCANCODE_J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880000"/>
                </a:solidFill>
                <a:latin typeface="Consolas"/>
              </a:rPr>
              <a:t> </a:t>
            </a:r>
            <a:r>
              <a:rPr lang="en-IE" sz="1100" dirty="0" smtClean="0">
                <a:solidFill>
                  <a:srgbClr val="880000"/>
                </a:solidFill>
                <a:latin typeface="Consolas"/>
              </a:rPr>
              <a:t>       </a:t>
            </a:r>
            <a:r>
              <a:rPr lang="en-IE" sz="1100" dirty="0" err="1" smtClean="0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smtClean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SDL_SCANCODE_L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//Pitch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Roll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24744"/>
            <a:ext cx="3995936" cy="40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3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the Inertial Tensor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CalculateInertiaTensor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 { 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[0][0]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[1][1]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[2][2]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81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Do the Newtonian integration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/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Normalise the velocity into the look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Probably not necessary as we recalculate these anyway later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length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&gt; 0.0001f)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IE" dirty="0" smtClean="0">
                <a:solidFill>
                  <a:srgbClr val="000080"/>
                </a:solidFill>
                <a:latin typeface="Consolas"/>
              </a:rPr>
              <a:t>       look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normalize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cross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*= 0.99f;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// Do the Hamiltonian integration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inverse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 ((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/ 2.0f))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normalize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Reset the accumulators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torque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force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IE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443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Quaternion Quick Reference</a:t>
            </a:r>
            <a:endParaRPr lang="en-US" altLang="en-US" dirty="0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IE" altLang="en-US" dirty="0" smtClean="0"/>
              <a:t>Constructing</a:t>
            </a:r>
          </a:p>
          <a:p>
            <a:pPr lvl="1"/>
            <a:r>
              <a:rPr lang="en-IE" altLang="en-US" dirty="0" err="1" smtClean="0"/>
              <a:t>glm</a:t>
            </a:r>
            <a:r>
              <a:rPr lang="en-IE" altLang="en-US" dirty="0" smtClean="0"/>
              <a:t>::</a:t>
            </a:r>
            <a:r>
              <a:rPr lang="en-IE" altLang="en-US" dirty="0" err="1" smtClean="0"/>
              <a:t>quat</a:t>
            </a:r>
            <a:r>
              <a:rPr lang="en-IE" altLang="en-US" dirty="0" smtClean="0"/>
              <a:t> q; \\ The identity</a:t>
            </a:r>
          </a:p>
          <a:p>
            <a:pPr lvl="1"/>
            <a:r>
              <a:rPr lang="en-GB" altLang="en-US" dirty="0" err="1" smtClean="0"/>
              <a:t>glm</a:t>
            </a:r>
            <a:r>
              <a:rPr lang="en-GB" altLang="en-US" dirty="0" smtClean="0"/>
              <a:t>::</a:t>
            </a:r>
            <a:r>
              <a:rPr lang="en-GB" altLang="en-US" dirty="0" err="1" smtClean="0"/>
              <a:t>angleAxis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thetaInDegrees</a:t>
            </a:r>
            <a:r>
              <a:rPr lang="en-GB" altLang="en-US" dirty="0" smtClean="0"/>
              <a:t>, axis);</a:t>
            </a:r>
          </a:p>
          <a:p>
            <a:r>
              <a:rPr lang="en-IE" altLang="en-US" dirty="0"/>
              <a:t>Convert a quaternion to a matrix:</a:t>
            </a:r>
          </a:p>
          <a:p>
            <a:pPr lvl="1"/>
            <a:r>
              <a:rPr lang="en-IE" altLang="en-US" dirty="0" err="1"/>
              <a:t>glm</a:t>
            </a:r>
            <a:r>
              <a:rPr lang="en-IE" altLang="en-US" dirty="0"/>
              <a:t>::mat4_cast(orientation)</a:t>
            </a:r>
          </a:p>
          <a:p>
            <a:r>
              <a:rPr lang="en-IE" altLang="en-US" dirty="0"/>
              <a:t>Convert a matrix to a quaternion:</a:t>
            </a:r>
          </a:p>
          <a:p>
            <a:pPr lvl="1"/>
            <a:r>
              <a:rPr lang="en-IE" altLang="en-US" dirty="0" err="1"/>
              <a:t>glm</a:t>
            </a:r>
            <a:r>
              <a:rPr lang="en-IE" altLang="en-US" dirty="0"/>
              <a:t>::</a:t>
            </a:r>
            <a:r>
              <a:rPr lang="en-IE" altLang="en-US" dirty="0" err="1"/>
              <a:t>quat_cast</a:t>
            </a:r>
            <a:r>
              <a:rPr lang="en-IE" altLang="en-US" dirty="0"/>
              <a:t>(matrix</a:t>
            </a:r>
            <a:r>
              <a:rPr lang="en-IE" altLang="en-US" dirty="0" smtClean="0"/>
              <a:t>)</a:t>
            </a:r>
          </a:p>
          <a:p>
            <a:r>
              <a:rPr lang="en-IE" altLang="en-US" dirty="0" smtClean="0"/>
              <a:t>Inverse of a quaternion</a:t>
            </a:r>
          </a:p>
          <a:p>
            <a:pPr lvl="1"/>
            <a:r>
              <a:rPr lang="en-IE" altLang="en-US" dirty="0" smtClean="0"/>
              <a:t>Negate x, y and z (for normal </a:t>
            </a:r>
            <a:r>
              <a:rPr lang="en-IE" altLang="en-US" dirty="0" err="1" smtClean="0"/>
              <a:t>quats</a:t>
            </a:r>
            <a:r>
              <a:rPr lang="en-IE" altLang="en-US" dirty="0" smtClean="0"/>
              <a:t>)</a:t>
            </a:r>
          </a:p>
          <a:p>
            <a:pPr lvl="1"/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</a:t>
            </a:r>
            <a:r>
              <a:rPr lang="en-IE" dirty="0" err="1"/>
              <a:t>qinv</a:t>
            </a:r>
            <a:r>
              <a:rPr lang="en-IE" dirty="0"/>
              <a:t> = </a:t>
            </a:r>
            <a:r>
              <a:rPr lang="en-IE" dirty="0" err="1"/>
              <a:t>glm</a:t>
            </a:r>
            <a:r>
              <a:rPr lang="en-IE" dirty="0"/>
              <a:t>::inverse(q</a:t>
            </a:r>
            <a:r>
              <a:rPr lang="en-IE" dirty="0" smtClean="0"/>
              <a:t>);</a:t>
            </a:r>
            <a:endParaRPr lang="en-IE" altLang="en-US" dirty="0" smtClean="0"/>
          </a:p>
          <a:p>
            <a:r>
              <a:rPr lang="en-IE" altLang="en-US" dirty="0"/>
              <a:t>Rotate a vector by a quaternion:</a:t>
            </a:r>
          </a:p>
          <a:p>
            <a:pPr lvl="1"/>
            <a:r>
              <a:rPr lang="en-IE" altLang="en-US" dirty="0"/>
              <a:t>w = q * w * q</a:t>
            </a:r>
            <a:r>
              <a:rPr lang="en-IE" altLang="en-US" baseline="30000" dirty="0"/>
              <a:t>-1</a:t>
            </a:r>
          </a:p>
          <a:p>
            <a:pPr lvl="1"/>
            <a:r>
              <a:rPr lang="en-IE" altLang="en-US" dirty="0"/>
              <a:t>Where q = quaternion and w = a pure quaternion made from the vector to be rotated (w = 0)</a:t>
            </a:r>
          </a:p>
          <a:p>
            <a:endParaRPr lang="en-IE" altLang="en-US" dirty="0" smtClean="0"/>
          </a:p>
          <a:p>
            <a:pPr lvl="1"/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84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Implicit Integration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We are doing explicit (forward) </a:t>
            </a:r>
            <a:r>
              <a:rPr lang="en-US" altLang="en-US" dirty="0" err="1" smtClean="0"/>
              <a:t>euler</a:t>
            </a:r>
            <a:r>
              <a:rPr lang="en-US" altLang="en-US" dirty="0" smtClean="0"/>
              <a:t> integration so far in our modeling.</a:t>
            </a:r>
          </a:p>
          <a:p>
            <a:pPr eaLnBrk="1" hangingPunct="1"/>
            <a:r>
              <a:rPr lang="en-US" altLang="en-US" dirty="0" smtClean="0"/>
              <a:t>If stability is an issue you can use implicit integration:</a:t>
            </a:r>
          </a:p>
          <a:p>
            <a:pPr eaLnBrk="1" hangingPunct="1"/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technique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Precise integration technique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Sample several times for each time step.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 = 0, t = .25, t = .5, t = .75 to find value at t =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Provides very accurate results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hlinkClick r:id="rId3"/>
              </a:rPr>
              <a:t>http://mathworld.wolfram.com/Runge-KuttaMethod.html</a:t>
            </a:r>
            <a:endParaRPr lang="en-US" altLang="en-US" sz="1600" dirty="0"/>
          </a:p>
          <a:p>
            <a:pPr lvl="1"/>
            <a:r>
              <a:rPr lang="en-US" altLang="en-US" sz="2400" dirty="0" smtClean="0">
                <a:hlinkClick r:id="rId4"/>
              </a:rPr>
              <a:t>http://www.mech.gla.ac.uk/~peterg/software/MTT/examples/Simulation_rep/node89.html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Convert a look vector to a quaternion</a:t>
            </a:r>
            <a:endParaRPr lang="en-US" altLang="en-US" sz="4000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A quaternion stores a rotation not an orientation!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In 2d the angle 45 degrees must be understood relative to 0 degrees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Relative &amp; absolute 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The same with a quaternion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To convert a vector to a look vector to a quaternion must be relative to a “basis” look vector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You can use any vector, but BGE uses: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[0 0 -1] Looking down the negative Z Axis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6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Basic Algorithm</a:t>
            </a:r>
            <a:endParaRPr lang="en-US" altLang="en-US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IE" altLang="en-US" dirty="0" smtClean="0"/>
              <a:t>Calculate</a:t>
            </a:r>
          </a:p>
          <a:p>
            <a:pPr lvl="1" eaLnBrk="1" hangingPunct="1"/>
            <a:r>
              <a:rPr lang="en-IE" altLang="en-US" dirty="0" smtClean="0"/>
              <a:t>The axis of rotation</a:t>
            </a:r>
          </a:p>
          <a:p>
            <a:pPr lvl="2"/>
            <a:r>
              <a:rPr lang="en-IE" altLang="en-US" dirty="0"/>
              <a:t>Recall A x B gives a vector C which is perpendicular to A &amp; B:</a:t>
            </a:r>
          </a:p>
          <a:p>
            <a:pPr lvl="2"/>
            <a:r>
              <a:rPr lang="en-IE" altLang="en-US" dirty="0"/>
              <a:t>Example: A = [0 1 0] B = [0 0 1]</a:t>
            </a:r>
          </a:p>
          <a:p>
            <a:pPr lvl="2"/>
            <a:r>
              <a:rPr lang="en-IE" altLang="en-US" dirty="0"/>
              <a:t>A x B = [1 0 0</a:t>
            </a:r>
            <a:r>
              <a:rPr lang="en-IE" altLang="en-US" dirty="0" smtClean="0"/>
              <a:t>]</a:t>
            </a:r>
          </a:p>
          <a:p>
            <a:pPr lvl="1" eaLnBrk="1" hangingPunct="1"/>
            <a:r>
              <a:rPr lang="en-IE" altLang="en-US" dirty="0" smtClean="0"/>
              <a:t>The angle of rotation</a:t>
            </a:r>
          </a:p>
          <a:p>
            <a:pPr lvl="2"/>
            <a:r>
              <a:rPr lang="el-GR" altLang="en-US" dirty="0">
                <a:cs typeface="Tahoma" pitchFamily="34" charset="0"/>
              </a:rPr>
              <a:t>θ</a:t>
            </a:r>
            <a:r>
              <a:rPr lang="en-IE" altLang="en-US" dirty="0">
                <a:cs typeface="Tahoma" pitchFamily="34" charset="0"/>
              </a:rPr>
              <a:t> = </a:t>
            </a:r>
            <a:r>
              <a:rPr lang="en-IE" altLang="en-US" dirty="0" smtClean="0"/>
              <a:t>cos</a:t>
            </a:r>
            <a:r>
              <a:rPr lang="en-IE" altLang="en-US" baseline="30000" dirty="0" smtClean="0"/>
              <a:t>-1</a:t>
            </a:r>
            <a:r>
              <a:rPr lang="en-IE" altLang="en-US" dirty="0" smtClean="0"/>
              <a:t>(</a:t>
            </a:r>
            <a:r>
              <a:rPr lang="en-IE" altLang="en-US" dirty="0" smtClean="0">
                <a:cs typeface="Tahoma" pitchFamily="34" charset="0"/>
              </a:rPr>
              <a:t>A.B </a:t>
            </a:r>
            <a:r>
              <a:rPr lang="en-IE" altLang="en-US" dirty="0">
                <a:cs typeface="Tahoma" pitchFamily="34" charset="0"/>
              </a:rPr>
              <a:t>/ </a:t>
            </a:r>
            <a:r>
              <a:rPr lang="en-IE" altLang="en-US" dirty="0"/>
              <a:t>|A||B|)</a:t>
            </a:r>
            <a:endParaRPr lang="en-IE" altLang="en-US" dirty="0" smtClean="0"/>
          </a:p>
          <a:p>
            <a:pPr lvl="1" eaLnBrk="1" hangingPunct="1"/>
            <a:r>
              <a:rPr lang="en-IE" altLang="en-US" dirty="0" smtClean="0"/>
              <a:t>Rotate the BASIS look vector by the quaternion</a:t>
            </a:r>
          </a:p>
          <a:p>
            <a:pPr lvl="2"/>
            <a:r>
              <a:rPr lang="en-IE" altLang="en-US" dirty="0"/>
              <a:t>w = q * w * q</a:t>
            </a:r>
            <a:r>
              <a:rPr lang="en-IE" altLang="en-US" baseline="30000" dirty="0"/>
              <a:t>-1</a:t>
            </a:r>
          </a:p>
          <a:p>
            <a:pPr marL="914400" lvl="2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Why are you messing up our minds with all this quaternion stuff!!!!</a:t>
            </a:r>
          </a:p>
          <a:p>
            <a:pPr lvl="1" eaLnBrk="1" hangingPunct="1"/>
            <a:r>
              <a:rPr lang="en-IE" altLang="en-US" dirty="0" smtClean="0"/>
              <a:t>Quaternions are the </a:t>
            </a:r>
            <a:r>
              <a:rPr lang="en-IE" altLang="en-US" b="1" dirty="0" smtClean="0"/>
              <a:t>universal</a:t>
            </a:r>
            <a:r>
              <a:rPr lang="en-IE" altLang="en-US" dirty="0" smtClean="0"/>
              <a:t> way of representing rotation sequences in 3D</a:t>
            </a:r>
          </a:p>
          <a:p>
            <a:pPr lvl="1" eaLnBrk="1" hangingPunct="1"/>
            <a:r>
              <a:rPr lang="en-IE" altLang="en-US" dirty="0" smtClean="0"/>
              <a:t>Use in </a:t>
            </a:r>
            <a:r>
              <a:rPr lang="en-IE" altLang="en-US" b="1" dirty="0" smtClean="0"/>
              <a:t>all</a:t>
            </a:r>
            <a:r>
              <a:rPr lang="en-IE" altLang="en-US" dirty="0" smtClean="0"/>
              <a:t> 3D libraries &amp; game engines</a:t>
            </a:r>
          </a:p>
          <a:p>
            <a:pPr lvl="1" eaLnBrk="1" hangingPunct="1"/>
            <a:r>
              <a:rPr lang="en-IE" altLang="en-US" dirty="0" smtClean="0"/>
              <a:t>Don’t suffer from Gimbal lock</a:t>
            </a:r>
          </a:p>
          <a:p>
            <a:pPr lvl="1" eaLnBrk="1" hangingPunct="1"/>
            <a:r>
              <a:rPr lang="en-IE" altLang="en-US" dirty="0" smtClean="0"/>
              <a:t>Can be easily interpolated between</a:t>
            </a:r>
          </a:p>
          <a:p>
            <a:pPr lvl="1" eaLnBrk="1" hangingPunct="1"/>
            <a:r>
              <a:rPr lang="en-IE" altLang="en-US" dirty="0" smtClean="0"/>
              <a:t>Are </a:t>
            </a:r>
            <a:r>
              <a:rPr lang="en-IE" altLang="en-US" b="1" dirty="0" smtClean="0"/>
              <a:t>required </a:t>
            </a:r>
            <a:r>
              <a:rPr lang="en-IE" altLang="en-US" dirty="0" smtClean="0"/>
              <a:t>to implement </a:t>
            </a:r>
            <a:r>
              <a:rPr lang="en-IE" altLang="en-US" b="1" dirty="0" smtClean="0"/>
              <a:t>real 3D physics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837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Steering</a:t>
            </a:r>
            <a:endParaRPr lang="en-US" altLang="en-US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Recall</a:t>
            </a:r>
          </a:p>
          <a:p>
            <a:pPr lvl="1" eaLnBrk="1" hangingPunct="1"/>
            <a:r>
              <a:rPr lang="en-IE" altLang="en-US" smtClean="0"/>
              <a:t>a = f / m</a:t>
            </a:r>
          </a:p>
          <a:p>
            <a:pPr lvl="1" eaLnBrk="1" hangingPunct="1"/>
            <a:r>
              <a:rPr lang="en-IE" altLang="en-US" smtClean="0"/>
              <a:t>v1 = v0 + at</a:t>
            </a:r>
          </a:p>
          <a:p>
            <a:pPr lvl="1" eaLnBrk="1" hangingPunct="1"/>
            <a:r>
              <a:rPr lang="en-IE" altLang="en-US" smtClean="0"/>
              <a:t>p1 = p0 + vt</a:t>
            </a:r>
          </a:p>
          <a:p>
            <a:pPr eaLnBrk="1" hangingPunct="1"/>
            <a:r>
              <a:rPr lang="en-IE" altLang="en-US" smtClean="0"/>
              <a:t>But how does force affect rotation?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2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Torque</a:t>
            </a:r>
            <a:endParaRPr lang="en-US" altLang="en-US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measure of the force applied to a member to produce rotational motion usually measured in meter/kg.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Torque is determined by multiplying the applied force by the distance from the pivot point to the point where the force is applied: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 = p x f 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Torque = position (relative to centre of gravity) crossed with the force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Torque is a vector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The size of the vector gives the amount of torque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The direction of the torque gives the axis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356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Angular velocity</a:t>
            </a:r>
            <a:endParaRPr lang="en-US" altLang="en-US" smtClean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rate at which a spinning body, such as a planet, rotates. The Earth rotates at 15 degrees per hour, which is its angular velocity. </a:t>
            </a:r>
          </a:p>
          <a:p>
            <a:pPr eaLnBrk="1" hangingPunct="1"/>
            <a:r>
              <a:rPr lang="en-IE" altLang="en-US" dirty="0" smtClean="0"/>
              <a:t>Given as a vector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48880"/>
            <a:ext cx="24193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Angular acceleration</a:t>
            </a:r>
            <a:endParaRPr lang="en-US" altLang="en-US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Angular acceleration is the rate of change of angular velocity over time. </a:t>
            </a:r>
          </a:p>
          <a:p>
            <a:pPr eaLnBrk="1" hangingPunct="1"/>
            <a:r>
              <a:rPr lang="en-US" altLang="en-US" dirty="0" smtClean="0"/>
              <a:t>It is measured in radians per second squared (rad/s2), and is usually denoted by the Greek letter </a:t>
            </a:r>
            <a:r>
              <a:rPr lang="el-GR" altLang="en-US" dirty="0" smtClean="0"/>
              <a:t>α</a:t>
            </a:r>
            <a:r>
              <a:rPr lang="en-US" altLang="en-US" dirty="0" smtClean="0"/>
              <a:t>. </a:t>
            </a:r>
          </a:p>
          <a:p>
            <a:pPr eaLnBrk="1" hangingPunct="1"/>
            <a:r>
              <a:rPr lang="en-IE" altLang="en-US" dirty="0" smtClean="0"/>
              <a:t>A vector also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8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1425</Words>
  <Application>Microsoft Office PowerPoint</Application>
  <PresentationFormat>On-screen Show (4:3)</PresentationFormat>
  <Paragraphs>231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Quaternion Quick Reference</vt:lpstr>
      <vt:lpstr>Convert a look vector to a quaternion</vt:lpstr>
      <vt:lpstr>Basic Algorithm</vt:lpstr>
      <vt:lpstr>PowerPoint Presentation</vt:lpstr>
      <vt:lpstr>Steering</vt:lpstr>
      <vt:lpstr>Torque</vt:lpstr>
      <vt:lpstr>Angular velocity</vt:lpstr>
      <vt:lpstr>Angular acceleration</vt:lpstr>
      <vt:lpstr>Inertia</vt:lpstr>
      <vt:lpstr>Calculating inertial tensors</vt:lpstr>
      <vt:lpstr>Equations of motion for rotation</vt:lpstr>
      <vt:lpstr>2 ways of adding force:</vt:lpstr>
      <vt:lpstr>One last gotcha</vt:lpstr>
      <vt:lpstr>Putting it all together… Steerable3DController</vt:lpstr>
      <vt:lpstr>Adding force/torque</vt:lpstr>
      <vt:lpstr>PowerPoint Presentation</vt:lpstr>
      <vt:lpstr>Calculating the Inertial Tensor</vt:lpstr>
      <vt:lpstr>Integration</vt:lpstr>
      <vt:lpstr>Implicit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139</cp:revision>
  <cp:lastPrinted>2011-10-26T17:39:23Z</cp:lastPrinted>
  <dcterms:created xsi:type="dcterms:W3CDTF">2010-11-17T15:56:37Z</dcterms:created>
  <dcterms:modified xsi:type="dcterms:W3CDTF">2013-11-19T11:27:08Z</dcterms:modified>
</cp:coreProperties>
</file>