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Intro Rust" charset="1" panose="00000500000000000000"/>
      <p:regular r:id="rId25"/>
    </p:embeddedFont>
    <p:embeddedFont>
      <p:font typeface="Glacial Indifference Bold" charset="1" panose="00000800000000000000"/>
      <p:regular r:id="rId26"/>
    </p:embeddedFont>
    <p:embeddedFont>
      <p:font typeface="Glacial Indifference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40.png" Type="http://schemas.openxmlformats.org/officeDocument/2006/relationships/image"/><Relationship Id="rId12" Target="../media/image41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40.png" Type="http://schemas.openxmlformats.org/officeDocument/2006/relationships/image"/><Relationship Id="rId12" Target="../media/image42.png" Type="http://schemas.openxmlformats.org/officeDocument/2006/relationships/image"/><Relationship Id="rId13" Target="../media/image43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40.png" Type="http://schemas.openxmlformats.org/officeDocument/2006/relationships/image"/><Relationship Id="rId12" Target="../media/image42.png" Type="http://schemas.openxmlformats.org/officeDocument/2006/relationships/image"/><Relationship Id="rId13" Target="../media/image44.png" Type="http://schemas.openxmlformats.org/officeDocument/2006/relationships/image"/><Relationship Id="rId14" Target="../media/image39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3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png" Type="http://schemas.openxmlformats.org/officeDocument/2006/relationships/image"/><Relationship Id="rId12" Target="../media/image41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png" Type="http://schemas.openxmlformats.org/officeDocument/2006/relationships/image"/><Relationship Id="rId12" Target="../media/image47.png" Type="http://schemas.openxmlformats.org/officeDocument/2006/relationships/image"/><Relationship Id="rId13" Target="../media/image39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8.pn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pn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pn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png" Type="http://schemas.openxmlformats.org/officeDocument/2006/relationships/image"/><Relationship Id="rId12" Target="../media/image28.pn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7610642">
            <a:off x="5448330" y="3452143"/>
            <a:ext cx="19683941" cy="10287000"/>
            <a:chOff x="0" y="0"/>
            <a:chExt cx="51842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842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4248">
                  <a:moveTo>
                    <a:pt x="0" y="0"/>
                  </a:moveTo>
                  <a:lnTo>
                    <a:pt x="5184248" y="0"/>
                  </a:lnTo>
                  <a:lnTo>
                    <a:pt x="51842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842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06625" y="2921035"/>
            <a:ext cx="10174788" cy="4547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881"/>
              </a:lnSpc>
            </a:pPr>
            <a:r>
              <a:rPr lang="en-US" sz="10801">
                <a:solidFill>
                  <a:srgbClr val="242C42"/>
                </a:solidFill>
                <a:latin typeface="Intro Rust"/>
              </a:rPr>
              <a:t>Getting to know a spreadsheet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126022"/>
            <a:ext cx="10174788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00"/>
              </a:lnSpc>
            </a:pPr>
            <a:r>
              <a:rPr lang="en-US" sz="5000">
                <a:solidFill>
                  <a:srgbClr val="832A50"/>
                </a:solidFill>
                <a:latin typeface="Glacial Indifference Bold"/>
              </a:rPr>
              <a:t>Lesson 1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189343" y="7790766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835806" y="479879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39233" y="288916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1"/>
                </a:lnTo>
                <a:lnTo>
                  <a:pt x="0" y="10976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998380" y="1577521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014735" y="8926971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519516" y="837737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838710" y="658808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5" y="0"/>
                </a:lnTo>
                <a:lnTo>
                  <a:pt x="739785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428858" y="7790766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837737" y="9032866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189343" y="582776"/>
            <a:ext cx="7526240" cy="9704224"/>
          </a:xfrm>
          <a:custGeom>
            <a:avLst/>
            <a:gdLst/>
            <a:ahLst/>
            <a:cxnLst/>
            <a:rect r="r" b="b" t="t" l="l"/>
            <a:pathLst>
              <a:path h="9704224" w="7526240">
                <a:moveTo>
                  <a:pt x="0" y="0"/>
                </a:moveTo>
                <a:lnTo>
                  <a:pt x="7526240" y="0"/>
                </a:lnTo>
                <a:lnTo>
                  <a:pt x="7526240" y="9704224"/>
                </a:lnTo>
                <a:lnTo>
                  <a:pt x="0" y="970422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511934">
            <a:off x="11125137" y="-184165"/>
            <a:ext cx="19683941" cy="10287000"/>
            <a:chOff x="0" y="0"/>
            <a:chExt cx="51842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842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4248">
                  <a:moveTo>
                    <a:pt x="0" y="0"/>
                  </a:moveTo>
                  <a:lnTo>
                    <a:pt x="5184248" y="0"/>
                  </a:lnTo>
                  <a:lnTo>
                    <a:pt x="51842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842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94468" y="3829349"/>
            <a:ext cx="12601654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242C42"/>
                </a:solidFill>
                <a:latin typeface="Glacial Indifference"/>
              </a:rPr>
              <a:t>When I say “go,” type your name.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3429299"/>
            <a:ext cx="771999" cy="771999"/>
            <a:chOff x="0" y="0"/>
            <a:chExt cx="6350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42C42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4573335"/>
            <a:ext cx="771999" cy="771999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42C42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28700" y="6145997"/>
            <a:ext cx="771999" cy="771999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42C42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28700" y="7290034"/>
            <a:ext cx="771999" cy="771999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42C42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28700" y="8433508"/>
            <a:ext cx="771999" cy="771999"/>
            <a:chOff x="0" y="0"/>
            <a:chExt cx="6350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42C42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4526230" y="78628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259300" y="5345334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574840" y="9258300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5" y="0"/>
                </a:lnTo>
                <a:lnTo>
                  <a:pt x="739785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169010" y="656487"/>
            <a:ext cx="3939921" cy="4114800"/>
          </a:xfrm>
          <a:custGeom>
            <a:avLst/>
            <a:gdLst/>
            <a:ahLst/>
            <a:cxnLst/>
            <a:rect r="r" b="b" t="t" l="l"/>
            <a:pathLst>
              <a:path h="4114800" w="3939921">
                <a:moveTo>
                  <a:pt x="0" y="0"/>
                </a:moveTo>
                <a:lnTo>
                  <a:pt x="3939921" y="0"/>
                </a:lnTo>
                <a:lnTo>
                  <a:pt x="39399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4982480" y="5779032"/>
            <a:ext cx="2890647" cy="4114800"/>
          </a:xfrm>
          <a:custGeom>
            <a:avLst/>
            <a:gdLst/>
            <a:ahLst/>
            <a:cxnLst/>
            <a:rect r="r" b="b" t="t" l="l"/>
            <a:pathLst>
              <a:path h="4114800" w="2890647">
                <a:moveTo>
                  <a:pt x="0" y="0"/>
                </a:moveTo>
                <a:lnTo>
                  <a:pt x="2890647" y="0"/>
                </a:lnTo>
                <a:lnTo>
                  <a:pt x="28906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808385" y="409874"/>
            <a:ext cx="12893754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Activity 1 - Wizards Challenge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94468" y="4602723"/>
            <a:ext cx="12601654" cy="852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242C42"/>
                </a:solidFill>
                <a:latin typeface="Glacial Indifference"/>
              </a:rPr>
              <a:t>Use the column letters and the row numbers to give each cell a reference (or cell address) and type its correct reference in the cell.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94468" y="6305619"/>
            <a:ext cx="12601654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242C42"/>
                </a:solidFill>
                <a:latin typeface="Glacial Indifference"/>
              </a:rPr>
              <a:t>Use the Tab key to move to the next cell, even at the end of a row.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294468" y="7261459"/>
            <a:ext cx="12601654" cy="852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242C42"/>
                </a:solidFill>
                <a:latin typeface="Glacial Indifference"/>
              </a:rPr>
              <a:t>Type quickly because you will be timed.</a:t>
            </a:r>
          </a:p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242C42"/>
                </a:solidFill>
                <a:latin typeface="Glacial Indifference"/>
              </a:rPr>
              <a:t> Correct answers will turn the cell green.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294468" y="8834120"/>
            <a:ext cx="12601654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0"/>
              </a:lnSpc>
            </a:pPr>
            <a:r>
              <a:rPr lang="en-US" sz="2600">
                <a:solidFill>
                  <a:srgbClr val="242C42"/>
                </a:solidFill>
                <a:latin typeface="Glacial Indifference"/>
              </a:rPr>
              <a:t>When I say “stop,” check your score.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2094" y="3418868"/>
            <a:ext cx="545211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>
                <a:solidFill>
                  <a:srgbClr val="A5C7B7"/>
                </a:solidFill>
                <a:latin typeface="Intro Rust"/>
              </a:rPr>
              <a:t>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42094" y="4562904"/>
            <a:ext cx="545211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A5C7B7"/>
                </a:solidFill>
                <a:latin typeface="Intro Rust"/>
              </a:rPr>
              <a:t>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42094" y="6135566"/>
            <a:ext cx="545211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>
                <a:solidFill>
                  <a:srgbClr val="A5C7B7"/>
                </a:solidFill>
                <a:latin typeface="Intro Rust"/>
              </a:rPr>
              <a:t>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42094" y="7279603"/>
            <a:ext cx="545211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>
                <a:solidFill>
                  <a:srgbClr val="A5C7B7"/>
                </a:solidFill>
                <a:latin typeface="Intro Rust"/>
              </a:rPr>
              <a:t>4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42094" y="8423077"/>
            <a:ext cx="545211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>
                <a:solidFill>
                  <a:srgbClr val="A5C7B7"/>
                </a:solidFill>
                <a:latin typeface="Intro Rust"/>
              </a:rPr>
              <a:t>5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822339">
            <a:off x="13228479" y="-311622"/>
            <a:ext cx="8442539" cy="12869728"/>
            <a:chOff x="0" y="0"/>
            <a:chExt cx="2223549" cy="33895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23549" cy="3389558"/>
            </a:xfrm>
            <a:custGeom>
              <a:avLst/>
              <a:gdLst/>
              <a:ahLst/>
              <a:cxnLst/>
              <a:rect r="r" b="b" t="t" l="l"/>
              <a:pathLst>
                <a:path h="3389558" w="2223549">
                  <a:moveTo>
                    <a:pt x="0" y="0"/>
                  </a:moveTo>
                  <a:lnTo>
                    <a:pt x="2223549" y="0"/>
                  </a:lnTo>
                  <a:lnTo>
                    <a:pt x="2223549" y="3389558"/>
                  </a:lnTo>
                  <a:lnTo>
                    <a:pt x="0" y="3389558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23549" cy="3427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88537" y="464424"/>
            <a:ext cx="12456175" cy="367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Activity 2 -Pixel Art - Can you complete the Golden Snitch?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352107" y="483474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244711" y="8705884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5" y="0"/>
                </a:lnTo>
                <a:lnTo>
                  <a:pt x="739785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079856" y="1842540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5" y="0"/>
                </a:lnTo>
                <a:lnTo>
                  <a:pt x="739785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19074" y="5745293"/>
            <a:ext cx="11656692" cy="3330484"/>
          </a:xfrm>
          <a:custGeom>
            <a:avLst/>
            <a:gdLst/>
            <a:ahLst/>
            <a:cxnLst/>
            <a:rect r="r" b="b" t="t" l="l"/>
            <a:pathLst>
              <a:path h="3330484" w="11656692">
                <a:moveTo>
                  <a:pt x="0" y="0"/>
                </a:moveTo>
                <a:lnTo>
                  <a:pt x="11656692" y="0"/>
                </a:lnTo>
                <a:lnTo>
                  <a:pt x="11656692" y="3330484"/>
                </a:lnTo>
                <a:lnTo>
                  <a:pt x="0" y="33304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614604" y="3086100"/>
            <a:ext cx="4068508" cy="4114800"/>
          </a:xfrm>
          <a:custGeom>
            <a:avLst/>
            <a:gdLst/>
            <a:ahLst/>
            <a:cxnLst/>
            <a:rect r="r" b="b" t="t" l="l"/>
            <a:pathLst>
              <a:path h="4114800" w="4068508">
                <a:moveTo>
                  <a:pt x="0" y="0"/>
                </a:moveTo>
                <a:lnTo>
                  <a:pt x="4068508" y="0"/>
                </a:lnTo>
                <a:lnTo>
                  <a:pt x="40685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913994">
            <a:off x="-9572256" y="4966725"/>
            <a:ext cx="19683941" cy="10287000"/>
            <a:chOff x="0" y="0"/>
            <a:chExt cx="51842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842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4248">
                  <a:moveTo>
                    <a:pt x="0" y="0"/>
                  </a:moveTo>
                  <a:lnTo>
                    <a:pt x="5184248" y="0"/>
                  </a:lnTo>
                  <a:lnTo>
                    <a:pt x="51842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842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562611" y="399547"/>
            <a:ext cx="10696689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Test your knowledge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74208" y="3351781"/>
            <a:ext cx="9722380" cy="262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>
                <a:solidFill>
                  <a:srgbClr val="242C42"/>
                </a:solidFill>
                <a:latin typeface="Glacial Indifference Bold"/>
              </a:rPr>
              <a:t>Row, column or cell?</a:t>
            </a:r>
          </a:p>
          <a:p>
            <a:pPr algn="l" marL="0" indent="0" lvl="1">
              <a:lnSpc>
                <a:spcPts val="5199"/>
              </a:lnSpc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In the following images, different parts of a spreadsheet are highlighted. Can you identify them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64448" y="5143500"/>
            <a:ext cx="5033809" cy="4448629"/>
          </a:xfrm>
          <a:custGeom>
            <a:avLst/>
            <a:gdLst/>
            <a:ahLst/>
            <a:cxnLst/>
            <a:rect r="r" b="b" t="t" l="l"/>
            <a:pathLst>
              <a:path h="4448629" w="5033809">
                <a:moveTo>
                  <a:pt x="0" y="0"/>
                </a:moveTo>
                <a:lnTo>
                  <a:pt x="5033809" y="0"/>
                </a:lnTo>
                <a:lnTo>
                  <a:pt x="5033809" y="4448629"/>
                </a:lnTo>
                <a:lnTo>
                  <a:pt x="0" y="4448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865440">
            <a:off x="1087746" y="627664"/>
            <a:ext cx="2935336" cy="4048739"/>
          </a:xfrm>
          <a:custGeom>
            <a:avLst/>
            <a:gdLst/>
            <a:ahLst/>
            <a:cxnLst/>
            <a:rect r="r" b="b" t="t" l="l"/>
            <a:pathLst>
              <a:path h="4048739" w="2935336">
                <a:moveTo>
                  <a:pt x="0" y="0"/>
                </a:moveTo>
                <a:lnTo>
                  <a:pt x="2935336" y="0"/>
                </a:lnTo>
                <a:lnTo>
                  <a:pt x="2935336" y="4048740"/>
                </a:lnTo>
                <a:lnTo>
                  <a:pt x="0" y="4048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117841" y="4198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53203" y="658808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570285">
            <a:off x="13092164" y="-3366108"/>
            <a:ext cx="8193981" cy="15183157"/>
            <a:chOff x="0" y="0"/>
            <a:chExt cx="2158086" cy="39988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8086" cy="3998856"/>
            </a:xfrm>
            <a:custGeom>
              <a:avLst/>
              <a:gdLst/>
              <a:ahLst/>
              <a:cxnLst/>
              <a:rect r="r" b="b" t="t" l="l"/>
              <a:pathLst>
                <a:path h="3998856" w="2158086">
                  <a:moveTo>
                    <a:pt x="0" y="0"/>
                  </a:moveTo>
                  <a:lnTo>
                    <a:pt x="2158086" y="0"/>
                  </a:lnTo>
                  <a:lnTo>
                    <a:pt x="2158086" y="3998856"/>
                  </a:lnTo>
                  <a:lnTo>
                    <a:pt x="0" y="3998856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58086" cy="4036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29660" y="288916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94710" y="3598999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6655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97435" y="6910811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3052" y="4491867"/>
            <a:ext cx="12801658" cy="5577672"/>
          </a:xfrm>
          <a:custGeom>
            <a:avLst/>
            <a:gdLst/>
            <a:ahLst/>
            <a:cxnLst/>
            <a:rect r="r" b="b" t="t" l="l"/>
            <a:pathLst>
              <a:path h="5577672" w="12801658">
                <a:moveTo>
                  <a:pt x="0" y="0"/>
                </a:moveTo>
                <a:lnTo>
                  <a:pt x="12801658" y="0"/>
                </a:lnTo>
                <a:lnTo>
                  <a:pt x="12801658" y="5577673"/>
                </a:lnTo>
                <a:lnTo>
                  <a:pt x="0" y="55776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118962" y="596261"/>
            <a:ext cx="2706656" cy="2777142"/>
          </a:xfrm>
          <a:custGeom>
            <a:avLst/>
            <a:gdLst/>
            <a:ahLst/>
            <a:cxnLst/>
            <a:rect r="r" b="b" t="t" l="l"/>
            <a:pathLst>
              <a:path h="2777142" w="2706656">
                <a:moveTo>
                  <a:pt x="0" y="0"/>
                </a:moveTo>
                <a:lnTo>
                  <a:pt x="2706656" y="0"/>
                </a:lnTo>
                <a:lnTo>
                  <a:pt x="2706656" y="2777141"/>
                </a:lnTo>
                <a:lnTo>
                  <a:pt x="0" y="277714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05017" y="746581"/>
            <a:ext cx="10609902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Row, Column or Cell?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1615819">
            <a:off x="14070509" y="5892133"/>
            <a:ext cx="2706656" cy="2777142"/>
          </a:xfrm>
          <a:custGeom>
            <a:avLst/>
            <a:gdLst/>
            <a:ahLst/>
            <a:cxnLst/>
            <a:rect r="r" b="b" t="t" l="l"/>
            <a:pathLst>
              <a:path h="2777142" w="2706656">
                <a:moveTo>
                  <a:pt x="0" y="0"/>
                </a:moveTo>
                <a:lnTo>
                  <a:pt x="2706656" y="0"/>
                </a:lnTo>
                <a:lnTo>
                  <a:pt x="2706656" y="2777141"/>
                </a:lnTo>
                <a:lnTo>
                  <a:pt x="0" y="277714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570285">
            <a:off x="13092164" y="-3366108"/>
            <a:ext cx="8193981" cy="15183157"/>
            <a:chOff x="0" y="0"/>
            <a:chExt cx="2158086" cy="39988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8086" cy="3998856"/>
            </a:xfrm>
            <a:custGeom>
              <a:avLst/>
              <a:gdLst/>
              <a:ahLst/>
              <a:cxnLst/>
              <a:rect r="r" b="b" t="t" l="l"/>
              <a:pathLst>
                <a:path h="3998856" w="2158086">
                  <a:moveTo>
                    <a:pt x="0" y="0"/>
                  </a:moveTo>
                  <a:lnTo>
                    <a:pt x="2158086" y="0"/>
                  </a:lnTo>
                  <a:lnTo>
                    <a:pt x="2158086" y="3998856"/>
                  </a:lnTo>
                  <a:lnTo>
                    <a:pt x="0" y="3998856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58086" cy="4036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29660" y="288916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94710" y="3598999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6655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97435" y="6910811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3052" y="4491867"/>
            <a:ext cx="12801658" cy="5577672"/>
          </a:xfrm>
          <a:custGeom>
            <a:avLst/>
            <a:gdLst/>
            <a:ahLst/>
            <a:cxnLst/>
            <a:rect r="r" b="b" t="t" l="l"/>
            <a:pathLst>
              <a:path h="5577672" w="12801658">
                <a:moveTo>
                  <a:pt x="0" y="0"/>
                </a:moveTo>
                <a:lnTo>
                  <a:pt x="12801658" y="0"/>
                </a:lnTo>
                <a:lnTo>
                  <a:pt x="12801658" y="5577673"/>
                </a:lnTo>
                <a:lnTo>
                  <a:pt x="0" y="55776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93052" y="4491867"/>
            <a:ext cx="12801658" cy="5577672"/>
          </a:xfrm>
          <a:custGeom>
            <a:avLst/>
            <a:gdLst/>
            <a:ahLst/>
            <a:cxnLst/>
            <a:rect r="r" b="b" t="t" l="l"/>
            <a:pathLst>
              <a:path h="5577672" w="12801658">
                <a:moveTo>
                  <a:pt x="0" y="0"/>
                </a:moveTo>
                <a:lnTo>
                  <a:pt x="12801658" y="0"/>
                </a:lnTo>
                <a:lnTo>
                  <a:pt x="12801658" y="5577673"/>
                </a:lnTo>
                <a:lnTo>
                  <a:pt x="0" y="557767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926190" y="0"/>
            <a:ext cx="3156385" cy="5748307"/>
          </a:xfrm>
          <a:custGeom>
            <a:avLst/>
            <a:gdLst/>
            <a:ahLst/>
            <a:cxnLst/>
            <a:rect r="r" b="b" t="t" l="l"/>
            <a:pathLst>
              <a:path h="5748307" w="3156385">
                <a:moveTo>
                  <a:pt x="0" y="0"/>
                </a:moveTo>
                <a:lnTo>
                  <a:pt x="3156385" y="0"/>
                </a:lnTo>
                <a:lnTo>
                  <a:pt x="3156385" y="5748307"/>
                </a:lnTo>
                <a:lnTo>
                  <a:pt x="0" y="574830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05017" y="746581"/>
            <a:ext cx="10609902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Row, Column or Cell?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570285">
            <a:off x="13092164" y="-3366108"/>
            <a:ext cx="8193981" cy="15183157"/>
            <a:chOff x="0" y="0"/>
            <a:chExt cx="2158086" cy="39988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8086" cy="3998856"/>
            </a:xfrm>
            <a:custGeom>
              <a:avLst/>
              <a:gdLst/>
              <a:ahLst/>
              <a:cxnLst/>
              <a:rect r="r" b="b" t="t" l="l"/>
              <a:pathLst>
                <a:path h="3998856" w="2158086">
                  <a:moveTo>
                    <a:pt x="0" y="0"/>
                  </a:moveTo>
                  <a:lnTo>
                    <a:pt x="2158086" y="0"/>
                  </a:lnTo>
                  <a:lnTo>
                    <a:pt x="2158086" y="3998856"/>
                  </a:lnTo>
                  <a:lnTo>
                    <a:pt x="0" y="3998856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58086" cy="4036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29660" y="288916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94710" y="3598999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6655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97435" y="6910811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3052" y="4491867"/>
            <a:ext cx="12801658" cy="5577672"/>
          </a:xfrm>
          <a:custGeom>
            <a:avLst/>
            <a:gdLst/>
            <a:ahLst/>
            <a:cxnLst/>
            <a:rect r="r" b="b" t="t" l="l"/>
            <a:pathLst>
              <a:path h="5577672" w="12801658">
                <a:moveTo>
                  <a:pt x="0" y="0"/>
                </a:moveTo>
                <a:lnTo>
                  <a:pt x="12801658" y="0"/>
                </a:lnTo>
                <a:lnTo>
                  <a:pt x="12801658" y="5577673"/>
                </a:lnTo>
                <a:lnTo>
                  <a:pt x="0" y="55776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93052" y="4491867"/>
            <a:ext cx="12801658" cy="5577672"/>
          </a:xfrm>
          <a:custGeom>
            <a:avLst/>
            <a:gdLst/>
            <a:ahLst/>
            <a:cxnLst/>
            <a:rect r="r" b="b" t="t" l="l"/>
            <a:pathLst>
              <a:path h="5577672" w="12801658">
                <a:moveTo>
                  <a:pt x="0" y="0"/>
                </a:moveTo>
                <a:lnTo>
                  <a:pt x="12801658" y="0"/>
                </a:lnTo>
                <a:lnTo>
                  <a:pt x="12801658" y="5577673"/>
                </a:lnTo>
                <a:lnTo>
                  <a:pt x="0" y="557767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93052" y="4491867"/>
            <a:ext cx="12801658" cy="5577672"/>
          </a:xfrm>
          <a:custGeom>
            <a:avLst/>
            <a:gdLst/>
            <a:ahLst/>
            <a:cxnLst/>
            <a:rect r="r" b="b" t="t" l="l"/>
            <a:pathLst>
              <a:path h="5577672" w="12801658">
                <a:moveTo>
                  <a:pt x="0" y="0"/>
                </a:moveTo>
                <a:lnTo>
                  <a:pt x="12801658" y="0"/>
                </a:lnTo>
                <a:lnTo>
                  <a:pt x="12801658" y="5577673"/>
                </a:lnTo>
                <a:lnTo>
                  <a:pt x="0" y="557767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952386" y="0"/>
            <a:ext cx="4147166" cy="3713880"/>
          </a:xfrm>
          <a:custGeom>
            <a:avLst/>
            <a:gdLst/>
            <a:ahLst/>
            <a:cxnLst/>
            <a:rect r="r" b="b" t="t" l="l"/>
            <a:pathLst>
              <a:path h="3713880" w="4147166">
                <a:moveTo>
                  <a:pt x="0" y="0"/>
                </a:moveTo>
                <a:lnTo>
                  <a:pt x="4147166" y="0"/>
                </a:lnTo>
                <a:lnTo>
                  <a:pt x="4147166" y="3713880"/>
                </a:lnTo>
                <a:lnTo>
                  <a:pt x="0" y="37138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05017" y="746581"/>
            <a:ext cx="10609902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Row, Column or Cell?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2528021">
            <a:off x="13656077" y="5274614"/>
            <a:ext cx="4147166" cy="3713880"/>
          </a:xfrm>
          <a:custGeom>
            <a:avLst/>
            <a:gdLst/>
            <a:ahLst/>
            <a:cxnLst/>
            <a:rect r="r" b="b" t="t" l="l"/>
            <a:pathLst>
              <a:path h="3713880" w="4147166">
                <a:moveTo>
                  <a:pt x="0" y="0"/>
                </a:moveTo>
                <a:lnTo>
                  <a:pt x="4147166" y="0"/>
                </a:lnTo>
                <a:lnTo>
                  <a:pt x="4147166" y="3713880"/>
                </a:lnTo>
                <a:lnTo>
                  <a:pt x="0" y="37138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570285">
            <a:off x="13092164" y="-3366108"/>
            <a:ext cx="8193981" cy="15183157"/>
            <a:chOff x="0" y="0"/>
            <a:chExt cx="2158086" cy="39988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8086" cy="3998856"/>
            </a:xfrm>
            <a:custGeom>
              <a:avLst/>
              <a:gdLst/>
              <a:ahLst/>
              <a:cxnLst/>
              <a:rect r="r" b="b" t="t" l="l"/>
              <a:pathLst>
                <a:path h="3998856" w="2158086">
                  <a:moveTo>
                    <a:pt x="0" y="0"/>
                  </a:moveTo>
                  <a:lnTo>
                    <a:pt x="2158086" y="0"/>
                  </a:lnTo>
                  <a:lnTo>
                    <a:pt x="2158086" y="3998856"/>
                  </a:lnTo>
                  <a:lnTo>
                    <a:pt x="0" y="3998856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58086" cy="4036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29660" y="288916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94710" y="3598999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6655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97435" y="6910811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3052" y="4491867"/>
            <a:ext cx="12801658" cy="5577672"/>
          </a:xfrm>
          <a:custGeom>
            <a:avLst/>
            <a:gdLst/>
            <a:ahLst/>
            <a:cxnLst/>
            <a:rect r="r" b="b" t="t" l="l"/>
            <a:pathLst>
              <a:path h="5577672" w="12801658">
                <a:moveTo>
                  <a:pt x="0" y="0"/>
                </a:moveTo>
                <a:lnTo>
                  <a:pt x="12801658" y="0"/>
                </a:lnTo>
                <a:lnTo>
                  <a:pt x="12801658" y="5577673"/>
                </a:lnTo>
                <a:lnTo>
                  <a:pt x="0" y="557767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93052" y="4491867"/>
            <a:ext cx="12801658" cy="5577672"/>
          </a:xfrm>
          <a:custGeom>
            <a:avLst/>
            <a:gdLst/>
            <a:ahLst/>
            <a:cxnLst/>
            <a:rect r="r" b="b" t="t" l="l"/>
            <a:pathLst>
              <a:path h="5577672" w="12801658">
                <a:moveTo>
                  <a:pt x="0" y="0"/>
                </a:moveTo>
                <a:lnTo>
                  <a:pt x="12801658" y="0"/>
                </a:lnTo>
                <a:lnTo>
                  <a:pt x="12801658" y="5577673"/>
                </a:lnTo>
                <a:lnTo>
                  <a:pt x="0" y="557767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93052" y="4491867"/>
            <a:ext cx="12801658" cy="5577672"/>
          </a:xfrm>
          <a:custGeom>
            <a:avLst/>
            <a:gdLst/>
            <a:ahLst/>
            <a:cxnLst/>
            <a:rect r="r" b="b" t="t" l="l"/>
            <a:pathLst>
              <a:path h="5577672" w="12801658">
                <a:moveTo>
                  <a:pt x="0" y="0"/>
                </a:moveTo>
                <a:lnTo>
                  <a:pt x="12801658" y="0"/>
                </a:lnTo>
                <a:lnTo>
                  <a:pt x="12801658" y="5577673"/>
                </a:lnTo>
                <a:lnTo>
                  <a:pt x="0" y="557767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93052" y="4543637"/>
            <a:ext cx="12801658" cy="5703620"/>
          </a:xfrm>
          <a:custGeom>
            <a:avLst/>
            <a:gdLst/>
            <a:ahLst/>
            <a:cxnLst/>
            <a:rect r="r" b="b" t="t" l="l"/>
            <a:pathLst>
              <a:path h="5703620" w="12801658">
                <a:moveTo>
                  <a:pt x="0" y="0"/>
                </a:moveTo>
                <a:lnTo>
                  <a:pt x="12801658" y="0"/>
                </a:lnTo>
                <a:lnTo>
                  <a:pt x="12801658" y="5703619"/>
                </a:lnTo>
                <a:lnTo>
                  <a:pt x="0" y="570361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05017" y="746581"/>
            <a:ext cx="10609902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Row, Column or Cell?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2118962" y="596261"/>
            <a:ext cx="2706656" cy="2777142"/>
          </a:xfrm>
          <a:custGeom>
            <a:avLst/>
            <a:gdLst/>
            <a:ahLst/>
            <a:cxnLst/>
            <a:rect r="r" b="b" t="t" l="l"/>
            <a:pathLst>
              <a:path h="2777142" w="2706656">
                <a:moveTo>
                  <a:pt x="0" y="0"/>
                </a:moveTo>
                <a:lnTo>
                  <a:pt x="2706656" y="0"/>
                </a:lnTo>
                <a:lnTo>
                  <a:pt x="2706656" y="2777141"/>
                </a:lnTo>
                <a:lnTo>
                  <a:pt x="0" y="277714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1615819">
            <a:off x="14070509" y="5892133"/>
            <a:ext cx="2706656" cy="2777142"/>
          </a:xfrm>
          <a:custGeom>
            <a:avLst/>
            <a:gdLst/>
            <a:ahLst/>
            <a:cxnLst/>
            <a:rect r="r" b="b" t="t" l="l"/>
            <a:pathLst>
              <a:path h="2777142" w="2706656">
                <a:moveTo>
                  <a:pt x="0" y="0"/>
                </a:moveTo>
                <a:lnTo>
                  <a:pt x="2706656" y="0"/>
                </a:lnTo>
                <a:lnTo>
                  <a:pt x="2706656" y="2777141"/>
                </a:lnTo>
                <a:lnTo>
                  <a:pt x="0" y="277714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570285">
            <a:off x="13092164" y="-3366108"/>
            <a:ext cx="8193981" cy="15183157"/>
            <a:chOff x="0" y="0"/>
            <a:chExt cx="2158086" cy="39988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8086" cy="3998856"/>
            </a:xfrm>
            <a:custGeom>
              <a:avLst/>
              <a:gdLst/>
              <a:ahLst/>
              <a:cxnLst/>
              <a:rect r="r" b="b" t="t" l="l"/>
              <a:pathLst>
                <a:path h="3998856" w="2158086">
                  <a:moveTo>
                    <a:pt x="0" y="0"/>
                  </a:moveTo>
                  <a:lnTo>
                    <a:pt x="2158086" y="0"/>
                  </a:lnTo>
                  <a:lnTo>
                    <a:pt x="2158086" y="3998856"/>
                  </a:lnTo>
                  <a:lnTo>
                    <a:pt x="0" y="3998856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58086" cy="4036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29660" y="288916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94710" y="3598999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6655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97435" y="6910811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3052" y="4225470"/>
            <a:ext cx="12801658" cy="5703620"/>
          </a:xfrm>
          <a:custGeom>
            <a:avLst/>
            <a:gdLst/>
            <a:ahLst/>
            <a:cxnLst/>
            <a:rect r="r" b="b" t="t" l="l"/>
            <a:pathLst>
              <a:path h="5703620" w="12801658">
                <a:moveTo>
                  <a:pt x="0" y="0"/>
                </a:moveTo>
                <a:lnTo>
                  <a:pt x="12801658" y="0"/>
                </a:lnTo>
                <a:lnTo>
                  <a:pt x="12801658" y="5703620"/>
                </a:lnTo>
                <a:lnTo>
                  <a:pt x="0" y="57036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05017" y="746581"/>
            <a:ext cx="10609902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NAme the range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952386" y="0"/>
            <a:ext cx="4147166" cy="3713880"/>
          </a:xfrm>
          <a:custGeom>
            <a:avLst/>
            <a:gdLst/>
            <a:ahLst/>
            <a:cxnLst/>
            <a:rect r="r" b="b" t="t" l="l"/>
            <a:pathLst>
              <a:path h="3713880" w="4147166">
                <a:moveTo>
                  <a:pt x="0" y="0"/>
                </a:moveTo>
                <a:lnTo>
                  <a:pt x="4147166" y="0"/>
                </a:lnTo>
                <a:lnTo>
                  <a:pt x="4147166" y="3713880"/>
                </a:lnTo>
                <a:lnTo>
                  <a:pt x="0" y="371388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2528021">
            <a:off x="13656077" y="5274614"/>
            <a:ext cx="4147166" cy="3713880"/>
          </a:xfrm>
          <a:custGeom>
            <a:avLst/>
            <a:gdLst/>
            <a:ahLst/>
            <a:cxnLst/>
            <a:rect r="r" b="b" t="t" l="l"/>
            <a:pathLst>
              <a:path h="3713880" w="4147166">
                <a:moveTo>
                  <a:pt x="0" y="0"/>
                </a:moveTo>
                <a:lnTo>
                  <a:pt x="4147166" y="0"/>
                </a:lnTo>
                <a:lnTo>
                  <a:pt x="4147166" y="3713880"/>
                </a:lnTo>
                <a:lnTo>
                  <a:pt x="0" y="371388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570285">
            <a:off x="13092164" y="-3366108"/>
            <a:ext cx="8193981" cy="15183157"/>
            <a:chOff x="0" y="0"/>
            <a:chExt cx="2158086" cy="39988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8086" cy="3998856"/>
            </a:xfrm>
            <a:custGeom>
              <a:avLst/>
              <a:gdLst/>
              <a:ahLst/>
              <a:cxnLst/>
              <a:rect r="r" b="b" t="t" l="l"/>
              <a:pathLst>
                <a:path h="3998856" w="2158086">
                  <a:moveTo>
                    <a:pt x="0" y="0"/>
                  </a:moveTo>
                  <a:lnTo>
                    <a:pt x="2158086" y="0"/>
                  </a:lnTo>
                  <a:lnTo>
                    <a:pt x="2158086" y="3998856"/>
                  </a:lnTo>
                  <a:lnTo>
                    <a:pt x="0" y="3998856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58086" cy="4036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29660" y="288916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94710" y="3598999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6655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97435" y="6910811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3052" y="4225470"/>
            <a:ext cx="12801658" cy="5703620"/>
          </a:xfrm>
          <a:custGeom>
            <a:avLst/>
            <a:gdLst/>
            <a:ahLst/>
            <a:cxnLst/>
            <a:rect r="r" b="b" t="t" l="l"/>
            <a:pathLst>
              <a:path h="5703620" w="12801658">
                <a:moveTo>
                  <a:pt x="0" y="0"/>
                </a:moveTo>
                <a:lnTo>
                  <a:pt x="12801658" y="0"/>
                </a:lnTo>
                <a:lnTo>
                  <a:pt x="12801658" y="5703620"/>
                </a:lnTo>
                <a:lnTo>
                  <a:pt x="0" y="57036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93052" y="4225470"/>
            <a:ext cx="12801658" cy="5703620"/>
          </a:xfrm>
          <a:custGeom>
            <a:avLst/>
            <a:gdLst/>
            <a:ahLst/>
            <a:cxnLst/>
            <a:rect r="r" b="b" t="t" l="l"/>
            <a:pathLst>
              <a:path h="5703620" w="12801658">
                <a:moveTo>
                  <a:pt x="0" y="0"/>
                </a:moveTo>
                <a:lnTo>
                  <a:pt x="12801658" y="0"/>
                </a:lnTo>
                <a:lnTo>
                  <a:pt x="12801658" y="5703620"/>
                </a:lnTo>
                <a:lnTo>
                  <a:pt x="0" y="570362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05017" y="746581"/>
            <a:ext cx="10609902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NAme the range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3926190" y="0"/>
            <a:ext cx="3156385" cy="5748307"/>
          </a:xfrm>
          <a:custGeom>
            <a:avLst/>
            <a:gdLst/>
            <a:ahLst/>
            <a:cxnLst/>
            <a:rect r="r" b="b" t="t" l="l"/>
            <a:pathLst>
              <a:path h="5748307" w="3156385">
                <a:moveTo>
                  <a:pt x="0" y="0"/>
                </a:moveTo>
                <a:lnTo>
                  <a:pt x="3156385" y="0"/>
                </a:lnTo>
                <a:lnTo>
                  <a:pt x="3156385" y="5748307"/>
                </a:lnTo>
                <a:lnTo>
                  <a:pt x="0" y="574830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570285">
            <a:off x="13092164" y="-3366108"/>
            <a:ext cx="8193981" cy="15183157"/>
            <a:chOff x="0" y="0"/>
            <a:chExt cx="2158086" cy="39988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58086" cy="3998856"/>
            </a:xfrm>
            <a:custGeom>
              <a:avLst/>
              <a:gdLst/>
              <a:ahLst/>
              <a:cxnLst/>
              <a:rect r="r" b="b" t="t" l="l"/>
              <a:pathLst>
                <a:path h="3998856" w="2158086">
                  <a:moveTo>
                    <a:pt x="0" y="0"/>
                  </a:moveTo>
                  <a:lnTo>
                    <a:pt x="2158086" y="0"/>
                  </a:lnTo>
                  <a:lnTo>
                    <a:pt x="2158086" y="3998856"/>
                  </a:lnTo>
                  <a:lnTo>
                    <a:pt x="0" y="3998856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58086" cy="4036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29660" y="288916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194710" y="3598999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6655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97435" y="6910811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3052" y="4225470"/>
            <a:ext cx="12801658" cy="5703620"/>
          </a:xfrm>
          <a:custGeom>
            <a:avLst/>
            <a:gdLst/>
            <a:ahLst/>
            <a:cxnLst/>
            <a:rect r="r" b="b" t="t" l="l"/>
            <a:pathLst>
              <a:path h="5703620" w="12801658">
                <a:moveTo>
                  <a:pt x="0" y="0"/>
                </a:moveTo>
                <a:lnTo>
                  <a:pt x="12801658" y="0"/>
                </a:lnTo>
                <a:lnTo>
                  <a:pt x="12801658" y="5703620"/>
                </a:lnTo>
                <a:lnTo>
                  <a:pt x="0" y="57036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93052" y="4225470"/>
            <a:ext cx="12801658" cy="5703620"/>
          </a:xfrm>
          <a:custGeom>
            <a:avLst/>
            <a:gdLst/>
            <a:ahLst/>
            <a:cxnLst/>
            <a:rect r="r" b="b" t="t" l="l"/>
            <a:pathLst>
              <a:path h="5703620" w="12801658">
                <a:moveTo>
                  <a:pt x="0" y="0"/>
                </a:moveTo>
                <a:lnTo>
                  <a:pt x="12801658" y="0"/>
                </a:lnTo>
                <a:lnTo>
                  <a:pt x="12801658" y="5703620"/>
                </a:lnTo>
                <a:lnTo>
                  <a:pt x="0" y="570362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93052" y="4225470"/>
            <a:ext cx="12801658" cy="5766594"/>
          </a:xfrm>
          <a:custGeom>
            <a:avLst/>
            <a:gdLst/>
            <a:ahLst/>
            <a:cxnLst/>
            <a:rect r="r" b="b" t="t" l="l"/>
            <a:pathLst>
              <a:path h="5766594" w="12801658">
                <a:moveTo>
                  <a:pt x="0" y="0"/>
                </a:moveTo>
                <a:lnTo>
                  <a:pt x="12801658" y="0"/>
                </a:lnTo>
                <a:lnTo>
                  <a:pt x="12801658" y="5766594"/>
                </a:lnTo>
                <a:lnTo>
                  <a:pt x="0" y="576659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05017" y="746581"/>
            <a:ext cx="10609902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NAme the range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118962" y="596261"/>
            <a:ext cx="2706656" cy="2777142"/>
          </a:xfrm>
          <a:custGeom>
            <a:avLst/>
            <a:gdLst/>
            <a:ahLst/>
            <a:cxnLst/>
            <a:rect r="r" b="b" t="t" l="l"/>
            <a:pathLst>
              <a:path h="2777142" w="2706656">
                <a:moveTo>
                  <a:pt x="0" y="0"/>
                </a:moveTo>
                <a:lnTo>
                  <a:pt x="2706656" y="0"/>
                </a:lnTo>
                <a:lnTo>
                  <a:pt x="2706656" y="2777141"/>
                </a:lnTo>
                <a:lnTo>
                  <a:pt x="0" y="277714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1615819">
            <a:off x="14070509" y="5892133"/>
            <a:ext cx="2706656" cy="2777142"/>
          </a:xfrm>
          <a:custGeom>
            <a:avLst/>
            <a:gdLst/>
            <a:ahLst/>
            <a:cxnLst/>
            <a:rect r="r" b="b" t="t" l="l"/>
            <a:pathLst>
              <a:path h="2777142" w="2706656">
                <a:moveTo>
                  <a:pt x="0" y="0"/>
                </a:moveTo>
                <a:lnTo>
                  <a:pt x="2706656" y="0"/>
                </a:lnTo>
                <a:lnTo>
                  <a:pt x="2706656" y="2777141"/>
                </a:lnTo>
                <a:lnTo>
                  <a:pt x="0" y="277714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326294">
            <a:off x="1742521" y="-6271424"/>
            <a:ext cx="19683941" cy="10287000"/>
            <a:chOff x="0" y="0"/>
            <a:chExt cx="51842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842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4248">
                  <a:moveTo>
                    <a:pt x="0" y="0"/>
                  </a:moveTo>
                  <a:lnTo>
                    <a:pt x="5184248" y="0"/>
                  </a:lnTo>
                  <a:lnTo>
                    <a:pt x="51842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842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475151"/>
            <a:ext cx="8007711" cy="2457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Learning Objectives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72877" y="6674673"/>
            <a:ext cx="10018470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242C42"/>
                </a:solidFill>
                <a:latin typeface="Glacial Indifference"/>
              </a:rPr>
              <a:t>Use formatting techniques in a spreadsheet</a:t>
            </a:r>
          </a:p>
          <a:p>
            <a:pPr algn="l" marL="0" indent="0" lvl="1">
              <a:lnSpc>
                <a:spcPts val="364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5542201"/>
            <a:ext cx="771999" cy="771999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42C42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142094" y="5529333"/>
            <a:ext cx="545211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>
                <a:solidFill>
                  <a:srgbClr val="A5C7B7"/>
                </a:solidFill>
                <a:latin typeface="Intro Rust"/>
              </a:rPr>
              <a:t>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6590425"/>
            <a:ext cx="771999" cy="771999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42C42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42094" y="6579423"/>
            <a:ext cx="545211" cy="669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A5C7B7"/>
                </a:solidFill>
                <a:latin typeface="Intro Rust"/>
              </a:rPr>
              <a:t>2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9144000" y="1028700"/>
            <a:ext cx="8407689" cy="4235373"/>
          </a:xfrm>
          <a:custGeom>
            <a:avLst/>
            <a:gdLst/>
            <a:ahLst/>
            <a:cxnLst/>
            <a:rect r="r" b="b" t="t" l="l"/>
            <a:pathLst>
              <a:path h="4235373" w="8407689">
                <a:moveTo>
                  <a:pt x="0" y="0"/>
                </a:moveTo>
                <a:lnTo>
                  <a:pt x="8407689" y="0"/>
                </a:lnTo>
                <a:lnTo>
                  <a:pt x="8407689" y="4235373"/>
                </a:lnTo>
                <a:lnTo>
                  <a:pt x="0" y="42353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372877" y="5686168"/>
            <a:ext cx="11910168" cy="45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800">
                <a:solidFill>
                  <a:srgbClr val="242C42"/>
                </a:solidFill>
                <a:latin typeface="Glacial Indifference"/>
              </a:rPr>
              <a:t>Identify columns, rows, cells, and cell references within spreadsheet software.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6284470" y="300950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958069" y="973367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839718" y="4383780"/>
            <a:ext cx="1097642" cy="1097642"/>
          </a:xfrm>
          <a:custGeom>
            <a:avLst/>
            <a:gdLst/>
            <a:ahLst/>
            <a:cxnLst/>
            <a:rect r="r" b="b" t="t" l="l"/>
            <a:pathLst>
              <a:path h="1097642" w="1097642">
                <a:moveTo>
                  <a:pt x="0" y="0"/>
                </a:moveTo>
                <a:lnTo>
                  <a:pt x="1097642" y="0"/>
                </a:lnTo>
                <a:lnTo>
                  <a:pt x="1097642" y="1097642"/>
                </a:lnTo>
                <a:lnTo>
                  <a:pt x="0" y="10976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913994">
            <a:off x="-9572256" y="4966725"/>
            <a:ext cx="19683941" cy="10287000"/>
            <a:chOff x="0" y="0"/>
            <a:chExt cx="51842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842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4248">
                  <a:moveTo>
                    <a:pt x="0" y="0"/>
                  </a:moveTo>
                  <a:lnTo>
                    <a:pt x="5184248" y="0"/>
                  </a:lnTo>
                  <a:lnTo>
                    <a:pt x="51842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842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117841" y="4198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3203" y="658808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3203" y="2247900"/>
            <a:ext cx="4111457" cy="2687865"/>
          </a:xfrm>
          <a:custGeom>
            <a:avLst/>
            <a:gdLst/>
            <a:ahLst/>
            <a:cxnLst/>
            <a:rect r="r" b="b" t="t" l="l"/>
            <a:pathLst>
              <a:path h="2687865" w="4111457">
                <a:moveTo>
                  <a:pt x="0" y="0"/>
                </a:moveTo>
                <a:lnTo>
                  <a:pt x="4111457" y="0"/>
                </a:lnTo>
                <a:lnTo>
                  <a:pt x="4111457" y="2687865"/>
                </a:lnTo>
                <a:lnTo>
                  <a:pt x="0" y="26878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063996" y="1009650"/>
            <a:ext cx="9917113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Starter activity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61363" y="2736632"/>
            <a:ext cx="9722380" cy="262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Hogwarts Express Tea Trolley– who ordered what?</a:t>
            </a:r>
          </a:p>
          <a:p>
            <a:pPr algn="l">
              <a:lnSpc>
                <a:spcPts val="5199"/>
              </a:lnSpc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Answer the questions on the sheet.</a:t>
            </a:r>
          </a:p>
          <a:p>
            <a:pPr algn="l" marL="0" indent="0" lvl="1">
              <a:lnSpc>
                <a:spcPts val="51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845950">
            <a:off x="-6757995" y="-2285280"/>
            <a:ext cx="9843194" cy="13086918"/>
            <a:chOff x="0" y="0"/>
            <a:chExt cx="2592446" cy="34467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2446" cy="3446761"/>
            </a:xfrm>
            <a:custGeom>
              <a:avLst/>
              <a:gdLst/>
              <a:ahLst/>
              <a:cxnLst/>
              <a:rect r="r" b="b" t="t" l="l"/>
              <a:pathLst>
                <a:path h="3446761" w="2592446">
                  <a:moveTo>
                    <a:pt x="0" y="0"/>
                  </a:moveTo>
                  <a:lnTo>
                    <a:pt x="2592446" y="0"/>
                  </a:lnTo>
                  <a:lnTo>
                    <a:pt x="2592446" y="3446761"/>
                  </a:lnTo>
                  <a:lnTo>
                    <a:pt x="0" y="3446761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92446" cy="34848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187433">
            <a:off x="-296687" y="1253637"/>
            <a:ext cx="4598370" cy="4230501"/>
          </a:xfrm>
          <a:custGeom>
            <a:avLst/>
            <a:gdLst/>
            <a:ahLst/>
            <a:cxnLst/>
            <a:rect r="r" b="b" t="t" l="l"/>
            <a:pathLst>
              <a:path h="4230501" w="4598370">
                <a:moveTo>
                  <a:pt x="0" y="0"/>
                </a:moveTo>
                <a:lnTo>
                  <a:pt x="4598370" y="0"/>
                </a:lnTo>
                <a:lnTo>
                  <a:pt x="4598370" y="4230501"/>
                </a:lnTo>
                <a:lnTo>
                  <a:pt x="0" y="4230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421067">
            <a:off x="-10815" y="7071403"/>
            <a:ext cx="4026626" cy="1550251"/>
          </a:xfrm>
          <a:custGeom>
            <a:avLst/>
            <a:gdLst/>
            <a:ahLst/>
            <a:cxnLst/>
            <a:rect r="r" b="b" t="t" l="l"/>
            <a:pathLst>
              <a:path h="1550251" w="4026626">
                <a:moveTo>
                  <a:pt x="0" y="0"/>
                </a:moveTo>
                <a:lnTo>
                  <a:pt x="4026626" y="0"/>
                </a:lnTo>
                <a:lnTo>
                  <a:pt x="4026626" y="1550251"/>
                </a:lnTo>
                <a:lnTo>
                  <a:pt x="0" y="15502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8808" y="6658681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83277" y="8888408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5" y="0"/>
                </a:lnTo>
                <a:lnTo>
                  <a:pt x="739785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43493" y="230214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644835" y="5227831"/>
            <a:ext cx="14274083" cy="3633931"/>
          </a:xfrm>
          <a:custGeom>
            <a:avLst/>
            <a:gdLst/>
            <a:ahLst/>
            <a:cxnLst/>
            <a:rect r="r" b="b" t="t" l="l"/>
            <a:pathLst>
              <a:path h="3633931" w="14274083">
                <a:moveTo>
                  <a:pt x="0" y="0"/>
                </a:moveTo>
                <a:lnTo>
                  <a:pt x="14274083" y="0"/>
                </a:lnTo>
                <a:lnTo>
                  <a:pt x="14274083" y="3633931"/>
                </a:lnTo>
                <a:lnTo>
                  <a:pt x="0" y="363393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530932" y="1028700"/>
            <a:ext cx="12728368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99"/>
              </a:lnSpc>
              <a:spcBef>
                <a:spcPct val="0"/>
              </a:spcBef>
            </a:pPr>
            <a:r>
              <a:rPr lang="en-US" sz="8499">
                <a:solidFill>
                  <a:srgbClr val="242C42"/>
                </a:solidFill>
                <a:latin typeface="Intro Rust"/>
              </a:rPr>
              <a:t>Was the data easy to work with?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733580" y="3768037"/>
            <a:ext cx="9722380" cy="65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5199"/>
              </a:lnSpc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How could we organise it to make it better?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913994">
            <a:off x="-9572256" y="4966725"/>
            <a:ext cx="19683941" cy="10287000"/>
            <a:chOff x="0" y="0"/>
            <a:chExt cx="51842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842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4248">
                  <a:moveTo>
                    <a:pt x="0" y="0"/>
                  </a:moveTo>
                  <a:lnTo>
                    <a:pt x="5184248" y="0"/>
                  </a:lnTo>
                  <a:lnTo>
                    <a:pt x="51842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842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4448" y="5143500"/>
            <a:ext cx="5033809" cy="4448629"/>
          </a:xfrm>
          <a:custGeom>
            <a:avLst/>
            <a:gdLst/>
            <a:ahLst/>
            <a:cxnLst/>
            <a:rect r="r" b="b" t="t" l="l"/>
            <a:pathLst>
              <a:path h="4448629" w="5033809">
                <a:moveTo>
                  <a:pt x="0" y="0"/>
                </a:moveTo>
                <a:lnTo>
                  <a:pt x="5033809" y="0"/>
                </a:lnTo>
                <a:lnTo>
                  <a:pt x="5033809" y="4448629"/>
                </a:lnTo>
                <a:lnTo>
                  <a:pt x="0" y="4448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865440">
            <a:off x="1087746" y="627664"/>
            <a:ext cx="2935336" cy="4048739"/>
          </a:xfrm>
          <a:custGeom>
            <a:avLst/>
            <a:gdLst/>
            <a:ahLst/>
            <a:cxnLst/>
            <a:rect r="r" b="b" t="t" l="l"/>
            <a:pathLst>
              <a:path h="4048739" w="2935336">
                <a:moveTo>
                  <a:pt x="0" y="0"/>
                </a:moveTo>
                <a:lnTo>
                  <a:pt x="2935336" y="0"/>
                </a:lnTo>
                <a:lnTo>
                  <a:pt x="2935336" y="4048740"/>
                </a:lnTo>
                <a:lnTo>
                  <a:pt x="0" y="4048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117841" y="4198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3203" y="658808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98257" y="6194360"/>
            <a:ext cx="5780620" cy="2653533"/>
          </a:xfrm>
          <a:custGeom>
            <a:avLst/>
            <a:gdLst/>
            <a:ahLst/>
            <a:cxnLst/>
            <a:rect r="r" b="b" t="t" l="l"/>
            <a:pathLst>
              <a:path h="2653533" w="5780620">
                <a:moveTo>
                  <a:pt x="0" y="0"/>
                </a:moveTo>
                <a:lnTo>
                  <a:pt x="5780621" y="0"/>
                </a:lnTo>
                <a:lnTo>
                  <a:pt x="5780621" y="2653533"/>
                </a:lnTo>
                <a:lnTo>
                  <a:pt x="0" y="26535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969416" y="6194360"/>
            <a:ext cx="5552008" cy="2653533"/>
          </a:xfrm>
          <a:custGeom>
            <a:avLst/>
            <a:gdLst/>
            <a:ahLst/>
            <a:cxnLst/>
            <a:rect r="r" b="b" t="t" l="l"/>
            <a:pathLst>
              <a:path h="2653533" w="5552008">
                <a:moveTo>
                  <a:pt x="0" y="0"/>
                </a:moveTo>
                <a:lnTo>
                  <a:pt x="5552008" y="0"/>
                </a:lnTo>
                <a:lnTo>
                  <a:pt x="5552008" y="2653533"/>
                </a:lnTo>
                <a:lnTo>
                  <a:pt x="0" y="265353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521682" y="769942"/>
            <a:ext cx="1034079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Cell referencing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02335" y="2254185"/>
            <a:ext cx="13985665" cy="394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Cells are spaces that hold data</a:t>
            </a:r>
          </a:p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A cell reference tells you the location of a cell and is made up of: </a:t>
            </a:r>
          </a:p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The column name</a:t>
            </a:r>
          </a:p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The row number</a:t>
            </a:r>
          </a:p>
          <a:p>
            <a:pPr algn="ctr">
              <a:lnSpc>
                <a:spcPts val="5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913994">
            <a:off x="-9572256" y="4966725"/>
            <a:ext cx="19683941" cy="10287000"/>
            <a:chOff x="0" y="0"/>
            <a:chExt cx="51842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842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4248">
                  <a:moveTo>
                    <a:pt x="0" y="0"/>
                  </a:moveTo>
                  <a:lnTo>
                    <a:pt x="5184248" y="0"/>
                  </a:lnTo>
                  <a:lnTo>
                    <a:pt x="51842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842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4448" y="5143500"/>
            <a:ext cx="5033809" cy="4448629"/>
          </a:xfrm>
          <a:custGeom>
            <a:avLst/>
            <a:gdLst/>
            <a:ahLst/>
            <a:cxnLst/>
            <a:rect r="r" b="b" t="t" l="l"/>
            <a:pathLst>
              <a:path h="4448629" w="5033809">
                <a:moveTo>
                  <a:pt x="0" y="0"/>
                </a:moveTo>
                <a:lnTo>
                  <a:pt x="5033809" y="0"/>
                </a:lnTo>
                <a:lnTo>
                  <a:pt x="5033809" y="4448629"/>
                </a:lnTo>
                <a:lnTo>
                  <a:pt x="0" y="4448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865440">
            <a:off x="1087746" y="627664"/>
            <a:ext cx="2935336" cy="4048739"/>
          </a:xfrm>
          <a:custGeom>
            <a:avLst/>
            <a:gdLst/>
            <a:ahLst/>
            <a:cxnLst/>
            <a:rect r="r" b="b" t="t" l="l"/>
            <a:pathLst>
              <a:path h="4048739" w="2935336">
                <a:moveTo>
                  <a:pt x="0" y="0"/>
                </a:moveTo>
                <a:lnTo>
                  <a:pt x="2935336" y="0"/>
                </a:lnTo>
                <a:lnTo>
                  <a:pt x="2935336" y="4048740"/>
                </a:lnTo>
                <a:lnTo>
                  <a:pt x="0" y="4048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117841" y="4198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3203" y="658808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292478" y="5759183"/>
            <a:ext cx="7690041" cy="4351041"/>
          </a:xfrm>
          <a:custGeom>
            <a:avLst/>
            <a:gdLst/>
            <a:ahLst/>
            <a:cxnLst/>
            <a:rect r="r" b="b" t="t" l="l"/>
            <a:pathLst>
              <a:path h="4351041" w="7690041">
                <a:moveTo>
                  <a:pt x="0" y="0"/>
                </a:moveTo>
                <a:lnTo>
                  <a:pt x="7690041" y="0"/>
                </a:lnTo>
                <a:lnTo>
                  <a:pt x="7690041" y="4351042"/>
                </a:lnTo>
                <a:lnTo>
                  <a:pt x="0" y="43510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521682" y="769942"/>
            <a:ext cx="1034079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Cell referencing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02335" y="2254185"/>
            <a:ext cx="13985665" cy="394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Cells are spaces that hold data</a:t>
            </a:r>
          </a:p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A cell reference tells you the location of a cell and is made up of: </a:t>
            </a:r>
          </a:p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The column name</a:t>
            </a:r>
          </a:p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The row number</a:t>
            </a:r>
          </a:p>
          <a:p>
            <a:pPr algn="ctr">
              <a:lnSpc>
                <a:spcPts val="5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913994">
            <a:off x="-9572256" y="4966725"/>
            <a:ext cx="19683941" cy="10287000"/>
            <a:chOff x="0" y="0"/>
            <a:chExt cx="51842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842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4248">
                  <a:moveTo>
                    <a:pt x="0" y="0"/>
                  </a:moveTo>
                  <a:lnTo>
                    <a:pt x="5184248" y="0"/>
                  </a:lnTo>
                  <a:lnTo>
                    <a:pt x="51842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842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4448" y="5143500"/>
            <a:ext cx="5033809" cy="4448629"/>
          </a:xfrm>
          <a:custGeom>
            <a:avLst/>
            <a:gdLst/>
            <a:ahLst/>
            <a:cxnLst/>
            <a:rect r="r" b="b" t="t" l="l"/>
            <a:pathLst>
              <a:path h="4448629" w="5033809">
                <a:moveTo>
                  <a:pt x="0" y="0"/>
                </a:moveTo>
                <a:lnTo>
                  <a:pt x="5033809" y="0"/>
                </a:lnTo>
                <a:lnTo>
                  <a:pt x="5033809" y="4448629"/>
                </a:lnTo>
                <a:lnTo>
                  <a:pt x="0" y="4448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865440">
            <a:off x="1087746" y="627664"/>
            <a:ext cx="2935336" cy="4048739"/>
          </a:xfrm>
          <a:custGeom>
            <a:avLst/>
            <a:gdLst/>
            <a:ahLst/>
            <a:cxnLst/>
            <a:rect r="r" b="b" t="t" l="l"/>
            <a:pathLst>
              <a:path h="4048739" w="2935336">
                <a:moveTo>
                  <a:pt x="0" y="0"/>
                </a:moveTo>
                <a:lnTo>
                  <a:pt x="2935336" y="0"/>
                </a:lnTo>
                <a:lnTo>
                  <a:pt x="2935336" y="4048740"/>
                </a:lnTo>
                <a:lnTo>
                  <a:pt x="0" y="4048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117841" y="4198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3203" y="658808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994826" y="3859674"/>
            <a:ext cx="11264474" cy="5732455"/>
          </a:xfrm>
          <a:custGeom>
            <a:avLst/>
            <a:gdLst/>
            <a:ahLst/>
            <a:cxnLst/>
            <a:rect r="r" b="b" t="t" l="l"/>
            <a:pathLst>
              <a:path h="5732455" w="11264474">
                <a:moveTo>
                  <a:pt x="0" y="0"/>
                </a:moveTo>
                <a:lnTo>
                  <a:pt x="11264474" y="0"/>
                </a:lnTo>
                <a:lnTo>
                  <a:pt x="11264474" y="5732455"/>
                </a:lnTo>
                <a:lnTo>
                  <a:pt x="0" y="573245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521682" y="769942"/>
            <a:ext cx="1034079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Cell referencing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88543" y="2254185"/>
            <a:ext cx="3613249" cy="65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What cell is this?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913994">
            <a:off x="-9572256" y="4966725"/>
            <a:ext cx="19683941" cy="10287000"/>
            <a:chOff x="0" y="0"/>
            <a:chExt cx="51842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842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4248">
                  <a:moveTo>
                    <a:pt x="0" y="0"/>
                  </a:moveTo>
                  <a:lnTo>
                    <a:pt x="5184248" y="0"/>
                  </a:lnTo>
                  <a:lnTo>
                    <a:pt x="51842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842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4448" y="5143500"/>
            <a:ext cx="5033809" cy="4448629"/>
          </a:xfrm>
          <a:custGeom>
            <a:avLst/>
            <a:gdLst/>
            <a:ahLst/>
            <a:cxnLst/>
            <a:rect r="r" b="b" t="t" l="l"/>
            <a:pathLst>
              <a:path h="4448629" w="5033809">
                <a:moveTo>
                  <a:pt x="0" y="0"/>
                </a:moveTo>
                <a:lnTo>
                  <a:pt x="5033809" y="0"/>
                </a:lnTo>
                <a:lnTo>
                  <a:pt x="5033809" y="4448629"/>
                </a:lnTo>
                <a:lnTo>
                  <a:pt x="0" y="4448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865440">
            <a:off x="1087746" y="627664"/>
            <a:ext cx="2935336" cy="4048739"/>
          </a:xfrm>
          <a:custGeom>
            <a:avLst/>
            <a:gdLst/>
            <a:ahLst/>
            <a:cxnLst/>
            <a:rect r="r" b="b" t="t" l="l"/>
            <a:pathLst>
              <a:path h="4048739" w="2935336">
                <a:moveTo>
                  <a:pt x="0" y="0"/>
                </a:moveTo>
                <a:lnTo>
                  <a:pt x="2935336" y="0"/>
                </a:lnTo>
                <a:lnTo>
                  <a:pt x="2935336" y="4048740"/>
                </a:lnTo>
                <a:lnTo>
                  <a:pt x="0" y="4048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117841" y="4198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3203" y="658808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994826" y="3859674"/>
            <a:ext cx="11264474" cy="5732455"/>
          </a:xfrm>
          <a:custGeom>
            <a:avLst/>
            <a:gdLst/>
            <a:ahLst/>
            <a:cxnLst/>
            <a:rect r="r" b="b" t="t" l="l"/>
            <a:pathLst>
              <a:path h="5732455" w="11264474">
                <a:moveTo>
                  <a:pt x="0" y="0"/>
                </a:moveTo>
                <a:lnTo>
                  <a:pt x="11264474" y="0"/>
                </a:lnTo>
                <a:lnTo>
                  <a:pt x="11264474" y="5732455"/>
                </a:lnTo>
                <a:lnTo>
                  <a:pt x="0" y="573245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778440" y="3624645"/>
            <a:ext cx="12188153" cy="6202512"/>
          </a:xfrm>
          <a:custGeom>
            <a:avLst/>
            <a:gdLst/>
            <a:ahLst/>
            <a:cxnLst/>
            <a:rect r="r" b="b" t="t" l="l"/>
            <a:pathLst>
              <a:path h="6202512" w="12188153">
                <a:moveTo>
                  <a:pt x="0" y="0"/>
                </a:moveTo>
                <a:lnTo>
                  <a:pt x="12188153" y="0"/>
                </a:lnTo>
                <a:lnTo>
                  <a:pt x="12188153" y="6202512"/>
                </a:lnTo>
                <a:lnTo>
                  <a:pt x="0" y="620251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521682" y="769942"/>
            <a:ext cx="1034079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Cell referencing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88543" y="2254185"/>
            <a:ext cx="3613249" cy="65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What cell is this?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2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6913994">
            <a:off x="-9572256" y="4966725"/>
            <a:ext cx="19683941" cy="10287000"/>
            <a:chOff x="0" y="0"/>
            <a:chExt cx="51842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842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5184248">
                  <a:moveTo>
                    <a:pt x="0" y="0"/>
                  </a:moveTo>
                  <a:lnTo>
                    <a:pt x="5184248" y="0"/>
                  </a:lnTo>
                  <a:lnTo>
                    <a:pt x="51842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32A5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842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64448" y="5143500"/>
            <a:ext cx="5033809" cy="4448629"/>
          </a:xfrm>
          <a:custGeom>
            <a:avLst/>
            <a:gdLst/>
            <a:ahLst/>
            <a:cxnLst/>
            <a:rect r="r" b="b" t="t" l="l"/>
            <a:pathLst>
              <a:path h="4448629" w="5033809">
                <a:moveTo>
                  <a:pt x="0" y="0"/>
                </a:moveTo>
                <a:lnTo>
                  <a:pt x="5033809" y="0"/>
                </a:lnTo>
                <a:lnTo>
                  <a:pt x="5033809" y="4448629"/>
                </a:lnTo>
                <a:lnTo>
                  <a:pt x="0" y="4448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865440">
            <a:off x="1087746" y="627664"/>
            <a:ext cx="2935336" cy="4048739"/>
          </a:xfrm>
          <a:custGeom>
            <a:avLst/>
            <a:gdLst/>
            <a:ahLst/>
            <a:cxnLst/>
            <a:rect r="r" b="b" t="t" l="l"/>
            <a:pathLst>
              <a:path h="4048739" w="2935336">
                <a:moveTo>
                  <a:pt x="0" y="0"/>
                </a:moveTo>
                <a:lnTo>
                  <a:pt x="2935336" y="0"/>
                </a:lnTo>
                <a:lnTo>
                  <a:pt x="2935336" y="4048740"/>
                </a:lnTo>
                <a:lnTo>
                  <a:pt x="0" y="4048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117841" y="4198662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5"/>
                </a:lnTo>
                <a:lnTo>
                  <a:pt x="0" y="7397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3203" y="658808"/>
            <a:ext cx="739784" cy="739784"/>
          </a:xfrm>
          <a:custGeom>
            <a:avLst/>
            <a:gdLst/>
            <a:ahLst/>
            <a:cxnLst/>
            <a:rect r="r" b="b" t="t" l="l"/>
            <a:pathLst>
              <a:path h="739784" w="739784">
                <a:moveTo>
                  <a:pt x="0" y="0"/>
                </a:moveTo>
                <a:lnTo>
                  <a:pt x="739784" y="0"/>
                </a:lnTo>
                <a:lnTo>
                  <a:pt x="739784" y="739784"/>
                </a:lnTo>
                <a:lnTo>
                  <a:pt x="0" y="7397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994826" y="3859674"/>
            <a:ext cx="11264474" cy="5732455"/>
          </a:xfrm>
          <a:custGeom>
            <a:avLst/>
            <a:gdLst/>
            <a:ahLst/>
            <a:cxnLst/>
            <a:rect r="r" b="b" t="t" l="l"/>
            <a:pathLst>
              <a:path h="5732455" w="11264474">
                <a:moveTo>
                  <a:pt x="0" y="0"/>
                </a:moveTo>
                <a:lnTo>
                  <a:pt x="11264474" y="0"/>
                </a:lnTo>
                <a:lnTo>
                  <a:pt x="11264474" y="5732455"/>
                </a:lnTo>
                <a:lnTo>
                  <a:pt x="0" y="573245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778440" y="3624645"/>
            <a:ext cx="12188153" cy="6202512"/>
          </a:xfrm>
          <a:custGeom>
            <a:avLst/>
            <a:gdLst/>
            <a:ahLst/>
            <a:cxnLst/>
            <a:rect r="r" b="b" t="t" l="l"/>
            <a:pathLst>
              <a:path h="6202512" w="12188153">
                <a:moveTo>
                  <a:pt x="0" y="0"/>
                </a:moveTo>
                <a:lnTo>
                  <a:pt x="12188153" y="0"/>
                </a:lnTo>
                <a:lnTo>
                  <a:pt x="12188153" y="6202512"/>
                </a:lnTo>
                <a:lnTo>
                  <a:pt x="0" y="620251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778440" y="3624645"/>
            <a:ext cx="12188153" cy="6202512"/>
          </a:xfrm>
          <a:custGeom>
            <a:avLst/>
            <a:gdLst/>
            <a:ahLst/>
            <a:cxnLst/>
            <a:rect r="r" b="b" t="t" l="l"/>
            <a:pathLst>
              <a:path h="6202512" w="12188153">
                <a:moveTo>
                  <a:pt x="0" y="0"/>
                </a:moveTo>
                <a:lnTo>
                  <a:pt x="12188153" y="0"/>
                </a:lnTo>
                <a:lnTo>
                  <a:pt x="12188153" y="6202512"/>
                </a:lnTo>
                <a:lnTo>
                  <a:pt x="0" y="620251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521682" y="769942"/>
            <a:ext cx="10340796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242C42"/>
                </a:solidFill>
                <a:latin typeface="Intro Rust"/>
              </a:rPr>
              <a:t>Cell referencing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88543" y="2254185"/>
            <a:ext cx="3613249" cy="65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>
                <a:solidFill>
                  <a:srgbClr val="242C42"/>
                </a:solidFill>
                <a:latin typeface="Glacial Indifference"/>
              </a:rPr>
              <a:t>What cell is this?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DAGFNrR142Y</dc:identifier>
  <dcterms:modified xsi:type="dcterms:W3CDTF">2011-08-01T06:04:30Z</dcterms:modified>
  <cp:revision>1</cp:revision>
  <dc:title>Maroon Green Navy English Literature Writing About Literary Themes Presentation</dc:title>
</cp:coreProperties>
</file>