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30.svg" ContentType="image/svg+xml"/>
  <Override PartName="/ppt/media/image32.svg" ContentType="image/svg+xml"/>
  <Override PartName="/ppt/media/image35.svg" ContentType="image/svg+xml"/>
  <Override PartName="/ppt/media/image3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Intro Rust" charset="1" panose="00000500000000000000"/>
      <p:regular r:id="rId25"/>
    </p:embeddedFont>
    <p:embeddedFont>
      <p:font typeface="Glacial Indifference Bold" charset="1" panose="00000800000000000000"/>
      <p:regular r:id="rId26"/>
    </p:embeddedFont>
    <p:embeddedFont>
      <p:font typeface="Glacial Indifference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font" Target="fonts/font25.fntdata"/><Relationship Id="rId26" Type="http://schemas.openxmlformats.org/officeDocument/2006/relationships/font" Target="fonts/font26.fntdata"/><Relationship Id="rId27" Type="http://schemas.openxmlformats.org/officeDocument/2006/relationships/font" Target="fonts/font27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29.png"/><Relationship Id="rId9" Type="http://schemas.openxmlformats.org/officeDocument/2006/relationships/image" Target="../media/image30.svg"/><Relationship Id="rId10" Type="http://schemas.openxmlformats.org/officeDocument/2006/relationships/image" Target="../media/image31.png"/><Relationship Id="rId11" Type="http://schemas.openxmlformats.org/officeDocument/2006/relationships/image" Target="../media/image32.sv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sv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38.png"/><Relationship Id="rId11" Type="http://schemas.openxmlformats.org/officeDocument/2006/relationships/image" Target="../media/image3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38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38.png"/><Relationship Id="rId11" Type="http://schemas.openxmlformats.org/officeDocument/2006/relationships/image" Target="../media/image40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38.png"/><Relationship Id="rId11" Type="http://schemas.openxmlformats.org/officeDocument/2006/relationships/image" Target="../media/image40.png"/><Relationship Id="rId12" Type="http://schemas.openxmlformats.org/officeDocument/2006/relationships/image" Target="../media/image42.png"/><Relationship Id="rId13" Type="http://schemas.openxmlformats.org/officeDocument/2006/relationships/image" Target="../media/image44.png"/><Relationship Id="rId14" Type="http://schemas.openxmlformats.org/officeDocument/2006/relationships/image" Target="../media/image3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45.png"/><Relationship Id="rId11" Type="http://schemas.openxmlformats.org/officeDocument/2006/relationships/image" Target="../media/image4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36.png"/><Relationship Id="rId5" Type="http://schemas.openxmlformats.org/officeDocument/2006/relationships/image" Target="../media/image3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3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12.png"/><Relationship Id="rId7" Type="http://schemas.openxmlformats.org/officeDocument/2006/relationships/image" Target="../media/image13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svg"/><Relationship Id="rId4" Type="http://schemas.openxmlformats.org/officeDocument/2006/relationships/image" Target="../media/image16.png"/><Relationship Id="rId5" Type="http://schemas.openxmlformats.org/officeDocument/2006/relationships/image" Target="../media/image17.svg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image" Target="../media/image3.png"/><Relationship Id="rId9" Type="http://schemas.openxmlformats.org/officeDocument/2006/relationships/image" Target="../media/image4.svg"/><Relationship Id="rId10" Type="http://schemas.openxmlformats.org/officeDocument/2006/relationships/image" Target="../media/image7.png"/><Relationship Id="rId11" Type="http://schemas.openxmlformats.org/officeDocument/2006/relationships/image" Target="../media/image8.svg"/><Relationship Id="rId12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2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2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image" Target="../media/image21.png"/><Relationship Id="rId5" Type="http://schemas.openxmlformats.org/officeDocument/2006/relationships/image" Target="../media/image2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10642">
            <a:off x="5448330" y="3452143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6625" y="2921035"/>
            <a:ext cx="10174788" cy="4547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81"/>
              </a:lnSpc>
            </a:pPr>
            <a:r>
              <a:rPr lang="en-US" sz="10801">
                <a:solidFill>
                  <a:srgbClr val="242C42"/>
                </a:solidFill>
                <a:latin typeface="Intro Rust"/>
              </a:rPr>
              <a:t>التعرف على جدول بيانات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6022"/>
            <a:ext cx="1017478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>
                <a:solidFill>
                  <a:srgbClr val="832A50"/>
                </a:solidFill>
                <a:latin typeface="Glacial Indifference Bold"/>
              </a:rPr>
              <a:t>الدرس 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189343" y="7790766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1835806" y="47987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639233" y="288916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1"/>
                </a:lnTo>
                <a:lnTo>
                  <a:pt x="0" y="1097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9998380" y="157752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12014735" y="892697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2" id="12"/>
          <p:cNvSpPr/>
          <p:nvPr/>
        </p:nvSpPr>
        <p:spPr>
          <a:xfrm flipH="false" flipV="false" rot="0">
            <a:off x="16519516" y="837737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3" id="13"/>
          <p:cNvSpPr/>
          <p:nvPr/>
        </p:nvSpPr>
        <p:spPr>
          <a:xfrm flipH="false" flipV="false" rot="0">
            <a:off x="2838710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4" id="14"/>
          <p:cNvSpPr/>
          <p:nvPr/>
        </p:nvSpPr>
        <p:spPr>
          <a:xfrm flipH="false" flipV="false" rot="0">
            <a:off x="7428858" y="779076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5" id="15"/>
          <p:cNvSpPr/>
          <p:nvPr/>
        </p:nvSpPr>
        <p:spPr>
          <a:xfrm flipH="false" flipV="false" rot="0">
            <a:off x="837737" y="903286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6" id="16"/>
          <p:cNvSpPr/>
          <p:nvPr/>
        </p:nvSpPr>
        <p:spPr>
          <a:xfrm flipH="false" flipV="false" rot="0">
            <a:off x="10189343" y="582776"/>
            <a:ext cx="7526240" cy="9704224"/>
          </a:xfrm>
          <a:custGeom>
            <a:avLst/>
            <a:gdLst/>
            <a:ahLst/>
            <a:cxnLst/>
            <a:rect r="r" b="b" t="t" l="l"/>
            <a:pathLst>
              <a:path h="9704224" w="7526240">
                <a:moveTo>
                  <a:pt x="0" y="0"/>
                </a:moveTo>
                <a:lnTo>
                  <a:pt x="7526240" y="0"/>
                </a:lnTo>
                <a:lnTo>
                  <a:pt x="7526240" y="9704224"/>
                </a:lnTo>
                <a:lnTo>
                  <a:pt x="0" y="9704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511934">
            <a:off x="11125137" y="-18416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94468" y="3829349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عندما أقول "اذهب" ، اكتب اسمك.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429299"/>
            <a:ext cx="771999" cy="77199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4573335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145997"/>
            <a:ext cx="771999" cy="7719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7290034"/>
            <a:ext cx="771999" cy="7719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8433508"/>
            <a:ext cx="771999" cy="77199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526230" y="7862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17259300" y="534533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8" id="18"/>
          <p:cNvSpPr/>
          <p:nvPr/>
        </p:nvSpPr>
        <p:spPr>
          <a:xfrm flipH="false" flipV="false" rot="0">
            <a:off x="15574840" y="9258300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9" id="19"/>
          <p:cNvSpPr/>
          <p:nvPr/>
        </p:nvSpPr>
        <p:spPr>
          <a:xfrm flipH="false" flipV="false" rot="0">
            <a:off x="14169010" y="656487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0" id="20"/>
          <p:cNvSpPr/>
          <p:nvPr/>
        </p:nvSpPr>
        <p:spPr>
          <a:xfrm flipH="false" flipV="false" rot="0">
            <a:off x="14982480" y="5779032"/>
            <a:ext cx="2890647" cy="4114800"/>
          </a:xfrm>
          <a:custGeom>
            <a:avLst/>
            <a:gdLst/>
            <a:ahLst/>
            <a:cxnLst/>
            <a:rect r="r" b="b" t="t" l="l"/>
            <a:pathLst>
              <a:path h="4114800" w="2890647">
                <a:moveTo>
                  <a:pt x="0" y="0"/>
                </a:moveTo>
                <a:lnTo>
                  <a:pt x="2890647" y="0"/>
                </a:lnTo>
                <a:lnTo>
                  <a:pt x="28906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21" id="21"/>
          <p:cNvSpPr txBox="true"/>
          <p:nvPr/>
        </p:nvSpPr>
        <p:spPr>
          <a:xfrm rot="0">
            <a:off x="808385" y="409874"/>
            <a:ext cx="12893754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النشاط 1 - تحدي المعالجات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94468" y="4602723"/>
            <a:ext cx="12601654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استخدم أحرف العمود وأرقام الصفوف لإعطاء كل خلية مرجعًا (أو عنوان خلية) واكتب المرجع الصحيح في الخلية.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94468" y="6305619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استخدم مفتاح TAB للانتقال إلى الخلية التالية ، حتى في نهاية الصف.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94468" y="7261459"/>
            <a:ext cx="12601654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اكتب بسرعة لأنك سيتم توقيت.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الإجابات الصحيحة ستحول الخلية إلى الأخضر.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94468" y="8834120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عندما أقول "توقف" ، تحقق من درجاتك.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2094" y="3418868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2094" y="4562904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A5C7B7"/>
                </a:solidFill>
                <a:latin typeface="Intro Rust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2094" y="6135566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2094" y="727960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2094" y="8423077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22339">
            <a:off x="13228479" y="-311622"/>
            <a:ext cx="8442539" cy="12869728"/>
            <a:chOff x="0" y="0"/>
            <a:chExt cx="2223549" cy="338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3549" cy="3389558"/>
            </a:xfrm>
            <a:custGeom>
              <a:avLst/>
              <a:gdLst/>
              <a:ahLst/>
              <a:cxnLst/>
              <a:rect r="r" b="b" t="t" l="l"/>
              <a:pathLst>
                <a:path h="3389558" w="2223549">
                  <a:moveTo>
                    <a:pt x="0" y="0"/>
                  </a:moveTo>
                  <a:lnTo>
                    <a:pt x="2223549" y="0"/>
                  </a:lnTo>
                  <a:lnTo>
                    <a:pt x="2223549" y="3389558"/>
                  </a:lnTo>
                  <a:lnTo>
                    <a:pt x="0" y="3389558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3549" cy="3427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8537" y="464424"/>
            <a:ext cx="1245617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النشاط 2 - فن بكسل - هل يمكنك إكمال Snitch الذهبي؟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352107" y="483474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3244711" y="870588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7079856" y="1842540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619074" y="5745293"/>
            <a:ext cx="11656692" cy="3330484"/>
          </a:xfrm>
          <a:custGeom>
            <a:avLst/>
            <a:gdLst/>
            <a:ahLst/>
            <a:cxnLst/>
            <a:rect r="r" b="b" t="t" l="l"/>
            <a:pathLst>
              <a:path h="3330484" w="11656692">
                <a:moveTo>
                  <a:pt x="0" y="0"/>
                </a:moveTo>
                <a:lnTo>
                  <a:pt x="11656692" y="0"/>
                </a:lnTo>
                <a:lnTo>
                  <a:pt x="11656692" y="3330484"/>
                </a:lnTo>
                <a:lnTo>
                  <a:pt x="0" y="3330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13614604" y="3086100"/>
            <a:ext cx="4068508" cy="4114800"/>
          </a:xfrm>
          <a:custGeom>
            <a:avLst/>
            <a:gdLst/>
            <a:ahLst/>
            <a:cxnLst/>
            <a:rect r="r" b="b" t="t" l="l"/>
            <a:pathLst>
              <a:path h="4114800" w="4068508">
                <a:moveTo>
                  <a:pt x="0" y="0"/>
                </a:moveTo>
                <a:lnTo>
                  <a:pt x="4068508" y="0"/>
                </a:lnTo>
                <a:lnTo>
                  <a:pt x="4068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62611" y="399547"/>
            <a:ext cx="10696689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اختبر معرفتك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74208" y="3351781"/>
            <a:ext cx="9722380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 Bold"/>
              </a:rPr>
              <a:t>الصف ، العمود أو الخلية؟</a:t>
            </a:r>
          </a:p>
          <a:p>
            <a:pPr algn="l" marL="0" indent="0" lvl="1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في الصور التالية ، يتم تسليط الضوء على أجزاء مختلفة من جدول البيانات. هل يمكنك التعرف عليهم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الصف ، العمود أو الخلية؟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13926190" y="0"/>
            <a:ext cx="3156385" cy="5748307"/>
          </a:xfrm>
          <a:custGeom>
            <a:avLst/>
            <a:gdLst/>
            <a:ahLst/>
            <a:cxnLst/>
            <a:rect r="r" b="b" t="t" l="l"/>
            <a:pathLst>
              <a:path h="5748307" w="3156385">
                <a:moveTo>
                  <a:pt x="0" y="0"/>
                </a:moveTo>
                <a:lnTo>
                  <a:pt x="3156385" y="0"/>
                </a:lnTo>
                <a:lnTo>
                  <a:pt x="3156385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2" id="12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الصف ، العمود أو الخلية؟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2" id="12"/>
          <p:cNvSpPr/>
          <p:nvPr/>
        </p:nvSpPr>
        <p:spPr>
          <a:xfrm flipH="false" flipV="false" rot="0">
            <a:off x="11952386" y="0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3" id="13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الصف ، العمود أو الخلية؟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528021">
            <a:off x="13656077" y="5274614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2" id="12"/>
          <p:cNvSpPr/>
          <p:nvPr/>
        </p:nvSpPr>
        <p:spPr>
          <a:xfrm flipH="false" flipV="false" rot="0">
            <a:off x="393052" y="4543637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19"/>
                </a:lnTo>
                <a:lnTo>
                  <a:pt x="0" y="57036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3" id="13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الصف ، العمود أو الخلية؟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5" id="15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اسم النطاق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952386" y="0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2" id="12"/>
          <p:cNvSpPr/>
          <p:nvPr/>
        </p:nvSpPr>
        <p:spPr>
          <a:xfrm flipH="false" flipV="false" rot="2528021">
            <a:off x="13656077" y="5274614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اسم النطاق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926190" y="0"/>
            <a:ext cx="3156385" cy="5748307"/>
          </a:xfrm>
          <a:custGeom>
            <a:avLst/>
            <a:gdLst/>
            <a:ahLst/>
            <a:cxnLst/>
            <a:rect r="r" b="b" t="t" l="l"/>
            <a:pathLst>
              <a:path h="5748307" w="3156385">
                <a:moveTo>
                  <a:pt x="0" y="0"/>
                </a:moveTo>
                <a:lnTo>
                  <a:pt x="3156385" y="0"/>
                </a:lnTo>
                <a:lnTo>
                  <a:pt x="3156385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393052" y="4225470"/>
            <a:ext cx="12801658" cy="5766594"/>
          </a:xfrm>
          <a:custGeom>
            <a:avLst/>
            <a:gdLst/>
            <a:ahLst/>
            <a:cxnLst/>
            <a:rect r="r" b="b" t="t" l="l"/>
            <a:pathLst>
              <a:path h="5766594" w="12801658">
                <a:moveTo>
                  <a:pt x="0" y="0"/>
                </a:moveTo>
                <a:lnTo>
                  <a:pt x="12801658" y="0"/>
                </a:lnTo>
                <a:lnTo>
                  <a:pt x="12801658" y="5766594"/>
                </a:lnTo>
                <a:lnTo>
                  <a:pt x="0" y="57665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2" id="12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اسم النطاق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4" id="14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326294">
            <a:off x="1742521" y="-6271424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475151"/>
            <a:ext cx="8007711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أهداف التعلم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2877" y="6674673"/>
            <a:ext cx="10018470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242C42"/>
                </a:solidFill>
                <a:latin typeface="Glacial Indifference"/>
              </a:rPr>
              <a:t>استخدم تقنيات التنسيق في جدول البيانات</a:t>
            </a:r>
          </a:p>
          <a:p>
            <a:pPr algn="l" marL="0" indent="0" lvl="1">
              <a:lnSpc>
                <a:spcPts val="36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542201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42094" y="552933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590425"/>
            <a:ext cx="771999" cy="7719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42094" y="657942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A5C7B7"/>
                </a:solidFill>
                <a:latin typeface="Intro Rust"/>
              </a:rPr>
              <a:t>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44000" y="1028700"/>
            <a:ext cx="8407689" cy="4235373"/>
          </a:xfrm>
          <a:custGeom>
            <a:avLst/>
            <a:gdLst/>
            <a:ahLst/>
            <a:cxnLst/>
            <a:rect r="r" b="b" t="t" l="l"/>
            <a:pathLst>
              <a:path h="4235373" w="8407689">
                <a:moveTo>
                  <a:pt x="0" y="0"/>
                </a:moveTo>
                <a:lnTo>
                  <a:pt x="8407689" y="0"/>
                </a:lnTo>
                <a:lnTo>
                  <a:pt x="8407689" y="4235373"/>
                </a:lnTo>
                <a:lnTo>
                  <a:pt x="0" y="4235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4" id="14"/>
          <p:cNvSpPr txBox="true"/>
          <p:nvPr/>
        </p:nvSpPr>
        <p:spPr>
          <a:xfrm rot="0">
            <a:off x="2372877" y="5686168"/>
            <a:ext cx="11910168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242C42"/>
                </a:solidFill>
                <a:latin typeface="Glacial Indifference"/>
              </a:rPr>
              <a:t>حدد الأعمدة والصفوف والخلايا ومراجع الخلايا داخل برامج جدول البيانات.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284470" y="300950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6" id="16"/>
          <p:cNvSpPr/>
          <p:nvPr/>
        </p:nvSpPr>
        <p:spPr>
          <a:xfrm flipH="false" flipV="false" rot="0">
            <a:off x="7958069" y="973367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15839718" y="4383780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253203" y="2247900"/>
            <a:ext cx="4111457" cy="2687865"/>
          </a:xfrm>
          <a:custGeom>
            <a:avLst/>
            <a:gdLst/>
            <a:ahLst/>
            <a:cxnLst/>
            <a:rect r="r" b="b" t="t" l="l"/>
            <a:pathLst>
              <a:path h="2687865" w="4111457">
                <a:moveTo>
                  <a:pt x="0" y="0"/>
                </a:moveTo>
                <a:lnTo>
                  <a:pt x="4111457" y="0"/>
                </a:lnTo>
                <a:lnTo>
                  <a:pt x="4111457" y="2687865"/>
                </a:lnTo>
                <a:lnTo>
                  <a:pt x="0" y="2687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8" id="8"/>
          <p:cNvSpPr txBox="true"/>
          <p:nvPr/>
        </p:nvSpPr>
        <p:spPr>
          <a:xfrm rot="0">
            <a:off x="7063996" y="1009650"/>
            <a:ext cx="991711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نشاط بداية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61363" y="2736632"/>
            <a:ext cx="9722380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Hogwarts Express Tea Trolley - من الذي طلب ماذا؟</a:t>
            </a: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أجب على الأسئلة على الورقة.</a:t>
            </a:r>
          </a:p>
          <a:p>
            <a:pPr algn="l" marL="0" indent="0" lvl="1">
              <a:lnSpc>
                <a:spcPts val="5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45950">
            <a:off x="-6757995" y="-2285280"/>
            <a:ext cx="9843194" cy="13086918"/>
            <a:chOff x="0" y="0"/>
            <a:chExt cx="2592446" cy="3446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2446" cy="3446761"/>
            </a:xfrm>
            <a:custGeom>
              <a:avLst/>
              <a:gdLst/>
              <a:ahLst/>
              <a:cxnLst/>
              <a:rect r="r" b="b" t="t" l="l"/>
              <a:pathLst>
                <a:path h="3446761" w="2592446">
                  <a:moveTo>
                    <a:pt x="0" y="0"/>
                  </a:moveTo>
                  <a:lnTo>
                    <a:pt x="2592446" y="0"/>
                  </a:lnTo>
                  <a:lnTo>
                    <a:pt x="2592446" y="3446761"/>
                  </a:lnTo>
                  <a:lnTo>
                    <a:pt x="0" y="3446761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92446" cy="3484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187433">
            <a:off x="-296687" y="1253637"/>
            <a:ext cx="4598370" cy="4230501"/>
          </a:xfrm>
          <a:custGeom>
            <a:avLst/>
            <a:gdLst/>
            <a:ahLst/>
            <a:cxnLst/>
            <a:rect r="r" b="b" t="t" l="l"/>
            <a:pathLst>
              <a:path h="4230501" w="4598370">
                <a:moveTo>
                  <a:pt x="0" y="0"/>
                </a:moveTo>
                <a:lnTo>
                  <a:pt x="4598370" y="0"/>
                </a:lnTo>
                <a:lnTo>
                  <a:pt x="4598370" y="4230501"/>
                </a:lnTo>
                <a:lnTo>
                  <a:pt x="0" y="4230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7421067">
            <a:off x="-10815" y="7071403"/>
            <a:ext cx="4026626" cy="1550251"/>
          </a:xfrm>
          <a:custGeom>
            <a:avLst/>
            <a:gdLst/>
            <a:ahLst/>
            <a:cxnLst/>
            <a:rect r="r" b="b" t="t" l="l"/>
            <a:pathLst>
              <a:path h="1550251" w="4026626">
                <a:moveTo>
                  <a:pt x="0" y="0"/>
                </a:moveTo>
                <a:lnTo>
                  <a:pt x="4026626" y="0"/>
                </a:lnTo>
                <a:lnTo>
                  <a:pt x="4026626" y="1550251"/>
                </a:lnTo>
                <a:lnTo>
                  <a:pt x="0" y="1550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658808" y="665868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683277" y="88884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1943493" y="23021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3644835" y="5227831"/>
            <a:ext cx="14274083" cy="3633931"/>
          </a:xfrm>
          <a:custGeom>
            <a:avLst/>
            <a:gdLst/>
            <a:ahLst/>
            <a:cxnLst/>
            <a:rect r="r" b="b" t="t" l="l"/>
            <a:pathLst>
              <a:path h="3633931" w="14274083">
                <a:moveTo>
                  <a:pt x="0" y="0"/>
                </a:moveTo>
                <a:lnTo>
                  <a:pt x="14274083" y="0"/>
                </a:lnTo>
                <a:lnTo>
                  <a:pt x="14274083" y="3633931"/>
                </a:lnTo>
                <a:lnTo>
                  <a:pt x="0" y="36339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4530932" y="1028700"/>
            <a:ext cx="1272836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242C42"/>
                </a:solidFill>
                <a:latin typeface="Intro Rust"/>
              </a:rPr>
              <a:t>هل كانت البيانات سهلة العمل؟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33580" y="3768037"/>
            <a:ext cx="9722380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كيف يمكننا تنظيمه لجعله أفضل؟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5498257" y="6194360"/>
            <a:ext cx="5780620" cy="2653533"/>
          </a:xfrm>
          <a:custGeom>
            <a:avLst/>
            <a:gdLst/>
            <a:ahLst/>
            <a:cxnLst/>
            <a:rect r="r" b="b" t="t" l="l"/>
            <a:pathLst>
              <a:path h="2653533" w="5780620">
                <a:moveTo>
                  <a:pt x="0" y="0"/>
                </a:moveTo>
                <a:lnTo>
                  <a:pt x="5780621" y="0"/>
                </a:lnTo>
                <a:lnTo>
                  <a:pt x="5780621" y="2653533"/>
                </a:lnTo>
                <a:lnTo>
                  <a:pt x="0" y="2653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11969416" y="6194360"/>
            <a:ext cx="5552008" cy="2653533"/>
          </a:xfrm>
          <a:custGeom>
            <a:avLst/>
            <a:gdLst/>
            <a:ahLst/>
            <a:cxnLst/>
            <a:rect r="r" b="b" t="t" l="l"/>
            <a:pathLst>
              <a:path h="2653533" w="5552008">
                <a:moveTo>
                  <a:pt x="0" y="0"/>
                </a:moveTo>
                <a:lnTo>
                  <a:pt x="5552008" y="0"/>
                </a:lnTo>
                <a:lnTo>
                  <a:pt x="5552008" y="2653533"/>
                </a:lnTo>
                <a:lnTo>
                  <a:pt x="0" y="2653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الخلية الرجوع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2335" y="2254185"/>
            <a:ext cx="13985665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الخلايا هي المساحات التي تحمل البيانات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يخبرك مرجع الخلية بموقع الخلية ويتكون من: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اسم العمود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رقم الصف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7292478" y="5759183"/>
            <a:ext cx="7690041" cy="4351041"/>
          </a:xfrm>
          <a:custGeom>
            <a:avLst/>
            <a:gdLst/>
            <a:ahLst/>
            <a:cxnLst/>
            <a:rect r="r" b="b" t="t" l="l"/>
            <a:pathLst>
              <a:path h="4351041" w="7690041">
                <a:moveTo>
                  <a:pt x="0" y="0"/>
                </a:moveTo>
                <a:lnTo>
                  <a:pt x="7690041" y="0"/>
                </a:lnTo>
                <a:lnTo>
                  <a:pt x="7690041" y="4351042"/>
                </a:lnTo>
                <a:lnTo>
                  <a:pt x="0" y="43510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الخلية الرجوع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02335" y="2254185"/>
            <a:ext cx="13985665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الخلايا هي المساحات التي تحمل البيانات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يخبرك مرجع الخلية بموقع الخلية ويتكون من: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اسم العمود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رقم الصف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الخلية الرجوع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ما الخلية هذا؟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الخلية الرجوع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ما الخلية هذا؟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2" id="12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الخلية الرجوع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ما الخلية هذا؟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DAGFNrR142Y</dc:identifier>
  <dcterms:modified xsi:type="dcterms:W3CDTF">2011-08-01T06:04:30Z</dcterms:modified>
  <cp:revision>1</cp:revision>
  <dc:title>Maroon Green Navy English Literature Writing About Literary Themes Presentation</dc:title>
</cp:coreProperties>
</file>