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9" r:id="rId4"/>
    <p:sldId id="260" r:id="rId5"/>
    <p:sldId id="273" r:id="rId6"/>
    <p:sldId id="274" r:id="rId7"/>
    <p:sldId id="261" r:id="rId8"/>
    <p:sldId id="262" r:id="rId9"/>
    <p:sldId id="275" r:id="rId10"/>
    <p:sldId id="263" r:id="rId11"/>
    <p:sldId id="264" r:id="rId12"/>
    <p:sldId id="276" r:id="rId13"/>
    <p:sldId id="265" r:id="rId14"/>
    <p:sldId id="266" r:id="rId15"/>
    <p:sldId id="268" r:id="rId16"/>
    <p:sldId id="277" r:id="rId17"/>
    <p:sldId id="269" r:id="rId18"/>
    <p:sldId id="270"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A01CF9-4D0F-2F1F-0FA2-5BC0A917BCD3}" v="24" dt="2024-03-31T09:46:57.186"/>
    <p1510:client id="{705AAE99-828E-7F1A-55BF-D646F443626C}" v="46" dt="2024-03-31T16:11:09.914"/>
    <p1510:client id="{75A07EE5-DDA0-1D18-5016-E962B071751B}" v="254" dt="2024-03-31T13:41:10.240"/>
    <p1510:client id="{A4B16356-454D-3D8A-466E-F4FDAACE90AF}" v="21" dt="2024-03-31T17:54:30.795"/>
    <p1510:client id="{C4724117-D208-A4D8-0E9B-14944DA51447}" v="160" dt="2024-03-31T15:39:58.147"/>
    <p1510:client id="{DD90DF7E-A9F7-9AF2-4FA7-D1F5BEF7F302}" v="558" dt="2024-03-31T10:41:07.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9BA433-A564-4236-9E3D-25E0BEC6ECDD}"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115BCE5-B874-44E4-B7DA-E0E749D4BAE7}">
      <dgm:prSet phldr="0"/>
      <dgm:spPr/>
      <dgm:t>
        <a:bodyPr/>
        <a:lstStyle/>
        <a:p>
          <a:pPr>
            <a:lnSpc>
              <a:spcPct val="100000"/>
            </a:lnSpc>
            <a:defRPr cap="all"/>
          </a:pPr>
          <a:r>
            <a:rPr lang="en-US" dirty="0">
              <a:latin typeface="Sagona ExtraLight" panose="02020404030301010803"/>
            </a:rPr>
            <a:t>Introduction</a:t>
          </a:r>
          <a:endParaRPr lang="en-US" dirty="0"/>
        </a:p>
      </dgm:t>
    </dgm:pt>
    <dgm:pt modelId="{3E2FD17F-FF44-48C7-A64A-3D8A287D18EC}" type="parTrans" cxnId="{7DAB8FE8-99AF-4DA6-AEB0-9C2ABB866F5D}">
      <dgm:prSet/>
      <dgm:spPr/>
      <dgm:t>
        <a:bodyPr/>
        <a:lstStyle/>
        <a:p>
          <a:endParaRPr lang="en-US"/>
        </a:p>
      </dgm:t>
    </dgm:pt>
    <dgm:pt modelId="{ED9BCF89-F298-4397-8701-94094A46E39A}" type="sibTrans" cxnId="{7DAB8FE8-99AF-4DA6-AEB0-9C2ABB866F5D}">
      <dgm:prSet/>
      <dgm:spPr/>
      <dgm:t>
        <a:bodyPr/>
        <a:lstStyle/>
        <a:p>
          <a:endParaRPr lang="en-US"/>
        </a:p>
      </dgm:t>
    </dgm:pt>
    <dgm:pt modelId="{8300FAC9-B2A0-45D3-BBD3-DE855A3414D0}">
      <dgm:prSet/>
      <dgm:spPr/>
      <dgm:t>
        <a:bodyPr/>
        <a:lstStyle/>
        <a:p>
          <a:pPr rtl="0">
            <a:lnSpc>
              <a:spcPct val="100000"/>
            </a:lnSpc>
            <a:defRPr cap="all"/>
          </a:pPr>
          <a:r>
            <a:rPr lang="en-US" dirty="0">
              <a:latin typeface="Sagona ExtraLight" panose="02020404030301010803"/>
            </a:rPr>
            <a:t>Primary methods of extraction</a:t>
          </a:r>
          <a:r>
            <a:rPr lang="en-US" dirty="0"/>
            <a:t> of Rare Earth </a:t>
          </a:r>
          <a:r>
            <a:rPr lang="en-US" dirty="0">
              <a:latin typeface="Sagona ExtraLight" panose="02020404030301010803"/>
            </a:rPr>
            <a:t>Metals</a:t>
          </a:r>
          <a:endParaRPr lang="en-US" dirty="0"/>
        </a:p>
      </dgm:t>
    </dgm:pt>
    <dgm:pt modelId="{312A399A-02C1-4F14-9892-900F369E389F}" type="parTrans" cxnId="{47CAEF9E-6C0C-48EB-8851-BC5E32CFC9E0}">
      <dgm:prSet/>
      <dgm:spPr/>
      <dgm:t>
        <a:bodyPr/>
        <a:lstStyle/>
        <a:p>
          <a:endParaRPr lang="en-US"/>
        </a:p>
      </dgm:t>
    </dgm:pt>
    <dgm:pt modelId="{F6D7B75E-DF7B-4ADF-9063-3DE832196A5B}" type="sibTrans" cxnId="{47CAEF9E-6C0C-48EB-8851-BC5E32CFC9E0}">
      <dgm:prSet/>
      <dgm:spPr/>
      <dgm:t>
        <a:bodyPr/>
        <a:lstStyle/>
        <a:p>
          <a:endParaRPr lang="en-US"/>
        </a:p>
      </dgm:t>
    </dgm:pt>
    <dgm:pt modelId="{D5D927C9-D57B-4B52-8D02-53DD1034B201}">
      <dgm:prSet/>
      <dgm:spPr/>
      <dgm:t>
        <a:bodyPr/>
        <a:lstStyle/>
        <a:p>
          <a:pPr rtl="0">
            <a:lnSpc>
              <a:spcPct val="100000"/>
            </a:lnSpc>
            <a:defRPr cap="all"/>
          </a:pPr>
          <a:r>
            <a:rPr lang="en-US" dirty="0"/>
            <a:t>Methods </a:t>
          </a:r>
          <a:r>
            <a:rPr lang="en-US" dirty="0">
              <a:latin typeface="Sagona ExtraLight" panose="02020404030301010803"/>
            </a:rPr>
            <a:t>of extracting</a:t>
          </a:r>
          <a:r>
            <a:rPr lang="en-US" dirty="0"/>
            <a:t> rare earth metals</a:t>
          </a:r>
          <a:r>
            <a:rPr lang="en-US" dirty="0">
              <a:latin typeface="Sagona ExtraLight" panose="02020404030301010803"/>
            </a:rPr>
            <a:t> from compounds</a:t>
          </a:r>
          <a:endParaRPr lang="en-US" dirty="0"/>
        </a:p>
      </dgm:t>
    </dgm:pt>
    <dgm:pt modelId="{D5B361D1-513E-4E7B-934E-EB5F3A1BEE1E}" type="parTrans" cxnId="{8D79E7CF-1444-498F-A7AF-0D2792842D11}">
      <dgm:prSet/>
      <dgm:spPr/>
      <dgm:t>
        <a:bodyPr/>
        <a:lstStyle/>
        <a:p>
          <a:endParaRPr lang="en-US"/>
        </a:p>
      </dgm:t>
    </dgm:pt>
    <dgm:pt modelId="{C0A5767C-4C79-413A-AEA1-16C87FF94139}" type="sibTrans" cxnId="{8D79E7CF-1444-498F-A7AF-0D2792842D11}">
      <dgm:prSet/>
      <dgm:spPr/>
      <dgm:t>
        <a:bodyPr/>
        <a:lstStyle/>
        <a:p>
          <a:endParaRPr lang="en-US"/>
        </a:p>
      </dgm:t>
    </dgm:pt>
    <dgm:pt modelId="{11456287-F086-420F-9063-C64A027E7B6C}">
      <dgm:prSet/>
      <dgm:spPr/>
      <dgm:t>
        <a:bodyPr/>
        <a:lstStyle/>
        <a:p>
          <a:pPr>
            <a:lnSpc>
              <a:spcPct val="100000"/>
            </a:lnSpc>
            <a:defRPr cap="all"/>
          </a:pPr>
          <a:r>
            <a:rPr lang="en-US" dirty="0"/>
            <a:t>References</a:t>
          </a:r>
        </a:p>
      </dgm:t>
    </dgm:pt>
    <dgm:pt modelId="{4D51A6DB-4316-42CA-B11C-DE99968C2368}" type="parTrans" cxnId="{1AE31D78-4F5C-4AAA-997F-233AC58FA183}">
      <dgm:prSet/>
      <dgm:spPr/>
      <dgm:t>
        <a:bodyPr/>
        <a:lstStyle/>
        <a:p>
          <a:endParaRPr lang="en-US"/>
        </a:p>
      </dgm:t>
    </dgm:pt>
    <dgm:pt modelId="{A3BF5502-3219-4D9F-9E00-0E9699C88328}" type="sibTrans" cxnId="{1AE31D78-4F5C-4AAA-997F-233AC58FA183}">
      <dgm:prSet/>
      <dgm:spPr/>
      <dgm:t>
        <a:bodyPr/>
        <a:lstStyle/>
        <a:p>
          <a:endParaRPr lang="en-US"/>
        </a:p>
      </dgm:t>
    </dgm:pt>
    <dgm:pt modelId="{C405221E-DFB6-402D-B5A1-C2FB124B9960}">
      <dgm:prSet phldr="0"/>
      <dgm:spPr/>
      <dgm:t>
        <a:bodyPr/>
        <a:lstStyle/>
        <a:p>
          <a:pPr>
            <a:lnSpc>
              <a:spcPct val="100000"/>
            </a:lnSpc>
            <a:defRPr cap="all"/>
          </a:pPr>
          <a:r>
            <a:rPr lang="en-US" dirty="0"/>
            <a:t>Summary</a:t>
          </a:r>
        </a:p>
      </dgm:t>
    </dgm:pt>
    <dgm:pt modelId="{729CB4BC-CD97-41AE-881E-B03D395D3C0E}" type="parTrans" cxnId="{48E31FAC-1C62-459E-A9AD-C75ECF5ED4C9}">
      <dgm:prSet/>
      <dgm:spPr/>
    </dgm:pt>
    <dgm:pt modelId="{28027CB0-F626-4904-AB64-C36776DB1425}" type="sibTrans" cxnId="{48E31FAC-1C62-459E-A9AD-C75ECF5ED4C9}">
      <dgm:prSet/>
      <dgm:spPr/>
    </dgm:pt>
    <dgm:pt modelId="{16FD2CD9-F63B-466E-B24E-FAC2C82CAB67}" type="pres">
      <dgm:prSet presAssocID="{E49BA433-A564-4236-9E3D-25E0BEC6ECDD}" presName="root" presStyleCnt="0">
        <dgm:presLayoutVars>
          <dgm:dir/>
          <dgm:resizeHandles val="exact"/>
        </dgm:presLayoutVars>
      </dgm:prSet>
      <dgm:spPr/>
    </dgm:pt>
    <dgm:pt modelId="{6C365100-A0ED-4CB3-9C31-EF352A521D43}" type="pres">
      <dgm:prSet presAssocID="{7115BCE5-B874-44E4-B7DA-E0E749D4BAE7}" presName="compNode" presStyleCnt="0"/>
      <dgm:spPr/>
    </dgm:pt>
    <dgm:pt modelId="{F758784D-285C-4E5C-B2E9-4EE6E2F490BF}" type="pres">
      <dgm:prSet presAssocID="{7115BCE5-B874-44E4-B7DA-E0E749D4BAE7}" presName="iconBgRect" presStyleLbl="bgShp" presStyleIdx="0" presStyleCnt="5"/>
      <dgm:spPr>
        <a:prstGeom prst="round2DiagRect">
          <a:avLst>
            <a:gd name="adj1" fmla="val 29727"/>
            <a:gd name="adj2" fmla="val 0"/>
          </a:avLst>
        </a:prstGeom>
      </dgm:spPr>
    </dgm:pt>
    <dgm:pt modelId="{C3B50E9D-D1CA-4350-A412-E0717E6AD58C}" type="pres">
      <dgm:prSet presAssocID="{7115BCE5-B874-44E4-B7DA-E0E749D4BAE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E060BFCB-40AC-46A5-87DA-00957F8F2F46}" type="pres">
      <dgm:prSet presAssocID="{7115BCE5-B874-44E4-B7DA-E0E749D4BAE7}" presName="spaceRect" presStyleCnt="0"/>
      <dgm:spPr/>
    </dgm:pt>
    <dgm:pt modelId="{7DDD7CFE-A595-4D6D-BFD6-D598807930D1}" type="pres">
      <dgm:prSet presAssocID="{7115BCE5-B874-44E4-B7DA-E0E749D4BAE7}" presName="textRect" presStyleLbl="revTx" presStyleIdx="0" presStyleCnt="5">
        <dgm:presLayoutVars>
          <dgm:chMax val="1"/>
          <dgm:chPref val="1"/>
        </dgm:presLayoutVars>
      </dgm:prSet>
      <dgm:spPr/>
    </dgm:pt>
    <dgm:pt modelId="{7CDE04B1-9499-4F81-B611-E9ACC6156099}" type="pres">
      <dgm:prSet presAssocID="{ED9BCF89-F298-4397-8701-94094A46E39A}" presName="sibTrans" presStyleCnt="0"/>
      <dgm:spPr/>
    </dgm:pt>
    <dgm:pt modelId="{386CA6C8-FA7D-4258-99FD-B913B3C3235A}" type="pres">
      <dgm:prSet presAssocID="{8300FAC9-B2A0-45D3-BBD3-DE855A3414D0}" presName="compNode" presStyleCnt="0"/>
      <dgm:spPr/>
    </dgm:pt>
    <dgm:pt modelId="{581771E9-707B-4D0B-AF25-40610C70AE1A}" type="pres">
      <dgm:prSet presAssocID="{8300FAC9-B2A0-45D3-BBD3-DE855A3414D0}" presName="iconBgRect" presStyleLbl="bgShp" presStyleIdx="1" presStyleCnt="5"/>
      <dgm:spPr>
        <a:prstGeom prst="round2DiagRect">
          <a:avLst>
            <a:gd name="adj1" fmla="val 29727"/>
            <a:gd name="adj2" fmla="val 0"/>
          </a:avLst>
        </a:prstGeom>
      </dgm:spPr>
    </dgm:pt>
    <dgm:pt modelId="{2F5A9C2F-F7DE-468E-A732-3A6F178C8DCD}" type="pres">
      <dgm:prSet presAssocID="{8300FAC9-B2A0-45D3-BBD3-DE855A3414D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lobe"/>
        </a:ext>
      </dgm:extLst>
    </dgm:pt>
    <dgm:pt modelId="{08A216A9-1C56-4335-A430-3009C71657CD}" type="pres">
      <dgm:prSet presAssocID="{8300FAC9-B2A0-45D3-BBD3-DE855A3414D0}" presName="spaceRect" presStyleCnt="0"/>
      <dgm:spPr/>
    </dgm:pt>
    <dgm:pt modelId="{2DB3B8BF-174F-4F71-8583-9F3CA92EA36D}" type="pres">
      <dgm:prSet presAssocID="{8300FAC9-B2A0-45D3-BBD3-DE855A3414D0}" presName="textRect" presStyleLbl="revTx" presStyleIdx="1" presStyleCnt="5">
        <dgm:presLayoutVars>
          <dgm:chMax val="1"/>
          <dgm:chPref val="1"/>
        </dgm:presLayoutVars>
      </dgm:prSet>
      <dgm:spPr/>
    </dgm:pt>
    <dgm:pt modelId="{EBFD2291-717F-4F9A-9C68-CED2D3A17322}" type="pres">
      <dgm:prSet presAssocID="{F6D7B75E-DF7B-4ADF-9063-3DE832196A5B}" presName="sibTrans" presStyleCnt="0"/>
      <dgm:spPr/>
    </dgm:pt>
    <dgm:pt modelId="{DCE6A06B-9DDE-4591-BF4F-34E71A19774D}" type="pres">
      <dgm:prSet presAssocID="{D5D927C9-D57B-4B52-8D02-53DD1034B201}" presName="compNode" presStyleCnt="0"/>
      <dgm:spPr/>
    </dgm:pt>
    <dgm:pt modelId="{AEA734A0-8CC4-4E1C-A430-F8E063F8D6DD}" type="pres">
      <dgm:prSet presAssocID="{D5D927C9-D57B-4B52-8D02-53DD1034B201}" presName="iconBgRect" presStyleLbl="bgShp" presStyleIdx="2" presStyleCnt="5"/>
      <dgm:spPr>
        <a:prstGeom prst="round2DiagRect">
          <a:avLst>
            <a:gd name="adj1" fmla="val 29727"/>
            <a:gd name="adj2" fmla="val 0"/>
          </a:avLst>
        </a:prstGeom>
      </dgm:spPr>
    </dgm:pt>
    <dgm:pt modelId="{76B78F90-3AC3-4D29-B7B2-8B3871A6C283}" type="pres">
      <dgm:prSet presAssocID="{D5D927C9-D57B-4B52-8D02-53DD1034B20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amond"/>
        </a:ext>
      </dgm:extLst>
    </dgm:pt>
    <dgm:pt modelId="{2153EE5F-5F17-4891-A646-43BB2749D3AF}" type="pres">
      <dgm:prSet presAssocID="{D5D927C9-D57B-4B52-8D02-53DD1034B201}" presName="spaceRect" presStyleCnt="0"/>
      <dgm:spPr/>
    </dgm:pt>
    <dgm:pt modelId="{89144D88-5118-4D04-977E-047302AB1794}" type="pres">
      <dgm:prSet presAssocID="{D5D927C9-D57B-4B52-8D02-53DD1034B201}" presName="textRect" presStyleLbl="revTx" presStyleIdx="2" presStyleCnt="5">
        <dgm:presLayoutVars>
          <dgm:chMax val="1"/>
          <dgm:chPref val="1"/>
        </dgm:presLayoutVars>
      </dgm:prSet>
      <dgm:spPr/>
    </dgm:pt>
    <dgm:pt modelId="{232E3D59-A447-4168-ACB0-8171116582FB}" type="pres">
      <dgm:prSet presAssocID="{C0A5767C-4C79-413A-AEA1-16C87FF94139}" presName="sibTrans" presStyleCnt="0"/>
      <dgm:spPr/>
    </dgm:pt>
    <dgm:pt modelId="{352A0A0C-FEA2-4389-8B80-CE9202271773}" type="pres">
      <dgm:prSet presAssocID="{C405221E-DFB6-402D-B5A1-C2FB124B9960}" presName="compNode" presStyleCnt="0"/>
      <dgm:spPr/>
    </dgm:pt>
    <dgm:pt modelId="{F0DC16F8-F748-4BE4-8BE4-F152866BDFD6}" type="pres">
      <dgm:prSet presAssocID="{C405221E-DFB6-402D-B5A1-C2FB124B9960}" presName="iconBgRect" presStyleLbl="bgShp" presStyleIdx="3" presStyleCnt="5"/>
      <dgm:spPr>
        <a:prstGeom prst="round2DiagRect">
          <a:avLst>
            <a:gd name="adj1" fmla="val 29727"/>
            <a:gd name="adj2" fmla="val 0"/>
          </a:avLst>
        </a:prstGeom>
      </dgm:spPr>
    </dgm:pt>
    <dgm:pt modelId="{76C0CC19-D42A-4EC7-8D9E-7A8095B22322}" type="pres">
      <dgm:prSet presAssocID="{C405221E-DFB6-402D-B5A1-C2FB124B996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oter"/>
        </a:ext>
      </dgm:extLst>
    </dgm:pt>
    <dgm:pt modelId="{40BA8A16-1570-4403-86F3-1FE3E696509B}" type="pres">
      <dgm:prSet presAssocID="{C405221E-DFB6-402D-B5A1-C2FB124B9960}" presName="spaceRect" presStyleCnt="0"/>
      <dgm:spPr/>
    </dgm:pt>
    <dgm:pt modelId="{2DC53425-0B18-41CA-8C00-8297F0C51532}" type="pres">
      <dgm:prSet presAssocID="{C405221E-DFB6-402D-B5A1-C2FB124B9960}" presName="textRect" presStyleLbl="revTx" presStyleIdx="3" presStyleCnt="5">
        <dgm:presLayoutVars>
          <dgm:chMax val="1"/>
          <dgm:chPref val="1"/>
        </dgm:presLayoutVars>
      </dgm:prSet>
      <dgm:spPr/>
    </dgm:pt>
    <dgm:pt modelId="{F1DDA8B5-51A2-4C47-8BD2-0581AAC4BACA}" type="pres">
      <dgm:prSet presAssocID="{28027CB0-F626-4904-AB64-C36776DB1425}" presName="sibTrans" presStyleCnt="0"/>
      <dgm:spPr/>
    </dgm:pt>
    <dgm:pt modelId="{5D4D2BFA-A0D7-41C8-9E57-D9626182DCFD}" type="pres">
      <dgm:prSet presAssocID="{11456287-F086-420F-9063-C64A027E7B6C}" presName="compNode" presStyleCnt="0"/>
      <dgm:spPr/>
    </dgm:pt>
    <dgm:pt modelId="{651C7B0A-4AF3-4312-94DD-36A76F3301C5}" type="pres">
      <dgm:prSet presAssocID="{11456287-F086-420F-9063-C64A027E7B6C}" presName="iconBgRect" presStyleLbl="bgShp" presStyleIdx="4" presStyleCnt="5"/>
      <dgm:spPr>
        <a:prstGeom prst="round2DiagRect">
          <a:avLst>
            <a:gd name="adj1" fmla="val 29727"/>
            <a:gd name="adj2" fmla="val 0"/>
          </a:avLst>
        </a:prstGeom>
      </dgm:spPr>
    </dgm:pt>
    <dgm:pt modelId="{8DE5FFD1-E407-4BF3-921C-07880F9DA269}" type="pres">
      <dgm:prSet presAssocID="{11456287-F086-420F-9063-C64A027E7B6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ord Document"/>
        </a:ext>
      </dgm:extLst>
    </dgm:pt>
    <dgm:pt modelId="{11C0B281-23C6-45C4-B02D-F1D76634CA93}" type="pres">
      <dgm:prSet presAssocID="{11456287-F086-420F-9063-C64A027E7B6C}" presName="spaceRect" presStyleCnt="0"/>
      <dgm:spPr/>
    </dgm:pt>
    <dgm:pt modelId="{15DF8027-0684-4B8F-8D21-61F815348AB8}" type="pres">
      <dgm:prSet presAssocID="{11456287-F086-420F-9063-C64A027E7B6C}" presName="textRect" presStyleLbl="revTx" presStyleIdx="4" presStyleCnt="5">
        <dgm:presLayoutVars>
          <dgm:chMax val="1"/>
          <dgm:chPref val="1"/>
        </dgm:presLayoutVars>
      </dgm:prSet>
      <dgm:spPr/>
    </dgm:pt>
  </dgm:ptLst>
  <dgm:cxnLst>
    <dgm:cxn modelId="{F06D721E-BCB0-4223-8FC6-F857BBE8EBAD}" type="presOf" srcId="{7115BCE5-B874-44E4-B7DA-E0E749D4BAE7}" destId="{7DDD7CFE-A595-4D6D-BFD6-D598807930D1}" srcOrd="0" destOrd="0" presId="urn:microsoft.com/office/officeart/2018/5/layout/IconLeafLabelList"/>
    <dgm:cxn modelId="{7A062A4D-7167-487C-B721-4AB1D3EDC7F4}" type="presOf" srcId="{C405221E-DFB6-402D-B5A1-C2FB124B9960}" destId="{2DC53425-0B18-41CA-8C00-8297F0C51532}" srcOrd="0" destOrd="0" presId="urn:microsoft.com/office/officeart/2018/5/layout/IconLeafLabelList"/>
    <dgm:cxn modelId="{1AE31D78-4F5C-4AAA-997F-233AC58FA183}" srcId="{E49BA433-A564-4236-9E3D-25E0BEC6ECDD}" destId="{11456287-F086-420F-9063-C64A027E7B6C}" srcOrd="4" destOrd="0" parTransId="{4D51A6DB-4316-42CA-B11C-DE99968C2368}" sibTransId="{A3BF5502-3219-4D9F-9E00-0E9699C88328}"/>
    <dgm:cxn modelId="{47CAEF9E-6C0C-48EB-8851-BC5E32CFC9E0}" srcId="{E49BA433-A564-4236-9E3D-25E0BEC6ECDD}" destId="{8300FAC9-B2A0-45D3-BBD3-DE855A3414D0}" srcOrd="1" destOrd="0" parTransId="{312A399A-02C1-4F14-9892-900F369E389F}" sibTransId="{F6D7B75E-DF7B-4ADF-9063-3DE832196A5B}"/>
    <dgm:cxn modelId="{48E31FAC-1C62-459E-A9AD-C75ECF5ED4C9}" srcId="{E49BA433-A564-4236-9E3D-25E0BEC6ECDD}" destId="{C405221E-DFB6-402D-B5A1-C2FB124B9960}" srcOrd="3" destOrd="0" parTransId="{729CB4BC-CD97-41AE-881E-B03D395D3C0E}" sibTransId="{28027CB0-F626-4904-AB64-C36776DB1425}"/>
    <dgm:cxn modelId="{505E1CBC-C13E-432D-8B30-07305A120A66}" type="presOf" srcId="{8300FAC9-B2A0-45D3-BBD3-DE855A3414D0}" destId="{2DB3B8BF-174F-4F71-8583-9F3CA92EA36D}" srcOrd="0" destOrd="0" presId="urn:microsoft.com/office/officeart/2018/5/layout/IconLeafLabelList"/>
    <dgm:cxn modelId="{5ADCA6CF-74DD-47DA-812B-AB2C647BF6D1}" type="presOf" srcId="{11456287-F086-420F-9063-C64A027E7B6C}" destId="{15DF8027-0684-4B8F-8D21-61F815348AB8}" srcOrd="0" destOrd="0" presId="urn:microsoft.com/office/officeart/2018/5/layout/IconLeafLabelList"/>
    <dgm:cxn modelId="{8D79E7CF-1444-498F-A7AF-0D2792842D11}" srcId="{E49BA433-A564-4236-9E3D-25E0BEC6ECDD}" destId="{D5D927C9-D57B-4B52-8D02-53DD1034B201}" srcOrd="2" destOrd="0" parTransId="{D5B361D1-513E-4E7B-934E-EB5F3A1BEE1E}" sibTransId="{C0A5767C-4C79-413A-AEA1-16C87FF94139}"/>
    <dgm:cxn modelId="{F22897DC-A6C0-46BD-89B9-45B6A42FC3F4}" type="presOf" srcId="{E49BA433-A564-4236-9E3D-25E0BEC6ECDD}" destId="{16FD2CD9-F63B-466E-B24E-FAC2C82CAB67}" srcOrd="0" destOrd="0" presId="urn:microsoft.com/office/officeart/2018/5/layout/IconLeafLabelList"/>
    <dgm:cxn modelId="{7DAB8FE8-99AF-4DA6-AEB0-9C2ABB866F5D}" srcId="{E49BA433-A564-4236-9E3D-25E0BEC6ECDD}" destId="{7115BCE5-B874-44E4-B7DA-E0E749D4BAE7}" srcOrd="0" destOrd="0" parTransId="{3E2FD17F-FF44-48C7-A64A-3D8A287D18EC}" sibTransId="{ED9BCF89-F298-4397-8701-94094A46E39A}"/>
    <dgm:cxn modelId="{61622CFE-650D-4784-BD81-C24E12017AB6}" type="presOf" srcId="{D5D927C9-D57B-4B52-8D02-53DD1034B201}" destId="{89144D88-5118-4D04-977E-047302AB1794}" srcOrd="0" destOrd="0" presId="urn:microsoft.com/office/officeart/2018/5/layout/IconLeafLabelList"/>
    <dgm:cxn modelId="{17FF932C-77BC-4966-9A63-F29D8CAF33A1}" type="presParOf" srcId="{16FD2CD9-F63B-466E-B24E-FAC2C82CAB67}" destId="{6C365100-A0ED-4CB3-9C31-EF352A521D43}" srcOrd="0" destOrd="0" presId="urn:microsoft.com/office/officeart/2018/5/layout/IconLeafLabelList"/>
    <dgm:cxn modelId="{5AD8A173-D1EC-4129-BCD9-9988E6E0B817}" type="presParOf" srcId="{6C365100-A0ED-4CB3-9C31-EF352A521D43}" destId="{F758784D-285C-4E5C-B2E9-4EE6E2F490BF}" srcOrd="0" destOrd="0" presId="urn:microsoft.com/office/officeart/2018/5/layout/IconLeafLabelList"/>
    <dgm:cxn modelId="{2E025B07-5B4A-467C-BB6F-50151799A3EE}" type="presParOf" srcId="{6C365100-A0ED-4CB3-9C31-EF352A521D43}" destId="{C3B50E9D-D1CA-4350-A412-E0717E6AD58C}" srcOrd="1" destOrd="0" presId="urn:microsoft.com/office/officeart/2018/5/layout/IconLeafLabelList"/>
    <dgm:cxn modelId="{4085CD90-8472-4EBF-97FC-0287B5F28301}" type="presParOf" srcId="{6C365100-A0ED-4CB3-9C31-EF352A521D43}" destId="{E060BFCB-40AC-46A5-87DA-00957F8F2F46}" srcOrd="2" destOrd="0" presId="urn:microsoft.com/office/officeart/2018/5/layout/IconLeafLabelList"/>
    <dgm:cxn modelId="{1467A53F-78A2-4CBE-AD9D-F7A120AEC1FA}" type="presParOf" srcId="{6C365100-A0ED-4CB3-9C31-EF352A521D43}" destId="{7DDD7CFE-A595-4D6D-BFD6-D598807930D1}" srcOrd="3" destOrd="0" presId="urn:microsoft.com/office/officeart/2018/5/layout/IconLeafLabelList"/>
    <dgm:cxn modelId="{0F08CF03-3661-4B6C-AEDB-AECFE3C38097}" type="presParOf" srcId="{16FD2CD9-F63B-466E-B24E-FAC2C82CAB67}" destId="{7CDE04B1-9499-4F81-B611-E9ACC6156099}" srcOrd="1" destOrd="0" presId="urn:microsoft.com/office/officeart/2018/5/layout/IconLeafLabelList"/>
    <dgm:cxn modelId="{9BDF1F94-A644-423F-88F3-F617A1DBCC51}" type="presParOf" srcId="{16FD2CD9-F63B-466E-B24E-FAC2C82CAB67}" destId="{386CA6C8-FA7D-4258-99FD-B913B3C3235A}" srcOrd="2" destOrd="0" presId="urn:microsoft.com/office/officeart/2018/5/layout/IconLeafLabelList"/>
    <dgm:cxn modelId="{99C130A8-87FA-4818-9B7C-53E31F6588ED}" type="presParOf" srcId="{386CA6C8-FA7D-4258-99FD-B913B3C3235A}" destId="{581771E9-707B-4D0B-AF25-40610C70AE1A}" srcOrd="0" destOrd="0" presId="urn:microsoft.com/office/officeart/2018/5/layout/IconLeafLabelList"/>
    <dgm:cxn modelId="{AD61BE2E-BF48-43F7-B913-EFCDE5EC4892}" type="presParOf" srcId="{386CA6C8-FA7D-4258-99FD-B913B3C3235A}" destId="{2F5A9C2F-F7DE-468E-A732-3A6F178C8DCD}" srcOrd="1" destOrd="0" presId="urn:microsoft.com/office/officeart/2018/5/layout/IconLeafLabelList"/>
    <dgm:cxn modelId="{77589761-1DA1-4CD5-8740-72A7A6467DBF}" type="presParOf" srcId="{386CA6C8-FA7D-4258-99FD-B913B3C3235A}" destId="{08A216A9-1C56-4335-A430-3009C71657CD}" srcOrd="2" destOrd="0" presId="urn:microsoft.com/office/officeart/2018/5/layout/IconLeafLabelList"/>
    <dgm:cxn modelId="{48C916AE-7C92-4069-A07B-6FB745C1BBC2}" type="presParOf" srcId="{386CA6C8-FA7D-4258-99FD-B913B3C3235A}" destId="{2DB3B8BF-174F-4F71-8583-9F3CA92EA36D}" srcOrd="3" destOrd="0" presId="urn:microsoft.com/office/officeart/2018/5/layout/IconLeafLabelList"/>
    <dgm:cxn modelId="{41403082-9027-4DB9-86C7-6938392D8F99}" type="presParOf" srcId="{16FD2CD9-F63B-466E-B24E-FAC2C82CAB67}" destId="{EBFD2291-717F-4F9A-9C68-CED2D3A17322}" srcOrd="3" destOrd="0" presId="urn:microsoft.com/office/officeart/2018/5/layout/IconLeafLabelList"/>
    <dgm:cxn modelId="{B6891107-86B6-4906-BB93-D1FE9FDC9E5F}" type="presParOf" srcId="{16FD2CD9-F63B-466E-B24E-FAC2C82CAB67}" destId="{DCE6A06B-9DDE-4591-BF4F-34E71A19774D}" srcOrd="4" destOrd="0" presId="urn:microsoft.com/office/officeart/2018/5/layout/IconLeafLabelList"/>
    <dgm:cxn modelId="{5C62F71D-F5DB-4DC0-8958-0B8A15CB0F6C}" type="presParOf" srcId="{DCE6A06B-9DDE-4591-BF4F-34E71A19774D}" destId="{AEA734A0-8CC4-4E1C-A430-F8E063F8D6DD}" srcOrd="0" destOrd="0" presId="urn:microsoft.com/office/officeart/2018/5/layout/IconLeafLabelList"/>
    <dgm:cxn modelId="{9668D365-61BF-40B6-8172-425BF2E6600B}" type="presParOf" srcId="{DCE6A06B-9DDE-4591-BF4F-34E71A19774D}" destId="{76B78F90-3AC3-4D29-B7B2-8B3871A6C283}" srcOrd="1" destOrd="0" presId="urn:microsoft.com/office/officeart/2018/5/layout/IconLeafLabelList"/>
    <dgm:cxn modelId="{FA44CF29-341C-45C6-8706-5077A39E5FC8}" type="presParOf" srcId="{DCE6A06B-9DDE-4591-BF4F-34E71A19774D}" destId="{2153EE5F-5F17-4891-A646-43BB2749D3AF}" srcOrd="2" destOrd="0" presId="urn:microsoft.com/office/officeart/2018/5/layout/IconLeafLabelList"/>
    <dgm:cxn modelId="{DD117A22-E6C1-42E7-BA27-096135F8C5DB}" type="presParOf" srcId="{DCE6A06B-9DDE-4591-BF4F-34E71A19774D}" destId="{89144D88-5118-4D04-977E-047302AB1794}" srcOrd="3" destOrd="0" presId="urn:microsoft.com/office/officeart/2018/5/layout/IconLeafLabelList"/>
    <dgm:cxn modelId="{376AFE9E-4DA7-4DED-B2F8-4F74145E10A7}" type="presParOf" srcId="{16FD2CD9-F63B-466E-B24E-FAC2C82CAB67}" destId="{232E3D59-A447-4168-ACB0-8171116582FB}" srcOrd="5" destOrd="0" presId="urn:microsoft.com/office/officeart/2018/5/layout/IconLeafLabelList"/>
    <dgm:cxn modelId="{4A56CCF1-A335-442C-A73E-0EF1631F9BF0}" type="presParOf" srcId="{16FD2CD9-F63B-466E-B24E-FAC2C82CAB67}" destId="{352A0A0C-FEA2-4389-8B80-CE9202271773}" srcOrd="6" destOrd="0" presId="urn:microsoft.com/office/officeart/2018/5/layout/IconLeafLabelList"/>
    <dgm:cxn modelId="{C456535B-D0EA-4ACA-9B34-9B8DC6BD55E2}" type="presParOf" srcId="{352A0A0C-FEA2-4389-8B80-CE9202271773}" destId="{F0DC16F8-F748-4BE4-8BE4-F152866BDFD6}" srcOrd="0" destOrd="0" presId="urn:microsoft.com/office/officeart/2018/5/layout/IconLeafLabelList"/>
    <dgm:cxn modelId="{9DAC2B8B-65E9-49A2-B148-A601F0014BB8}" type="presParOf" srcId="{352A0A0C-FEA2-4389-8B80-CE9202271773}" destId="{76C0CC19-D42A-4EC7-8D9E-7A8095B22322}" srcOrd="1" destOrd="0" presId="urn:microsoft.com/office/officeart/2018/5/layout/IconLeafLabelList"/>
    <dgm:cxn modelId="{117A3FC3-94AF-4215-B94B-0A292E014B15}" type="presParOf" srcId="{352A0A0C-FEA2-4389-8B80-CE9202271773}" destId="{40BA8A16-1570-4403-86F3-1FE3E696509B}" srcOrd="2" destOrd="0" presId="urn:microsoft.com/office/officeart/2018/5/layout/IconLeafLabelList"/>
    <dgm:cxn modelId="{79AC5387-4668-4985-B64A-51B63FB0CAF2}" type="presParOf" srcId="{352A0A0C-FEA2-4389-8B80-CE9202271773}" destId="{2DC53425-0B18-41CA-8C00-8297F0C51532}" srcOrd="3" destOrd="0" presId="urn:microsoft.com/office/officeart/2018/5/layout/IconLeafLabelList"/>
    <dgm:cxn modelId="{1CF5EC84-D9CF-440C-86AB-146E031B4D1F}" type="presParOf" srcId="{16FD2CD9-F63B-466E-B24E-FAC2C82CAB67}" destId="{F1DDA8B5-51A2-4C47-8BD2-0581AAC4BACA}" srcOrd="7" destOrd="0" presId="urn:microsoft.com/office/officeart/2018/5/layout/IconLeafLabelList"/>
    <dgm:cxn modelId="{E8D8B82F-5313-4AC0-B043-CB9349F376BD}" type="presParOf" srcId="{16FD2CD9-F63B-466E-B24E-FAC2C82CAB67}" destId="{5D4D2BFA-A0D7-41C8-9E57-D9626182DCFD}" srcOrd="8" destOrd="0" presId="urn:microsoft.com/office/officeart/2018/5/layout/IconLeafLabelList"/>
    <dgm:cxn modelId="{04F11C45-0EC6-4D01-A807-5D275DFD623F}" type="presParOf" srcId="{5D4D2BFA-A0D7-41C8-9E57-D9626182DCFD}" destId="{651C7B0A-4AF3-4312-94DD-36A76F3301C5}" srcOrd="0" destOrd="0" presId="urn:microsoft.com/office/officeart/2018/5/layout/IconLeafLabelList"/>
    <dgm:cxn modelId="{8D2803CB-1C8F-4740-8504-3E04E95674F2}" type="presParOf" srcId="{5D4D2BFA-A0D7-41C8-9E57-D9626182DCFD}" destId="{8DE5FFD1-E407-4BF3-921C-07880F9DA269}" srcOrd="1" destOrd="0" presId="urn:microsoft.com/office/officeart/2018/5/layout/IconLeafLabelList"/>
    <dgm:cxn modelId="{A59C7B7B-C5A3-4011-A2E8-934D4BD2CE3B}" type="presParOf" srcId="{5D4D2BFA-A0D7-41C8-9E57-D9626182DCFD}" destId="{11C0B281-23C6-45C4-B02D-F1D76634CA93}" srcOrd="2" destOrd="0" presId="urn:microsoft.com/office/officeart/2018/5/layout/IconLeafLabelList"/>
    <dgm:cxn modelId="{CEBB2132-A278-4378-A03F-39B7E454855B}" type="presParOf" srcId="{5D4D2BFA-A0D7-41C8-9E57-D9626182DCFD}" destId="{15DF8027-0684-4B8F-8D21-61F815348AB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8784D-285C-4E5C-B2E9-4EE6E2F490BF}">
      <dsp:nvSpPr>
        <dsp:cNvPr id="0" name=""/>
        <dsp:cNvSpPr/>
      </dsp:nvSpPr>
      <dsp:spPr>
        <a:xfrm>
          <a:off x="317538" y="478632"/>
          <a:ext cx="991845" cy="99184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50E9D-D1CA-4350-A412-E0717E6AD58C}">
      <dsp:nvSpPr>
        <dsp:cNvPr id="0" name=""/>
        <dsp:cNvSpPr/>
      </dsp:nvSpPr>
      <dsp:spPr>
        <a:xfrm>
          <a:off x="528915" y="690009"/>
          <a:ext cx="569091" cy="5690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DD7CFE-A595-4D6D-BFD6-D598807930D1}">
      <dsp:nvSpPr>
        <dsp:cNvPr id="0" name=""/>
        <dsp:cNvSpPr/>
      </dsp:nvSpPr>
      <dsp:spPr>
        <a:xfrm>
          <a:off x="472" y="1779413"/>
          <a:ext cx="1625976" cy="65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latin typeface="Sagona ExtraLight" panose="02020404030301010803"/>
            </a:rPr>
            <a:t>Introduction</a:t>
          </a:r>
          <a:endParaRPr lang="en-US" sz="1100" kern="1200" dirty="0"/>
        </a:p>
      </dsp:txBody>
      <dsp:txXfrm>
        <a:off x="472" y="1779413"/>
        <a:ext cx="1625976" cy="650390"/>
      </dsp:txXfrm>
    </dsp:sp>
    <dsp:sp modelId="{581771E9-707B-4D0B-AF25-40610C70AE1A}">
      <dsp:nvSpPr>
        <dsp:cNvPr id="0" name=""/>
        <dsp:cNvSpPr/>
      </dsp:nvSpPr>
      <dsp:spPr>
        <a:xfrm>
          <a:off x="2228060" y="478632"/>
          <a:ext cx="991845" cy="99184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5A9C2F-F7DE-468E-A732-3A6F178C8DCD}">
      <dsp:nvSpPr>
        <dsp:cNvPr id="0" name=""/>
        <dsp:cNvSpPr/>
      </dsp:nvSpPr>
      <dsp:spPr>
        <a:xfrm>
          <a:off x="2439437" y="690009"/>
          <a:ext cx="569091" cy="5690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B3B8BF-174F-4F71-8583-9F3CA92EA36D}">
      <dsp:nvSpPr>
        <dsp:cNvPr id="0" name=""/>
        <dsp:cNvSpPr/>
      </dsp:nvSpPr>
      <dsp:spPr>
        <a:xfrm>
          <a:off x="1910995" y="1779413"/>
          <a:ext cx="1625976" cy="65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defRPr cap="all"/>
          </a:pPr>
          <a:r>
            <a:rPr lang="en-US" sz="1100" kern="1200" dirty="0">
              <a:latin typeface="Sagona ExtraLight" panose="02020404030301010803"/>
            </a:rPr>
            <a:t>Primary methods of extraction</a:t>
          </a:r>
          <a:r>
            <a:rPr lang="en-US" sz="1100" kern="1200" dirty="0"/>
            <a:t> of Rare Earth </a:t>
          </a:r>
          <a:r>
            <a:rPr lang="en-US" sz="1100" kern="1200" dirty="0">
              <a:latin typeface="Sagona ExtraLight" panose="02020404030301010803"/>
            </a:rPr>
            <a:t>Metals</a:t>
          </a:r>
          <a:endParaRPr lang="en-US" sz="1100" kern="1200" dirty="0"/>
        </a:p>
      </dsp:txBody>
      <dsp:txXfrm>
        <a:off x="1910995" y="1779413"/>
        <a:ext cx="1625976" cy="650390"/>
      </dsp:txXfrm>
    </dsp:sp>
    <dsp:sp modelId="{AEA734A0-8CC4-4E1C-A430-F8E063F8D6DD}">
      <dsp:nvSpPr>
        <dsp:cNvPr id="0" name=""/>
        <dsp:cNvSpPr/>
      </dsp:nvSpPr>
      <dsp:spPr>
        <a:xfrm>
          <a:off x="4138583" y="478632"/>
          <a:ext cx="991845" cy="99184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B78F90-3AC3-4D29-B7B2-8B3871A6C283}">
      <dsp:nvSpPr>
        <dsp:cNvPr id="0" name=""/>
        <dsp:cNvSpPr/>
      </dsp:nvSpPr>
      <dsp:spPr>
        <a:xfrm>
          <a:off x="4349960" y="690009"/>
          <a:ext cx="569091" cy="5690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144D88-5118-4D04-977E-047302AB1794}">
      <dsp:nvSpPr>
        <dsp:cNvPr id="0" name=""/>
        <dsp:cNvSpPr/>
      </dsp:nvSpPr>
      <dsp:spPr>
        <a:xfrm>
          <a:off x="3821517" y="1779413"/>
          <a:ext cx="1625976" cy="65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defRPr cap="all"/>
          </a:pPr>
          <a:r>
            <a:rPr lang="en-US" sz="1100" kern="1200" dirty="0"/>
            <a:t>Methods </a:t>
          </a:r>
          <a:r>
            <a:rPr lang="en-US" sz="1100" kern="1200" dirty="0">
              <a:latin typeface="Sagona ExtraLight" panose="02020404030301010803"/>
            </a:rPr>
            <a:t>of extracting</a:t>
          </a:r>
          <a:r>
            <a:rPr lang="en-US" sz="1100" kern="1200" dirty="0"/>
            <a:t> rare earth metals</a:t>
          </a:r>
          <a:r>
            <a:rPr lang="en-US" sz="1100" kern="1200" dirty="0">
              <a:latin typeface="Sagona ExtraLight" panose="02020404030301010803"/>
            </a:rPr>
            <a:t> from compounds</a:t>
          </a:r>
          <a:endParaRPr lang="en-US" sz="1100" kern="1200" dirty="0"/>
        </a:p>
      </dsp:txBody>
      <dsp:txXfrm>
        <a:off x="3821517" y="1779413"/>
        <a:ext cx="1625976" cy="650390"/>
      </dsp:txXfrm>
    </dsp:sp>
    <dsp:sp modelId="{F0DC16F8-F748-4BE4-8BE4-F152866BDFD6}">
      <dsp:nvSpPr>
        <dsp:cNvPr id="0" name=""/>
        <dsp:cNvSpPr/>
      </dsp:nvSpPr>
      <dsp:spPr>
        <a:xfrm>
          <a:off x="6049105" y="478632"/>
          <a:ext cx="991845" cy="991845"/>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C0CC19-D42A-4EC7-8D9E-7A8095B22322}">
      <dsp:nvSpPr>
        <dsp:cNvPr id="0" name=""/>
        <dsp:cNvSpPr/>
      </dsp:nvSpPr>
      <dsp:spPr>
        <a:xfrm>
          <a:off x="6260482" y="690009"/>
          <a:ext cx="569091" cy="5690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C53425-0B18-41CA-8C00-8297F0C51532}">
      <dsp:nvSpPr>
        <dsp:cNvPr id="0" name=""/>
        <dsp:cNvSpPr/>
      </dsp:nvSpPr>
      <dsp:spPr>
        <a:xfrm>
          <a:off x="5732040" y="1779413"/>
          <a:ext cx="1625976" cy="65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Summary</a:t>
          </a:r>
        </a:p>
      </dsp:txBody>
      <dsp:txXfrm>
        <a:off x="5732040" y="1779413"/>
        <a:ext cx="1625976" cy="650390"/>
      </dsp:txXfrm>
    </dsp:sp>
    <dsp:sp modelId="{651C7B0A-4AF3-4312-94DD-36A76F3301C5}">
      <dsp:nvSpPr>
        <dsp:cNvPr id="0" name=""/>
        <dsp:cNvSpPr/>
      </dsp:nvSpPr>
      <dsp:spPr>
        <a:xfrm>
          <a:off x="7959628" y="478632"/>
          <a:ext cx="991845" cy="991845"/>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E5FFD1-E407-4BF3-921C-07880F9DA269}">
      <dsp:nvSpPr>
        <dsp:cNvPr id="0" name=""/>
        <dsp:cNvSpPr/>
      </dsp:nvSpPr>
      <dsp:spPr>
        <a:xfrm>
          <a:off x="8171005" y="690009"/>
          <a:ext cx="569091" cy="5690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DF8027-0684-4B8F-8D21-61F815348AB8}">
      <dsp:nvSpPr>
        <dsp:cNvPr id="0" name=""/>
        <dsp:cNvSpPr/>
      </dsp:nvSpPr>
      <dsp:spPr>
        <a:xfrm>
          <a:off x="7642562" y="1779413"/>
          <a:ext cx="1625976" cy="65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References</a:t>
          </a:r>
        </a:p>
      </dsp:txBody>
      <dsp:txXfrm>
        <a:off x="7642562" y="1779413"/>
        <a:ext cx="1625976" cy="65039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3/31/2024</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75806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9062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1514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39048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3/31/2024</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45191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45308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3/31/2024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429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3/31/2024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02605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8398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3/31/2024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928389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3/31/2024</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74886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3/31/2024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8591278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2" r:id="rId5"/>
    <p:sldLayoutId id="2147483687"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Woman meditating on a sofa">
            <a:extLst>
              <a:ext uri="{FF2B5EF4-FFF2-40B4-BE49-F238E27FC236}">
                <a16:creationId xmlns:a16="http://schemas.microsoft.com/office/drawing/2014/main" id="{8F151851-B700-008E-037A-3B794BC72A0B}"/>
              </a:ext>
            </a:extLst>
          </p:cNvPr>
          <p:cNvPicPr>
            <a:picLocks noChangeAspect="1"/>
          </p:cNvPicPr>
          <p:nvPr/>
        </p:nvPicPr>
        <p:blipFill rotWithShape="1">
          <a:blip r:embed="rId2">
            <a:alphaModFix amt="45000"/>
          </a:blip>
          <a:srcRect r="-2" b="15603"/>
          <a:stretch/>
        </p:blipFill>
        <p:spPr>
          <a:xfrm>
            <a:off x="19" y="-5635"/>
            <a:ext cx="12191980" cy="6857990"/>
          </a:xfrm>
          <a:prstGeom prst="rect">
            <a:avLst/>
          </a:prstGeom>
        </p:spPr>
      </p:pic>
      <p:sp>
        <p:nvSpPr>
          <p:cNvPr id="23" name="Rectangle 22">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p:cNvSpPr>
            <a:spLocks noGrp="1"/>
          </p:cNvSpPr>
          <p:nvPr>
            <p:ph type="ctrTitle"/>
          </p:nvPr>
        </p:nvSpPr>
        <p:spPr>
          <a:xfrm>
            <a:off x="1769532" y="2091263"/>
            <a:ext cx="8652938" cy="2461504"/>
          </a:xfrm>
        </p:spPr>
        <p:txBody>
          <a:bodyPr>
            <a:normAutofit/>
          </a:bodyPr>
          <a:lstStyle/>
          <a:p>
            <a:r>
              <a:rPr lang="en-US" sz="4800" b="1"/>
              <a:t>Extraction of rare earth  elements</a:t>
            </a:r>
            <a:br>
              <a:rPr lang="en-US" sz="5800"/>
            </a:br>
            <a:endParaRPr lang="en-US" sz="5800"/>
          </a:p>
        </p:txBody>
      </p:sp>
      <p:sp>
        <p:nvSpPr>
          <p:cNvPr id="3" name="Subtitle 2"/>
          <p:cNvSpPr>
            <a:spLocks noGrp="1"/>
          </p:cNvSpPr>
          <p:nvPr>
            <p:ph type="subTitle" idx="1"/>
          </p:nvPr>
        </p:nvSpPr>
        <p:spPr>
          <a:xfrm>
            <a:off x="1442075" y="3529218"/>
            <a:ext cx="10109558" cy="2239890"/>
          </a:xfrm>
        </p:spPr>
        <p:txBody>
          <a:bodyPr vert="horz" lIns="91440" tIns="45720" rIns="91440" bIns="45720" rtlCol="0" anchor="t">
            <a:normAutofit/>
          </a:bodyPr>
          <a:lstStyle/>
          <a:p>
            <a:r>
              <a:rPr lang="en-US" sz="2400" b="1">
                <a:solidFill>
                  <a:schemeClr val="tx1"/>
                </a:solidFill>
                <a:ea typeface="+mn-lt"/>
                <a:cs typeface="+mn-lt"/>
              </a:rPr>
              <a:t>Group: 11</a:t>
            </a:r>
            <a:endParaRPr lang="en-US" sz="2400">
              <a:solidFill>
                <a:schemeClr val="tx1"/>
              </a:solidFill>
            </a:endParaRPr>
          </a:p>
          <a:p>
            <a:pPr algn="l"/>
            <a:r>
              <a:rPr lang="en-US" b="1">
                <a:solidFill>
                  <a:schemeClr val="tx1"/>
                </a:solidFill>
              </a:rPr>
              <a:t>Submitted by: </a:t>
            </a:r>
          </a:p>
          <a:p>
            <a:pPr algn="l"/>
            <a:r>
              <a:rPr lang="en-US">
                <a:solidFill>
                  <a:schemeClr val="tx1"/>
                </a:solidFill>
              </a:rPr>
              <a:t>Harshit </a:t>
            </a:r>
            <a:r>
              <a:rPr lang="en-US" err="1">
                <a:solidFill>
                  <a:schemeClr val="tx1"/>
                </a:solidFill>
              </a:rPr>
              <a:t>Katariya</a:t>
            </a:r>
            <a:r>
              <a:rPr lang="en-US">
                <a:solidFill>
                  <a:schemeClr val="tx1"/>
                </a:solidFill>
              </a:rPr>
              <a:t> (210107033)                                                                  </a:t>
            </a:r>
            <a:endParaRPr lang="en-US">
              <a:solidFill>
                <a:schemeClr val="tx1"/>
              </a:solidFill>
              <a:ea typeface="+mn-lt"/>
              <a:cs typeface="+mn-lt"/>
            </a:endParaRPr>
          </a:p>
          <a:p>
            <a:pPr algn="l"/>
            <a:r>
              <a:rPr lang="en-US">
                <a:solidFill>
                  <a:schemeClr val="tx1"/>
                </a:solidFill>
              </a:rPr>
              <a:t>Jagdish Panda (210107034)</a:t>
            </a:r>
          </a:p>
          <a:p>
            <a:pPr algn="l"/>
            <a:r>
              <a:rPr lang="en-US">
                <a:solidFill>
                  <a:schemeClr val="tx1"/>
                </a:solidFill>
              </a:rPr>
              <a:t>Mihir Anand (210107051)</a:t>
            </a:r>
          </a:p>
          <a:p>
            <a:pPr algn="l"/>
            <a:endParaRPr lang="en-US" sz="2000" b="1">
              <a:solidFill>
                <a:schemeClr val="tx1"/>
              </a:solidFill>
            </a:endParaRPr>
          </a:p>
          <a:p>
            <a:endParaRPr lang="en-US">
              <a:solidFill>
                <a:schemeClr val="tx1"/>
              </a:solidFill>
            </a:endParaRPr>
          </a:p>
        </p:txBody>
      </p:sp>
      <p:sp>
        <p:nvSpPr>
          <p:cNvPr id="24" name="Rectangle 23">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Pipette putting a sample on a petri dish">
            <a:extLst>
              <a:ext uri="{FF2B5EF4-FFF2-40B4-BE49-F238E27FC236}">
                <a16:creationId xmlns:a16="http://schemas.microsoft.com/office/drawing/2014/main" id="{50BD2D5E-1565-619E-93D1-2EFDCE7AE724}"/>
              </a:ext>
            </a:extLst>
          </p:cNvPr>
          <p:cNvPicPr>
            <a:picLocks noChangeAspect="1"/>
          </p:cNvPicPr>
          <p:nvPr/>
        </p:nvPicPr>
        <p:blipFill rotWithShape="1">
          <a:blip r:embed="rId2">
            <a:alphaModFix amt="35000"/>
          </a:blip>
          <a:srcRect t="15605"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31460D0E-E881-8FC7-63A3-73F47FF409A6}"/>
              </a:ext>
            </a:extLst>
          </p:cNvPr>
          <p:cNvSpPr>
            <a:spLocks noGrp="1"/>
          </p:cNvSpPr>
          <p:nvPr>
            <p:ph type="title"/>
          </p:nvPr>
        </p:nvSpPr>
        <p:spPr>
          <a:xfrm>
            <a:off x="1066800" y="642594"/>
            <a:ext cx="10058400" cy="1371600"/>
          </a:xfrm>
        </p:spPr>
        <p:txBody>
          <a:bodyPr>
            <a:normAutofit/>
          </a:bodyPr>
          <a:lstStyle/>
          <a:p>
            <a:r>
              <a:rPr lang="en-US"/>
              <a:t>Selective Reduction</a:t>
            </a:r>
          </a:p>
        </p:txBody>
      </p:sp>
      <p:sp>
        <p:nvSpPr>
          <p:cNvPr id="3" name="Content Placeholder 2">
            <a:extLst>
              <a:ext uri="{FF2B5EF4-FFF2-40B4-BE49-F238E27FC236}">
                <a16:creationId xmlns:a16="http://schemas.microsoft.com/office/drawing/2014/main" id="{90B5CBBB-B1F8-42BD-9242-8C76CDD48E7A}"/>
              </a:ext>
            </a:extLst>
          </p:cNvPr>
          <p:cNvSpPr>
            <a:spLocks noGrp="1"/>
          </p:cNvSpPr>
          <p:nvPr>
            <p:ph idx="1"/>
          </p:nvPr>
        </p:nvSpPr>
        <p:spPr>
          <a:xfrm>
            <a:off x="1066800" y="2103120"/>
            <a:ext cx="10058400" cy="3849624"/>
          </a:xfrm>
        </p:spPr>
        <p:txBody>
          <a:bodyPr vert="horz" lIns="91440" tIns="45720" rIns="91440" bIns="45720" rtlCol="0">
            <a:normAutofit/>
          </a:bodyPr>
          <a:lstStyle/>
          <a:p>
            <a:pPr marL="0" indent="0">
              <a:buNone/>
            </a:pPr>
            <a:r>
              <a:rPr lang="en-US" sz="1300">
                <a:ea typeface="+mn-lt"/>
                <a:cs typeface="+mn-lt"/>
              </a:rPr>
              <a:t>1. Selective reduction is a method used to separate rare earth metals like samarium, europium, and ytterbium by reducing them to a divalent state, allowing for their separation from other elements.</a:t>
            </a:r>
            <a:endParaRPr lang="en-US" sz="1300"/>
          </a:p>
          <a:p>
            <a:pPr marL="0" indent="0">
              <a:buClr>
                <a:srgbClr val="262626"/>
              </a:buClr>
              <a:buNone/>
            </a:pPr>
            <a:r>
              <a:rPr lang="en-US" sz="1300">
                <a:ea typeface="+mn-lt"/>
                <a:cs typeface="+mn-lt"/>
              </a:rPr>
              <a:t>2. In selective reduction, samarium and europium can be separated by reductive extraction into dilute sodium amalgam, while ytterbium can be separated using a method developed by Marsh for selective reduction.</a:t>
            </a:r>
            <a:endParaRPr lang="en-US" sz="1300"/>
          </a:p>
          <a:p>
            <a:pPr marL="0" indent="0">
              <a:buClr>
                <a:srgbClr val="262626"/>
              </a:buClr>
              <a:buNone/>
            </a:pPr>
            <a:r>
              <a:rPr lang="en-US" sz="1300">
                <a:ea typeface="+mn-lt"/>
                <a:cs typeface="+mn-lt"/>
              </a:rPr>
              <a:t>3. McCoy developed a commercially used method for the selective reduction of europium, where Eu (III) is reduced to Eu (II) by zinc in a chlorine solution, leading to the precipitation of divalent europium as a sulfate for further processing.</a:t>
            </a:r>
            <a:endParaRPr lang="en-US" sz="1300"/>
          </a:p>
          <a:p>
            <a:pPr marL="0" indent="0">
              <a:buClr>
                <a:srgbClr val="262626"/>
              </a:buClr>
              <a:buNone/>
            </a:pPr>
            <a:r>
              <a:rPr lang="en-US" sz="1300">
                <a:ea typeface="+mn-lt"/>
                <a:cs typeface="+mn-lt"/>
              </a:rPr>
              <a:t>4. Unlike samarium and europium, zinc does not effectively reduce ytterbium, necessitating the use of a different method developed by Marsh for the selective reduction of ytterbium and samarium.</a:t>
            </a:r>
            <a:endParaRPr lang="en-US" sz="1300"/>
          </a:p>
          <a:p>
            <a:pPr marL="0" indent="0">
              <a:buClr>
                <a:srgbClr val="262626"/>
              </a:buClr>
              <a:buNone/>
            </a:pPr>
            <a:r>
              <a:rPr lang="en-US" sz="1300">
                <a:ea typeface="+mn-lt"/>
                <a:cs typeface="+mn-lt"/>
              </a:rPr>
              <a:t>5. Selective reduction offers an effective way to separate specific rare earth metals based on their reduction states, contributing to the efficient recovery and purification of these valuable elements.</a:t>
            </a:r>
            <a:endParaRPr lang="en-US" sz="1300"/>
          </a:p>
          <a:p>
            <a:pPr marL="0" indent="0">
              <a:buClr>
                <a:srgbClr val="262626"/>
              </a:buClr>
              <a:buNone/>
            </a:pPr>
            <a:r>
              <a:rPr lang="en-US" sz="1300">
                <a:ea typeface="+mn-lt"/>
                <a:cs typeface="+mn-lt"/>
              </a:rPr>
              <a:t>6. The method of selective reduction plays a crucial role in the production of rare earth metals by enabling the separation of specific elements through their reduction to a divalent state, facilitating their extraction and purification.</a:t>
            </a:r>
            <a:endParaRPr lang="en-US" sz="1300"/>
          </a:p>
          <a:p>
            <a:pPr>
              <a:buClr>
                <a:srgbClr val="262626"/>
              </a:buClr>
            </a:pPr>
            <a:endParaRPr lang="en-US" sz="1300"/>
          </a:p>
          <a:p>
            <a:pPr>
              <a:buClr>
                <a:srgbClr val="262626"/>
              </a:buClr>
            </a:pPr>
            <a:endParaRPr lang="en-US" sz="1300"/>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164748030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Glowing blue bubbles">
            <a:extLst>
              <a:ext uri="{FF2B5EF4-FFF2-40B4-BE49-F238E27FC236}">
                <a16:creationId xmlns:a16="http://schemas.microsoft.com/office/drawing/2014/main" id="{F41CCA5A-3785-8DE7-0823-B81A90D81B6E}"/>
              </a:ext>
            </a:extLst>
          </p:cNvPr>
          <p:cNvPicPr>
            <a:picLocks noChangeAspect="1"/>
          </p:cNvPicPr>
          <p:nvPr/>
        </p:nvPicPr>
        <p:blipFill rotWithShape="1">
          <a:blip r:embed="rId2">
            <a:alphaModFix amt="3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30B5E449-8D61-14D6-0395-4360C8AD98EE}"/>
              </a:ext>
            </a:extLst>
          </p:cNvPr>
          <p:cNvSpPr>
            <a:spLocks noGrp="1"/>
          </p:cNvSpPr>
          <p:nvPr>
            <p:ph type="title"/>
          </p:nvPr>
        </p:nvSpPr>
        <p:spPr>
          <a:xfrm>
            <a:off x="1066800" y="642594"/>
            <a:ext cx="10058400" cy="1371600"/>
          </a:xfrm>
        </p:spPr>
        <p:txBody>
          <a:bodyPr>
            <a:normAutofit/>
          </a:bodyPr>
          <a:lstStyle/>
          <a:p>
            <a:r>
              <a:rPr lang="en-US">
                <a:ea typeface="+mj-lt"/>
                <a:cs typeface="+mj-lt"/>
              </a:rPr>
              <a:t>Fractional Crystallization</a:t>
            </a:r>
            <a:endParaRPr lang="en-US"/>
          </a:p>
        </p:txBody>
      </p:sp>
      <p:sp>
        <p:nvSpPr>
          <p:cNvPr id="3" name="Content Placeholder 2">
            <a:extLst>
              <a:ext uri="{FF2B5EF4-FFF2-40B4-BE49-F238E27FC236}">
                <a16:creationId xmlns:a16="http://schemas.microsoft.com/office/drawing/2014/main" id="{D04E757A-5656-B192-79F8-A3C78440681B}"/>
              </a:ext>
            </a:extLst>
          </p:cNvPr>
          <p:cNvSpPr>
            <a:spLocks noGrp="1"/>
          </p:cNvSpPr>
          <p:nvPr>
            <p:ph idx="1"/>
          </p:nvPr>
        </p:nvSpPr>
        <p:spPr>
          <a:xfrm>
            <a:off x="1066800" y="2103120"/>
            <a:ext cx="10058400" cy="3849624"/>
          </a:xfrm>
        </p:spPr>
        <p:txBody>
          <a:bodyPr vert="horz" lIns="91440" tIns="45720" rIns="91440" bIns="45720" rtlCol="0">
            <a:normAutofit/>
          </a:bodyPr>
          <a:lstStyle/>
          <a:p>
            <a:pPr marL="0" indent="0">
              <a:lnSpc>
                <a:spcPct val="110000"/>
              </a:lnSpc>
              <a:buNone/>
            </a:pPr>
            <a:r>
              <a:rPr lang="en-US" sz="1300">
                <a:ea typeface="+mn-lt"/>
                <a:cs typeface="+mn-lt"/>
              </a:rPr>
              <a:t>1. Fractional crystallization is a method used to separate rare earth elements based on their different solubilities in a solution, allowing for the crystallization and separation of specific components.</a:t>
            </a:r>
            <a:endParaRPr lang="en-US" sz="1300"/>
          </a:p>
          <a:p>
            <a:pPr marL="0" indent="0">
              <a:lnSpc>
                <a:spcPct val="110000"/>
              </a:lnSpc>
              <a:buClr>
                <a:srgbClr val="262626"/>
              </a:buClr>
              <a:buNone/>
            </a:pPr>
            <a:r>
              <a:rPr lang="en-US" sz="1300">
                <a:ea typeface="+mn-lt"/>
                <a:cs typeface="+mn-lt"/>
              </a:rPr>
              <a:t>2. In this process, rare earth solutions are mixed with a salt and then heated, followed by gradual cooling to induce the crystallization of rare earth oxides out of the solution, enabling their separation.</a:t>
            </a:r>
            <a:endParaRPr lang="en-US" sz="1300"/>
          </a:p>
          <a:p>
            <a:pPr marL="0" indent="0">
              <a:lnSpc>
                <a:spcPct val="110000"/>
              </a:lnSpc>
              <a:buClr>
                <a:srgbClr val="262626"/>
              </a:buClr>
              <a:buNone/>
            </a:pPr>
            <a:r>
              <a:rPr lang="en-US" sz="1300">
                <a:ea typeface="+mn-lt"/>
                <a:cs typeface="+mn-lt"/>
              </a:rPr>
              <a:t>3. Ammonium nitrate salts are commonly employed for the separation of praseodymium and neodymium, while double magnesium nitrates are used for separating samarium, europium, gadolinium, and the ceric group in the fractional crystallization process.</a:t>
            </a:r>
            <a:endParaRPr lang="en-US" sz="1300"/>
          </a:p>
          <a:p>
            <a:pPr marL="0" indent="0">
              <a:lnSpc>
                <a:spcPct val="110000"/>
              </a:lnSpc>
              <a:buClr>
                <a:srgbClr val="262626"/>
              </a:buClr>
              <a:buNone/>
            </a:pPr>
            <a:r>
              <a:rPr lang="en-US" sz="1300">
                <a:ea typeface="+mn-lt"/>
                <a:cs typeface="+mn-lt"/>
              </a:rPr>
              <a:t>4. Bromates and ethyl sulfates are utilized in the separation of the yttric group during fractional crystallization, showcasing the versatility of this method in selectively separating different rare earth elements based on their properties.</a:t>
            </a:r>
            <a:endParaRPr lang="en-US" sz="1300"/>
          </a:p>
          <a:p>
            <a:pPr marL="0" indent="0">
              <a:lnSpc>
                <a:spcPct val="110000"/>
              </a:lnSpc>
              <a:buClr>
                <a:srgbClr val="262626"/>
              </a:buClr>
              <a:buNone/>
            </a:pPr>
            <a:r>
              <a:rPr lang="en-US" sz="1300">
                <a:ea typeface="+mn-lt"/>
                <a:cs typeface="+mn-lt"/>
              </a:rPr>
              <a:t>5. Fractional crystallization is particularly suitable for lanthanides at the lower end of the series, offering an effective means of isolating specific rare earth metals from complex mixtures through controlled crystallization processes.</a:t>
            </a:r>
            <a:endParaRPr lang="en-US" sz="1300"/>
          </a:p>
          <a:p>
            <a:pPr marL="0" indent="0">
              <a:lnSpc>
                <a:spcPct val="110000"/>
              </a:lnSpc>
              <a:buClr>
                <a:srgbClr val="262626"/>
              </a:buClr>
              <a:buNone/>
            </a:pPr>
            <a:r>
              <a:rPr lang="en-US" sz="1300">
                <a:ea typeface="+mn-lt"/>
                <a:cs typeface="+mn-lt"/>
              </a:rPr>
              <a:t>6. This method plays a significant role in the production of rare earth oxides by enabling the selective separation of specific rare earth elements based on their solubilities, contributing to the efficient recovery and purification of these valuable elements.</a:t>
            </a:r>
            <a:endParaRPr lang="en-US" sz="1300"/>
          </a:p>
          <a:p>
            <a:pPr>
              <a:lnSpc>
                <a:spcPct val="110000"/>
              </a:lnSpc>
              <a:buClr>
                <a:srgbClr val="262626"/>
              </a:buClr>
            </a:pPr>
            <a:endParaRPr lang="en-US" sz="1300"/>
          </a:p>
          <a:p>
            <a:pPr>
              <a:lnSpc>
                <a:spcPct val="110000"/>
              </a:lnSpc>
              <a:buClr>
                <a:srgbClr val="262626"/>
              </a:buClr>
            </a:pPr>
            <a:endParaRPr lang="en-US" sz="1300"/>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123031736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5" name="Rectangle 24">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21" name="Rectangle 20">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AAE40DA-1F5A-4A1A-89CA-2BC620DCD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p>
        </p:txBody>
      </p:sp>
      <p:pic>
        <p:nvPicPr>
          <p:cNvPr id="4" name="Picture 3" descr="A diagram of a chemical reaction&#10;&#10;Description automatically generated">
            <a:extLst>
              <a:ext uri="{FF2B5EF4-FFF2-40B4-BE49-F238E27FC236}">
                <a16:creationId xmlns:a16="http://schemas.microsoft.com/office/drawing/2014/main" id="{4EDBC05D-B0EC-22FD-EDE2-5271BF85A0C9}"/>
              </a:ext>
            </a:extLst>
          </p:cNvPr>
          <p:cNvPicPr>
            <a:picLocks noChangeAspect="1"/>
          </p:cNvPicPr>
          <p:nvPr/>
        </p:nvPicPr>
        <p:blipFill>
          <a:blip r:embed="rId3"/>
          <a:stretch>
            <a:fillRect/>
          </a:stretch>
        </p:blipFill>
        <p:spPr>
          <a:xfrm>
            <a:off x="2853254" y="794269"/>
            <a:ext cx="6485492" cy="5269462"/>
          </a:xfrm>
          <a:prstGeom prst="rect">
            <a:avLst/>
          </a:prstGeom>
        </p:spPr>
      </p:pic>
    </p:spTree>
    <p:extLst>
      <p:ext uri="{BB962C8B-B14F-4D97-AF65-F5344CB8AC3E}">
        <p14:creationId xmlns:p14="http://schemas.microsoft.com/office/powerpoint/2010/main" val="1846521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Molecules">
            <a:extLst>
              <a:ext uri="{FF2B5EF4-FFF2-40B4-BE49-F238E27FC236}">
                <a16:creationId xmlns:a16="http://schemas.microsoft.com/office/drawing/2014/main" id="{6A06BACB-74B2-3062-3BDD-5A7CF2151FED}"/>
              </a:ext>
            </a:extLst>
          </p:cNvPr>
          <p:cNvPicPr>
            <a:picLocks noChangeAspect="1"/>
          </p:cNvPicPr>
          <p:nvPr/>
        </p:nvPicPr>
        <p:blipFill rotWithShape="1">
          <a:blip r:embed="rId2">
            <a:alphaModFix amt="35000"/>
          </a:blip>
          <a:srcRect t="14797" r="-2" b="806"/>
          <a:stretch/>
        </p:blipFill>
        <p:spPr>
          <a:xfrm>
            <a:off x="20" y="10"/>
            <a:ext cx="12191980" cy="6857990"/>
          </a:xfrm>
          <a:prstGeom prst="rect">
            <a:avLst/>
          </a:prstGeom>
        </p:spPr>
      </p:pic>
      <p:sp>
        <p:nvSpPr>
          <p:cNvPr id="2" name="Title 1">
            <a:extLst>
              <a:ext uri="{FF2B5EF4-FFF2-40B4-BE49-F238E27FC236}">
                <a16:creationId xmlns:a16="http://schemas.microsoft.com/office/drawing/2014/main" id="{0A066037-AEAF-862C-F767-BFF33D2894AF}"/>
              </a:ext>
            </a:extLst>
          </p:cNvPr>
          <p:cNvSpPr>
            <a:spLocks noGrp="1"/>
          </p:cNvSpPr>
          <p:nvPr>
            <p:ph type="title"/>
          </p:nvPr>
        </p:nvSpPr>
        <p:spPr>
          <a:xfrm>
            <a:off x="1066800" y="642594"/>
            <a:ext cx="10058400" cy="1371600"/>
          </a:xfrm>
        </p:spPr>
        <p:txBody>
          <a:bodyPr>
            <a:normAutofit/>
          </a:bodyPr>
          <a:lstStyle/>
          <a:p>
            <a:r>
              <a:rPr lang="en-US">
                <a:ea typeface="+mj-lt"/>
                <a:cs typeface="+mj-lt"/>
              </a:rPr>
              <a:t>Ion Exchange</a:t>
            </a:r>
            <a:endParaRPr lang="en-US"/>
          </a:p>
        </p:txBody>
      </p:sp>
      <p:sp>
        <p:nvSpPr>
          <p:cNvPr id="3" name="Content Placeholder 2">
            <a:extLst>
              <a:ext uri="{FF2B5EF4-FFF2-40B4-BE49-F238E27FC236}">
                <a16:creationId xmlns:a16="http://schemas.microsoft.com/office/drawing/2014/main" id="{8BAAC715-71F7-3671-0E21-168116C412F8}"/>
              </a:ext>
            </a:extLst>
          </p:cNvPr>
          <p:cNvSpPr>
            <a:spLocks noGrp="1"/>
          </p:cNvSpPr>
          <p:nvPr>
            <p:ph idx="1"/>
          </p:nvPr>
        </p:nvSpPr>
        <p:spPr>
          <a:xfrm>
            <a:off x="1066800" y="2103120"/>
            <a:ext cx="10058400" cy="3849624"/>
          </a:xfrm>
        </p:spPr>
        <p:txBody>
          <a:bodyPr vert="horz" lIns="91440" tIns="45720" rIns="91440" bIns="45720" rtlCol="0">
            <a:normAutofit/>
          </a:bodyPr>
          <a:lstStyle/>
          <a:p>
            <a:pPr>
              <a:lnSpc>
                <a:spcPct val="110000"/>
              </a:lnSpc>
              <a:buNone/>
            </a:pPr>
            <a:r>
              <a:rPr lang="en-US" sz="1200">
                <a:ea typeface="+mn-lt"/>
                <a:cs typeface="+mn-lt"/>
              </a:rPr>
              <a:t>1. Ion exchange is a separation method involving the interchange of ions between an aqueous solution and an insoluble resin, consisting of absorption and elution steps for metal recovery from the resin bed.</a:t>
            </a:r>
            <a:endParaRPr lang="en-US" sz="1200"/>
          </a:p>
          <a:p>
            <a:pPr>
              <a:lnSpc>
                <a:spcPct val="110000"/>
              </a:lnSpc>
              <a:buNone/>
            </a:pPr>
            <a:r>
              <a:rPr lang="en-US" sz="1200">
                <a:ea typeface="+mn-lt"/>
                <a:cs typeface="+mn-lt"/>
              </a:rPr>
              <a:t>2. This process is suitable for rare earth separation on a small scale due to its batch nature, with a commercially used method involving the recovery of rare earth compounds using amberlite type resins and elution with completing agents like citric acid, EDTA, and HEDTA.</a:t>
            </a:r>
            <a:endParaRPr lang="en-US" sz="1200"/>
          </a:p>
          <a:p>
            <a:pPr>
              <a:lnSpc>
                <a:spcPct val="110000"/>
              </a:lnSpc>
              <a:buNone/>
            </a:pPr>
            <a:r>
              <a:rPr lang="en-US" sz="1200">
                <a:ea typeface="+mn-lt"/>
                <a:cs typeface="+mn-lt"/>
              </a:rPr>
              <a:t>3. Neutral organic extractants like TBP are commonly used in ion exchange for the recovery of mixed rare earth oxides, while basic extractants are employed to recover anionic lanthanides, and acidic extractants like DEPHA are powerful for separating most rare earth metals.</a:t>
            </a:r>
            <a:endParaRPr lang="en-US" sz="1200"/>
          </a:p>
          <a:p>
            <a:pPr>
              <a:lnSpc>
                <a:spcPct val="110000"/>
              </a:lnSpc>
              <a:buNone/>
            </a:pPr>
            <a:r>
              <a:rPr lang="en-US" sz="1200">
                <a:ea typeface="+mn-lt"/>
                <a:cs typeface="+mn-lt"/>
              </a:rPr>
              <a:t>4. Ion exchange reactions offer versatility in separating rare earth elements based on their properties, providing an effective means of selectively recovering specific rare earth metals from solutions through resin-based interactions.</a:t>
            </a:r>
            <a:endParaRPr lang="en-US" sz="1200"/>
          </a:p>
          <a:p>
            <a:pPr>
              <a:lnSpc>
                <a:spcPct val="110000"/>
              </a:lnSpc>
              <a:buNone/>
            </a:pPr>
            <a:r>
              <a:rPr lang="en-US" sz="1200">
                <a:ea typeface="+mn-lt"/>
                <a:cs typeface="+mn-lt"/>
              </a:rPr>
              <a:t>5. The method's ability to interchange ions between solution and resin allows for the successful separation of various rare earth elements, contributing to the efficient recovery and purification of these valuable metals.</a:t>
            </a:r>
            <a:endParaRPr lang="en-US" sz="1200"/>
          </a:p>
          <a:p>
            <a:pPr>
              <a:lnSpc>
                <a:spcPct val="110000"/>
              </a:lnSpc>
              <a:buNone/>
            </a:pPr>
            <a:r>
              <a:rPr lang="en-US" sz="1200">
                <a:ea typeface="+mn-lt"/>
                <a:cs typeface="+mn-lt"/>
              </a:rPr>
              <a:t>6. Ion exchange plays a crucial role in the production of rare earth metals by enabling the selective recovery of specific elements through resin-based interactions, enhancing the overall efficiency of rare earth element extraction and purification processes.</a:t>
            </a:r>
            <a:endParaRPr lang="en-US" sz="1200"/>
          </a:p>
          <a:p>
            <a:pPr>
              <a:lnSpc>
                <a:spcPct val="110000"/>
              </a:lnSpc>
              <a:buNone/>
            </a:pPr>
            <a:endParaRPr lang="en-US" sz="1200"/>
          </a:p>
          <a:p>
            <a:pPr>
              <a:lnSpc>
                <a:spcPct val="110000"/>
              </a:lnSpc>
              <a:buNone/>
            </a:pPr>
            <a:endParaRPr lang="en-US" sz="1200"/>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25233516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8D7B784-250E-2133-FE25-5E840FBA868E}"/>
              </a:ext>
            </a:extLst>
          </p:cNvPr>
          <p:cNvPicPr>
            <a:picLocks noChangeAspect="1"/>
          </p:cNvPicPr>
          <p:nvPr/>
        </p:nvPicPr>
        <p:blipFill rotWithShape="1">
          <a:blip r:embed="rId2">
            <a:alphaModFix amt="35000"/>
          </a:blip>
          <a:srcRect t="10000"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39516359-C0E4-9722-65B0-1F00F3015F7F}"/>
              </a:ext>
            </a:extLst>
          </p:cNvPr>
          <p:cNvSpPr>
            <a:spLocks noGrp="1"/>
          </p:cNvSpPr>
          <p:nvPr>
            <p:ph type="title"/>
          </p:nvPr>
        </p:nvSpPr>
        <p:spPr>
          <a:xfrm>
            <a:off x="1066800" y="642594"/>
            <a:ext cx="10058400" cy="1371600"/>
          </a:xfrm>
        </p:spPr>
        <p:txBody>
          <a:bodyPr>
            <a:normAutofit/>
          </a:bodyPr>
          <a:lstStyle/>
          <a:p>
            <a:r>
              <a:rPr lang="en-US"/>
              <a:t>Solvent Extraction</a:t>
            </a:r>
          </a:p>
        </p:txBody>
      </p:sp>
      <p:sp>
        <p:nvSpPr>
          <p:cNvPr id="3" name="Content Placeholder 2">
            <a:extLst>
              <a:ext uri="{FF2B5EF4-FFF2-40B4-BE49-F238E27FC236}">
                <a16:creationId xmlns:a16="http://schemas.microsoft.com/office/drawing/2014/main" id="{13BB1035-A167-2C0A-C06E-3A70B9D785BF}"/>
              </a:ext>
            </a:extLst>
          </p:cNvPr>
          <p:cNvSpPr>
            <a:spLocks noGrp="1"/>
          </p:cNvSpPr>
          <p:nvPr>
            <p:ph idx="1"/>
          </p:nvPr>
        </p:nvSpPr>
        <p:spPr>
          <a:xfrm>
            <a:off x="1066800" y="2103120"/>
            <a:ext cx="10058400" cy="3849624"/>
          </a:xfrm>
        </p:spPr>
        <p:txBody>
          <a:bodyPr vert="horz" lIns="91440" tIns="45720" rIns="91440" bIns="45720" rtlCol="0">
            <a:normAutofit/>
          </a:bodyPr>
          <a:lstStyle/>
          <a:p>
            <a:pPr marL="0" indent="0">
              <a:lnSpc>
                <a:spcPct val="110000"/>
              </a:lnSpc>
              <a:buNone/>
            </a:pPr>
            <a:r>
              <a:rPr lang="en-US" sz="1300">
                <a:ea typeface="+mn-lt"/>
                <a:cs typeface="+mn-lt"/>
              </a:rPr>
              <a:t>1. Solvent extraction is an economical method used for separating rare earth metals by transferring them from an aqueous solution to an immiscible organic solvent, followed by a phase separation based on different densities.</a:t>
            </a:r>
            <a:endParaRPr lang="en-US" sz="1300"/>
          </a:p>
          <a:p>
            <a:pPr marL="0" indent="0">
              <a:lnSpc>
                <a:spcPct val="110000"/>
              </a:lnSpc>
              <a:buClr>
                <a:srgbClr val="262626"/>
              </a:buClr>
              <a:buNone/>
            </a:pPr>
            <a:r>
              <a:rPr lang="en-US" sz="1300">
                <a:ea typeface="+mn-lt"/>
                <a:cs typeface="+mn-lt"/>
              </a:rPr>
              <a:t>2. In this process, rare earth metals are transferred to the organic phase, allowing for their recovery through phase separation, with the choice of organic extractant crucial for the efficiency of the separation process.</a:t>
            </a:r>
            <a:endParaRPr lang="en-US" sz="1300"/>
          </a:p>
          <a:p>
            <a:pPr marL="0" indent="0">
              <a:lnSpc>
                <a:spcPct val="110000"/>
              </a:lnSpc>
              <a:buClr>
                <a:srgbClr val="262626"/>
              </a:buClr>
              <a:buNone/>
            </a:pPr>
            <a:r>
              <a:rPr lang="en-US" sz="1300">
                <a:ea typeface="+mn-lt"/>
                <a:cs typeface="+mn-lt"/>
              </a:rPr>
              <a:t>3. Neutral organic extractants like tributyl phosphate (TBP) are commonly used in solvent extraction for the recovery of mixed rare earth oxides, while acidic extractants like DEPHA are powerful for separating most rare earth metals, and basic extractants are employed for recovering anionic lanthanides.</a:t>
            </a:r>
            <a:endParaRPr lang="en-US" sz="1300"/>
          </a:p>
          <a:p>
            <a:pPr marL="0" indent="0">
              <a:lnSpc>
                <a:spcPct val="110000"/>
              </a:lnSpc>
              <a:buClr>
                <a:srgbClr val="262626"/>
              </a:buClr>
              <a:buNone/>
            </a:pPr>
            <a:r>
              <a:rPr lang="en-US" sz="1300">
                <a:ea typeface="+mn-lt"/>
                <a:cs typeface="+mn-lt"/>
              </a:rPr>
              <a:t>4. Solvent extraction offers versatility in separating rare earth elements based on their properties, providing an effective means of selectively recovering specific rare earth metals from solutions through organic solvent interactions.</a:t>
            </a:r>
            <a:endParaRPr lang="en-US" sz="1300"/>
          </a:p>
          <a:p>
            <a:pPr marL="0" indent="0">
              <a:lnSpc>
                <a:spcPct val="110000"/>
              </a:lnSpc>
              <a:buClr>
                <a:srgbClr val="262626"/>
              </a:buClr>
              <a:buNone/>
            </a:pPr>
            <a:r>
              <a:rPr lang="en-US" sz="1300">
                <a:ea typeface="+mn-lt"/>
                <a:cs typeface="+mn-lt"/>
              </a:rPr>
              <a:t>5. The method's ability to transfer rare earth metals to an organic phase enables the successful separation of various rare earth elements, contributing to the efficient recovery and purification of these valuable metals.</a:t>
            </a:r>
            <a:endParaRPr lang="en-US" sz="1300"/>
          </a:p>
          <a:p>
            <a:pPr marL="0" indent="0">
              <a:lnSpc>
                <a:spcPct val="110000"/>
              </a:lnSpc>
              <a:buClr>
                <a:srgbClr val="262626"/>
              </a:buClr>
              <a:buNone/>
            </a:pPr>
            <a:r>
              <a:rPr lang="en-US" sz="1300">
                <a:ea typeface="+mn-lt"/>
                <a:cs typeface="+mn-lt"/>
              </a:rPr>
              <a:t>6. Solvent extraction plays a significant role in the production of rare earth metals by enabling the selective recovery of specific elements through organic solvent interactions, enhancing the overall efficiency of rare earth element extraction and purification processes.</a:t>
            </a:r>
            <a:endParaRPr lang="en-US" sz="1300"/>
          </a:p>
          <a:p>
            <a:pPr>
              <a:lnSpc>
                <a:spcPct val="110000"/>
              </a:lnSpc>
              <a:buClr>
                <a:srgbClr val="262626"/>
              </a:buClr>
            </a:pPr>
            <a:endParaRPr lang="en-US" sz="1300"/>
          </a:p>
          <a:p>
            <a:pPr>
              <a:lnSpc>
                <a:spcPct val="110000"/>
              </a:lnSpc>
              <a:buClr>
                <a:srgbClr val="262626"/>
              </a:buClr>
            </a:pPr>
            <a:endParaRPr lang="en-US" sz="1300"/>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148678039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lue and orange Colour Powder background">
            <a:extLst>
              <a:ext uri="{FF2B5EF4-FFF2-40B4-BE49-F238E27FC236}">
                <a16:creationId xmlns:a16="http://schemas.microsoft.com/office/drawing/2014/main" id="{8DB36700-DD3F-8002-C72B-E5298BF491D4}"/>
              </a:ext>
            </a:extLst>
          </p:cNvPr>
          <p:cNvPicPr>
            <a:picLocks noChangeAspect="1"/>
          </p:cNvPicPr>
          <p:nvPr/>
        </p:nvPicPr>
        <p:blipFill rotWithShape="1">
          <a:blip r:embed="rId2">
            <a:alphaModFix amt="35000"/>
          </a:blip>
          <a:srcRect t="1285" r="-2" b="14318"/>
          <a:stretch/>
        </p:blipFill>
        <p:spPr>
          <a:xfrm>
            <a:off x="20" y="10"/>
            <a:ext cx="12191980" cy="6857990"/>
          </a:xfrm>
          <a:prstGeom prst="rect">
            <a:avLst/>
          </a:prstGeom>
        </p:spPr>
      </p:pic>
      <p:sp>
        <p:nvSpPr>
          <p:cNvPr id="2" name="Title 1">
            <a:extLst>
              <a:ext uri="{FF2B5EF4-FFF2-40B4-BE49-F238E27FC236}">
                <a16:creationId xmlns:a16="http://schemas.microsoft.com/office/drawing/2014/main" id="{F7DB7EA2-8925-3B88-7763-1C2418C0EA47}"/>
              </a:ext>
            </a:extLst>
          </p:cNvPr>
          <p:cNvSpPr>
            <a:spLocks noGrp="1"/>
          </p:cNvSpPr>
          <p:nvPr>
            <p:ph type="title"/>
          </p:nvPr>
        </p:nvSpPr>
        <p:spPr>
          <a:xfrm>
            <a:off x="1066800" y="642594"/>
            <a:ext cx="10058400" cy="1371600"/>
          </a:xfrm>
        </p:spPr>
        <p:txBody>
          <a:bodyPr>
            <a:normAutofit/>
          </a:bodyPr>
          <a:lstStyle/>
          <a:p>
            <a:r>
              <a:rPr lang="en-US"/>
              <a:t>Direct Reduction of Rare Earth Oxides</a:t>
            </a:r>
          </a:p>
        </p:txBody>
      </p:sp>
      <p:sp>
        <p:nvSpPr>
          <p:cNvPr id="3" name="Content Placeholder 2">
            <a:extLst>
              <a:ext uri="{FF2B5EF4-FFF2-40B4-BE49-F238E27FC236}">
                <a16:creationId xmlns:a16="http://schemas.microsoft.com/office/drawing/2014/main" id="{F4844CF6-BDFA-58F6-9C53-EA9DC2634C50}"/>
              </a:ext>
            </a:extLst>
          </p:cNvPr>
          <p:cNvSpPr>
            <a:spLocks noGrp="1"/>
          </p:cNvSpPr>
          <p:nvPr>
            <p:ph idx="1"/>
          </p:nvPr>
        </p:nvSpPr>
        <p:spPr>
          <a:xfrm>
            <a:off x="1066800" y="2103120"/>
            <a:ext cx="10058400" cy="3849624"/>
          </a:xfrm>
        </p:spPr>
        <p:txBody>
          <a:bodyPr vert="horz" lIns="91440" tIns="45720" rIns="91440" bIns="45720" rtlCol="0">
            <a:normAutofit/>
          </a:bodyPr>
          <a:lstStyle/>
          <a:p>
            <a:pPr marL="0" indent="0">
              <a:lnSpc>
                <a:spcPct val="110000"/>
              </a:lnSpc>
              <a:buNone/>
            </a:pPr>
            <a:r>
              <a:rPr lang="en-US" sz="1300">
                <a:ea typeface="+mn-lt"/>
                <a:cs typeface="+mn-lt"/>
              </a:rPr>
              <a:t>1. The direct reduction of rare earth oxides is a method that involves reducing rare earth oxides to metals without the need for pre-transformation into halides, offering a direct pathway to obtain pure rare earth metals.</a:t>
            </a:r>
            <a:endParaRPr lang="en-US" sz="1300"/>
          </a:p>
          <a:p>
            <a:pPr marL="0" indent="0">
              <a:lnSpc>
                <a:spcPct val="110000"/>
              </a:lnSpc>
              <a:buClr>
                <a:srgbClr val="262626"/>
              </a:buClr>
              <a:buNone/>
            </a:pPr>
            <a:r>
              <a:rPr lang="en-US" sz="1300">
                <a:ea typeface="+mn-lt"/>
                <a:cs typeface="+mn-lt"/>
              </a:rPr>
              <a:t>2. Early attempts at direct reduction by Winckler, Matignon, and Hirsch using magnesium or calcium as reducing agents were ineffective as the resulting mixture contained oxides and metals that could not be easily separated.</a:t>
            </a:r>
            <a:endParaRPr lang="en-US" sz="1300"/>
          </a:p>
          <a:p>
            <a:pPr marL="0" indent="0">
              <a:lnSpc>
                <a:spcPct val="110000"/>
              </a:lnSpc>
              <a:buClr>
                <a:srgbClr val="262626"/>
              </a:buClr>
              <a:buNone/>
            </a:pPr>
            <a:r>
              <a:rPr lang="en-US" sz="1300">
                <a:ea typeface="+mn-lt"/>
                <a:cs typeface="+mn-lt"/>
              </a:rPr>
              <a:t>3. A breakthrough in direct reduction was achieved by Daane in 1953 for reducing volatile rare earth metals, where rare earth oxides were mixed with lanthanum chips in a tantalum crucible under high temperature and vacuum conditions, leading to the sublimation and collection of rare earth metals as crystalline condensates.</a:t>
            </a:r>
            <a:endParaRPr lang="en-US" sz="1300"/>
          </a:p>
          <a:p>
            <a:pPr marL="0" indent="0">
              <a:lnSpc>
                <a:spcPct val="110000"/>
              </a:lnSpc>
              <a:buClr>
                <a:srgbClr val="262626"/>
              </a:buClr>
              <a:buNone/>
            </a:pPr>
            <a:r>
              <a:rPr lang="en-US" sz="1300">
                <a:ea typeface="+mn-lt"/>
                <a:cs typeface="+mn-lt"/>
              </a:rPr>
              <a:t>4. On </a:t>
            </a:r>
            <a:r>
              <a:rPr lang="en-US" sz="1300" err="1">
                <a:ea typeface="+mn-lt"/>
                <a:cs typeface="+mn-lt"/>
              </a:rPr>
              <a:t>statt</a:t>
            </a:r>
            <a:r>
              <a:rPr lang="en-US" sz="1300">
                <a:ea typeface="+mn-lt"/>
                <a:cs typeface="+mn-lt"/>
              </a:rPr>
              <a:t> also explored direct reduction using calcium instead of lanthanum, but this method required multiple distillations to remove impurities and only yielded around 40% pure rare earth metals.</a:t>
            </a:r>
            <a:endParaRPr lang="en-US" sz="1300"/>
          </a:p>
          <a:p>
            <a:pPr marL="0" indent="0">
              <a:lnSpc>
                <a:spcPct val="110000"/>
              </a:lnSpc>
              <a:buClr>
                <a:srgbClr val="262626"/>
              </a:buClr>
              <a:buNone/>
            </a:pPr>
            <a:r>
              <a:rPr lang="en-US" sz="1300">
                <a:ea typeface="+mn-lt"/>
                <a:cs typeface="+mn-lt"/>
              </a:rPr>
              <a:t>5. General Motors developed a molten salt process in 1988 for direct reduction, involving placing a rare earth oxide with calcium chloride and sodium chloride in a reaction vessel, where calcium metal reduces the rare earth oxide to a rare earth metal at temperatures above the melting point of the constituents but below the vaporization temperature of sodium metal.</a:t>
            </a:r>
            <a:endParaRPr lang="en-US" sz="1300"/>
          </a:p>
          <a:p>
            <a:pPr marL="0" indent="0">
              <a:lnSpc>
                <a:spcPct val="110000"/>
              </a:lnSpc>
              <a:buClr>
                <a:srgbClr val="262626"/>
              </a:buClr>
              <a:buNone/>
            </a:pPr>
            <a:r>
              <a:rPr lang="en-US" sz="1300">
                <a:ea typeface="+mn-lt"/>
                <a:cs typeface="+mn-lt"/>
              </a:rPr>
              <a:t>6. Direct reduction of rare earth oxides offers a promising route to obtain pure rare earth metals, with various methods and techniques developed over the years to improve efficiency and purity in the production process.</a:t>
            </a:r>
            <a:endParaRPr lang="en-US" sz="1300"/>
          </a:p>
          <a:p>
            <a:pPr>
              <a:lnSpc>
                <a:spcPct val="110000"/>
              </a:lnSpc>
              <a:buClr>
                <a:srgbClr val="262626"/>
              </a:buClr>
            </a:pPr>
            <a:endParaRPr lang="en-US" sz="1300"/>
          </a:p>
          <a:p>
            <a:pPr>
              <a:lnSpc>
                <a:spcPct val="110000"/>
              </a:lnSpc>
              <a:buClr>
                <a:srgbClr val="262626"/>
              </a:buClr>
            </a:pPr>
            <a:endParaRPr lang="en-US" sz="1300"/>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142464593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pic>
        <p:nvPicPr>
          <p:cNvPr id="4" name="Picture 3">
            <a:extLst>
              <a:ext uri="{FF2B5EF4-FFF2-40B4-BE49-F238E27FC236}">
                <a16:creationId xmlns:a16="http://schemas.microsoft.com/office/drawing/2014/main" id="{AB2C4F50-A8DB-B398-E388-EAB17FA89B2D}"/>
              </a:ext>
            </a:extLst>
          </p:cNvPr>
          <p:cNvPicPr>
            <a:picLocks noChangeAspect="1"/>
          </p:cNvPicPr>
          <p:nvPr/>
        </p:nvPicPr>
        <p:blipFill>
          <a:blip r:embed="rId2"/>
          <a:stretch>
            <a:fillRect/>
          </a:stretch>
        </p:blipFill>
        <p:spPr>
          <a:xfrm>
            <a:off x="1665112" y="915995"/>
            <a:ext cx="8799688" cy="4980853"/>
          </a:xfrm>
          <a:prstGeom prst="rect">
            <a:avLst/>
          </a:prstGeom>
        </p:spPr>
      </p:pic>
    </p:spTree>
    <p:extLst>
      <p:ext uri="{BB962C8B-B14F-4D97-AF65-F5344CB8AC3E}">
        <p14:creationId xmlns:p14="http://schemas.microsoft.com/office/powerpoint/2010/main" val="1065444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Molecules">
            <a:extLst>
              <a:ext uri="{FF2B5EF4-FFF2-40B4-BE49-F238E27FC236}">
                <a16:creationId xmlns:a16="http://schemas.microsoft.com/office/drawing/2014/main" id="{5E592DBD-7AB1-6B47-825E-B31E73EFC6B8}"/>
              </a:ext>
            </a:extLst>
          </p:cNvPr>
          <p:cNvPicPr>
            <a:picLocks noChangeAspect="1"/>
          </p:cNvPicPr>
          <p:nvPr/>
        </p:nvPicPr>
        <p:blipFill rotWithShape="1">
          <a:blip r:embed="rId2">
            <a:alphaModFix amt="35000"/>
          </a:blip>
          <a:srcRect t="14797" r="-2" b="806"/>
          <a:stretch/>
        </p:blipFill>
        <p:spPr>
          <a:xfrm>
            <a:off x="20" y="10"/>
            <a:ext cx="12191980" cy="6857990"/>
          </a:xfrm>
          <a:prstGeom prst="rect">
            <a:avLst/>
          </a:prstGeom>
        </p:spPr>
      </p:pic>
      <p:sp>
        <p:nvSpPr>
          <p:cNvPr id="2" name="Title 1">
            <a:extLst>
              <a:ext uri="{FF2B5EF4-FFF2-40B4-BE49-F238E27FC236}">
                <a16:creationId xmlns:a16="http://schemas.microsoft.com/office/drawing/2014/main" id="{B98F1832-1F70-3451-E223-A478E246208D}"/>
              </a:ext>
            </a:extLst>
          </p:cNvPr>
          <p:cNvSpPr>
            <a:spLocks noGrp="1"/>
          </p:cNvSpPr>
          <p:nvPr>
            <p:ph type="title"/>
          </p:nvPr>
        </p:nvSpPr>
        <p:spPr>
          <a:xfrm>
            <a:off x="1066800" y="642594"/>
            <a:ext cx="10058400" cy="1371600"/>
          </a:xfrm>
        </p:spPr>
        <p:txBody>
          <a:bodyPr>
            <a:normAutofit/>
          </a:bodyPr>
          <a:lstStyle/>
          <a:p>
            <a:r>
              <a:rPr lang="en-US"/>
              <a:t>Reduction of anhydrous chlorides and fluorides</a:t>
            </a:r>
            <a:endParaRPr lang="en-US" dirty="0"/>
          </a:p>
        </p:txBody>
      </p:sp>
      <p:sp>
        <p:nvSpPr>
          <p:cNvPr id="3" name="Content Placeholder 2">
            <a:extLst>
              <a:ext uri="{FF2B5EF4-FFF2-40B4-BE49-F238E27FC236}">
                <a16:creationId xmlns:a16="http://schemas.microsoft.com/office/drawing/2014/main" id="{C4F3B88E-F7CE-58E9-03C6-31ECF039A59A}"/>
              </a:ext>
            </a:extLst>
          </p:cNvPr>
          <p:cNvSpPr>
            <a:spLocks noGrp="1"/>
          </p:cNvSpPr>
          <p:nvPr>
            <p:ph idx="1"/>
          </p:nvPr>
        </p:nvSpPr>
        <p:spPr>
          <a:xfrm>
            <a:off x="1066800" y="2103120"/>
            <a:ext cx="10058400" cy="3849624"/>
          </a:xfrm>
        </p:spPr>
        <p:txBody>
          <a:bodyPr vert="horz" lIns="91440" tIns="45720" rIns="91440" bIns="45720" rtlCol="0">
            <a:normAutofit/>
          </a:bodyPr>
          <a:lstStyle/>
          <a:p>
            <a:pPr marL="0" indent="0">
              <a:lnSpc>
                <a:spcPct val="110000"/>
              </a:lnSpc>
              <a:buNone/>
            </a:pPr>
            <a:r>
              <a:rPr lang="en-US" sz="1300">
                <a:ea typeface="+mn-lt"/>
                <a:cs typeface="+mn-lt"/>
              </a:rPr>
              <a:t>1. The reduction of anhydrous rare earth chlorides and fluorides is a method used to produce pure rare earth metals by transforming these compounds into metals through specific reduction processes.</a:t>
            </a:r>
            <a:endParaRPr lang="en-US" sz="1300"/>
          </a:p>
          <a:p>
            <a:pPr marL="0" indent="0">
              <a:lnSpc>
                <a:spcPct val="110000"/>
              </a:lnSpc>
              <a:buClr>
                <a:srgbClr val="262626"/>
              </a:buClr>
              <a:buNone/>
            </a:pPr>
            <a:r>
              <a:rPr lang="en-US" sz="1300">
                <a:ea typeface="+mn-lt"/>
                <a:cs typeface="+mn-lt"/>
              </a:rPr>
              <a:t>2. This method involves the pre-transformation of rare earth oxides into chlorides or fluorides before the reduction process, allowing for a variety of reducing agents to be used due to the less stability of the halides compared to oxides.</a:t>
            </a:r>
            <a:endParaRPr lang="en-US" sz="1300"/>
          </a:p>
          <a:p>
            <a:pPr marL="0" indent="0">
              <a:lnSpc>
                <a:spcPct val="110000"/>
              </a:lnSpc>
              <a:buClr>
                <a:srgbClr val="262626"/>
              </a:buClr>
              <a:buNone/>
            </a:pPr>
            <a:r>
              <a:rPr lang="en-US" sz="1300">
                <a:ea typeface="+mn-lt"/>
                <a:cs typeface="+mn-lt"/>
              </a:rPr>
              <a:t>3. Metallothermic reduction of rare earth chlorides has been studied extensively, with processes involving magnesium, calcium, lithium, and sodium as reducing agents to produce metals like cerium, neodymium, gadolinium, and yttrium.</a:t>
            </a:r>
            <a:endParaRPr lang="en-US" sz="1300"/>
          </a:p>
          <a:p>
            <a:pPr marL="0" indent="0">
              <a:lnSpc>
                <a:spcPct val="110000"/>
              </a:lnSpc>
              <a:buClr>
                <a:srgbClr val="262626"/>
              </a:buClr>
              <a:buNone/>
            </a:pPr>
            <a:r>
              <a:rPr lang="en-US" sz="1300">
                <a:ea typeface="+mn-lt"/>
                <a:cs typeface="+mn-lt"/>
              </a:rPr>
              <a:t>4. Techniques such as reduction with magnesium or calcium in dolomite-lined steel bombs, reduction with calcium in tantalum crucibles, and reduction with lithium vapor have been developed to efficiently produce rare earth metals from their chlorides.</a:t>
            </a:r>
            <a:endParaRPr lang="en-US" sz="1300"/>
          </a:p>
          <a:p>
            <a:pPr marL="0" indent="0">
              <a:lnSpc>
                <a:spcPct val="110000"/>
              </a:lnSpc>
              <a:buClr>
                <a:srgbClr val="262626"/>
              </a:buClr>
              <a:buNone/>
            </a:pPr>
            <a:r>
              <a:rPr lang="en-US" sz="1300">
                <a:ea typeface="+mn-lt"/>
                <a:cs typeface="+mn-lt"/>
              </a:rPr>
              <a:t>5. Metallothermic reduction of rare earth fluorides, although less common than chlorides, has also been explored, with successful methods developed using calcium as the reducing agent in high-temperature reactions under argon atmospheres.</a:t>
            </a:r>
          </a:p>
          <a:p>
            <a:pPr marL="0" indent="0">
              <a:lnSpc>
                <a:spcPct val="110000"/>
              </a:lnSpc>
              <a:buClr>
                <a:srgbClr val="262626"/>
              </a:buClr>
              <a:buNone/>
            </a:pPr>
            <a:r>
              <a:rPr lang="en-US" sz="1300">
                <a:ea typeface="+mn-lt"/>
                <a:cs typeface="+mn-lt"/>
              </a:rPr>
              <a:t>6. Reduction through molten salt electrolysis is another viable option for producing rare earth metals, offering a less complex and expensive alternative to metallothermic reduction methods, with successful production of lanthanum, cerium, praseodymium, and didymium achieved through fused salt electrolysis of chlorides on a commercial scale.</a:t>
            </a:r>
            <a:endParaRPr lang="en-US" sz="1300"/>
          </a:p>
          <a:p>
            <a:pPr>
              <a:lnSpc>
                <a:spcPct val="110000"/>
              </a:lnSpc>
              <a:buClr>
                <a:srgbClr val="262626"/>
              </a:buClr>
            </a:pPr>
            <a:endParaRPr lang="en-US" sz="1300"/>
          </a:p>
          <a:p>
            <a:pPr>
              <a:lnSpc>
                <a:spcPct val="110000"/>
              </a:lnSpc>
              <a:buClr>
                <a:srgbClr val="262626"/>
              </a:buClr>
            </a:pPr>
            <a:endParaRPr lang="en-US" sz="1300"/>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139551757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Glowing blue bubbles">
            <a:extLst>
              <a:ext uri="{FF2B5EF4-FFF2-40B4-BE49-F238E27FC236}">
                <a16:creationId xmlns:a16="http://schemas.microsoft.com/office/drawing/2014/main" id="{F35F78FA-8306-CF35-08C9-BDBECA6AAE15}"/>
              </a:ext>
            </a:extLst>
          </p:cNvPr>
          <p:cNvPicPr>
            <a:picLocks noChangeAspect="1"/>
          </p:cNvPicPr>
          <p:nvPr/>
        </p:nvPicPr>
        <p:blipFill rotWithShape="1">
          <a:blip r:embed="rId2">
            <a:alphaModFix amt="3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A0795B61-F4F9-89AA-3D7C-9D1AC477DDC0}"/>
              </a:ext>
            </a:extLst>
          </p:cNvPr>
          <p:cNvSpPr>
            <a:spLocks noGrp="1"/>
          </p:cNvSpPr>
          <p:nvPr>
            <p:ph type="title"/>
          </p:nvPr>
        </p:nvSpPr>
        <p:spPr>
          <a:xfrm>
            <a:off x="1066800" y="642594"/>
            <a:ext cx="10058400" cy="1371600"/>
          </a:xfrm>
        </p:spPr>
        <p:txBody>
          <a:bodyPr>
            <a:normAutofit/>
          </a:bodyPr>
          <a:lstStyle/>
          <a:p>
            <a:r>
              <a:rPr lang="en-US" dirty="0"/>
              <a:t>Fused salt electrolysis of rare earth chlorides or </a:t>
            </a:r>
            <a:r>
              <a:rPr lang="en-US"/>
              <a:t>oxide-flourides</a:t>
            </a:r>
            <a:r>
              <a:rPr lang="en-US" dirty="0"/>
              <a:t> mixtures</a:t>
            </a:r>
          </a:p>
        </p:txBody>
      </p:sp>
      <p:sp>
        <p:nvSpPr>
          <p:cNvPr id="3" name="Content Placeholder 2">
            <a:extLst>
              <a:ext uri="{FF2B5EF4-FFF2-40B4-BE49-F238E27FC236}">
                <a16:creationId xmlns:a16="http://schemas.microsoft.com/office/drawing/2014/main" id="{FBEE013E-EF09-B263-4A83-14A1A787FD18}"/>
              </a:ext>
            </a:extLst>
          </p:cNvPr>
          <p:cNvSpPr>
            <a:spLocks noGrp="1"/>
          </p:cNvSpPr>
          <p:nvPr>
            <p:ph idx="1"/>
          </p:nvPr>
        </p:nvSpPr>
        <p:spPr>
          <a:xfrm>
            <a:off x="1066800" y="2103120"/>
            <a:ext cx="10058400" cy="3849624"/>
          </a:xfrm>
        </p:spPr>
        <p:txBody>
          <a:bodyPr vert="horz" lIns="91440" tIns="45720" rIns="91440" bIns="45720" rtlCol="0">
            <a:normAutofit/>
          </a:bodyPr>
          <a:lstStyle/>
          <a:p>
            <a:pPr marL="0" indent="0">
              <a:lnSpc>
                <a:spcPct val="110000"/>
              </a:lnSpc>
              <a:buNone/>
            </a:pPr>
            <a:r>
              <a:rPr lang="en-US" sz="1300">
                <a:ea typeface="+mn-lt"/>
                <a:cs typeface="+mn-lt"/>
              </a:rPr>
              <a:t>1. Fused salt electrolysis is a viable method for producing rare earth metals, offering a less complex and expensive alternative to metallothermic reduction methods, with a focus on the theoretical decomposition potential to determine feasibility.</a:t>
            </a:r>
            <a:endParaRPr lang="en-US" sz="1300"/>
          </a:p>
          <a:p>
            <a:pPr marL="0" indent="0">
              <a:lnSpc>
                <a:spcPct val="110000"/>
              </a:lnSpc>
              <a:buClr>
                <a:srgbClr val="262626"/>
              </a:buClr>
              <a:buNone/>
            </a:pPr>
            <a:r>
              <a:rPr lang="en-US" sz="1300">
                <a:ea typeface="+mn-lt"/>
                <a:cs typeface="+mn-lt"/>
              </a:rPr>
              <a:t>2. This process involves the electrolysis of rare earth chloride mixtures at temperatures up to 1100°C, as higher temperatures can lead to the volatility of electrolyte constituents and severe attack on cell wall materials by rare earth metals.</a:t>
            </a:r>
            <a:endParaRPr lang="en-US" sz="1300"/>
          </a:p>
          <a:p>
            <a:pPr marL="0" indent="0">
              <a:lnSpc>
                <a:spcPct val="110000"/>
              </a:lnSpc>
              <a:buClr>
                <a:srgbClr val="262626"/>
              </a:buClr>
              <a:buNone/>
            </a:pPr>
            <a:r>
              <a:rPr lang="en-US" sz="1300">
                <a:ea typeface="+mn-lt"/>
                <a:cs typeface="+mn-lt"/>
              </a:rPr>
              <a:t>3. Lanthanum, cerium, praseodymium, and didymium (an alloy of neodymium) have been successfully produced through fused salt electrolysis of chlorides on a commercial scale, highlighting the method's effectiveness in rare earth metal production.</a:t>
            </a:r>
            <a:endParaRPr lang="en-US" sz="1300"/>
          </a:p>
          <a:p>
            <a:pPr marL="0" indent="0">
              <a:lnSpc>
                <a:spcPct val="110000"/>
              </a:lnSpc>
              <a:buClr>
                <a:srgbClr val="262626"/>
              </a:buClr>
              <a:buNone/>
            </a:pPr>
            <a:r>
              <a:rPr lang="en-US" sz="1300">
                <a:ea typeface="+mn-lt"/>
                <a:cs typeface="+mn-lt"/>
              </a:rPr>
              <a:t>4. The electrolysis cell operates at a maximum temperature of 1100°C to prevent issues related to the volatility of electrolyte constituents and the potential damage to cell wall materials by rare earth metals during the process.</a:t>
            </a:r>
            <a:endParaRPr lang="en-US" sz="1300"/>
          </a:p>
          <a:p>
            <a:pPr marL="0" indent="0">
              <a:lnSpc>
                <a:spcPct val="110000"/>
              </a:lnSpc>
              <a:buClr>
                <a:srgbClr val="262626"/>
              </a:buClr>
              <a:buNone/>
            </a:pPr>
            <a:r>
              <a:rPr lang="en-US" sz="1300">
                <a:ea typeface="+mn-lt"/>
                <a:cs typeface="+mn-lt"/>
              </a:rPr>
              <a:t>5. Fused salt electrolysis offers a controlled and efficient way to recover rare earth metals from chlorides or oxide fluoride mixtures, ensuring the production of high-quality rare earth metals for various industrial applications.</a:t>
            </a:r>
            <a:endParaRPr lang="en-US" sz="1300"/>
          </a:p>
          <a:p>
            <a:pPr marL="0" indent="0">
              <a:lnSpc>
                <a:spcPct val="110000"/>
              </a:lnSpc>
              <a:buClr>
                <a:srgbClr val="262626"/>
              </a:buClr>
              <a:buNone/>
            </a:pPr>
            <a:r>
              <a:rPr lang="en-US" sz="1300">
                <a:ea typeface="+mn-lt"/>
                <a:cs typeface="+mn-lt"/>
              </a:rPr>
              <a:t>6. By utilizing fused salt electrolysis, rare earth metals like lanthanum, cerium, praseodymium, and didymium can be extracted and purified, contributing to the supply of these critical materials for technological advancements and industrial processes.</a:t>
            </a:r>
            <a:endParaRPr lang="en-US" sz="1300"/>
          </a:p>
          <a:p>
            <a:pPr>
              <a:lnSpc>
                <a:spcPct val="110000"/>
              </a:lnSpc>
              <a:buClr>
                <a:srgbClr val="262626"/>
              </a:buClr>
            </a:pPr>
            <a:endParaRPr lang="en-US" sz="1300"/>
          </a:p>
          <a:p>
            <a:pPr>
              <a:lnSpc>
                <a:spcPct val="110000"/>
              </a:lnSpc>
              <a:buClr>
                <a:srgbClr val="262626"/>
              </a:buClr>
            </a:pPr>
            <a:endParaRPr lang="en-US" sz="1300"/>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421061999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FC4971-DFCE-64E2-6193-CB34C46A37AA}"/>
              </a:ext>
            </a:extLst>
          </p:cNvPr>
          <p:cNvPicPr>
            <a:picLocks noChangeAspect="1"/>
          </p:cNvPicPr>
          <p:nvPr/>
        </p:nvPicPr>
        <p:blipFill rotWithShape="1">
          <a:blip r:embed="rId2">
            <a:alphaModFix amt="35000"/>
          </a:blip>
          <a:srcRect r="6250" b="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06B8F67A-B8D4-FC78-1939-BE18DFC1559A}"/>
              </a:ext>
            </a:extLst>
          </p:cNvPr>
          <p:cNvSpPr>
            <a:spLocks noGrp="1"/>
          </p:cNvSpPr>
          <p:nvPr>
            <p:ph type="title"/>
          </p:nvPr>
        </p:nvSpPr>
        <p:spPr>
          <a:xfrm>
            <a:off x="1066800" y="642594"/>
            <a:ext cx="10058400" cy="1371600"/>
          </a:xfrm>
        </p:spPr>
        <p:txBody>
          <a:bodyPr>
            <a:normAutofit/>
          </a:bodyPr>
          <a:lstStyle/>
          <a:p>
            <a:r>
              <a:rPr lang="en-US"/>
              <a:t>Summary</a:t>
            </a:r>
          </a:p>
        </p:txBody>
      </p:sp>
      <p:sp>
        <p:nvSpPr>
          <p:cNvPr id="3" name="Content Placeholder 2">
            <a:extLst>
              <a:ext uri="{FF2B5EF4-FFF2-40B4-BE49-F238E27FC236}">
                <a16:creationId xmlns:a16="http://schemas.microsoft.com/office/drawing/2014/main" id="{C93DAA3A-07B2-4D24-E8CD-485049D60D56}"/>
              </a:ext>
            </a:extLst>
          </p:cNvPr>
          <p:cNvSpPr>
            <a:spLocks noGrp="1"/>
          </p:cNvSpPr>
          <p:nvPr>
            <p:ph idx="1"/>
          </p:nvPr>
        </p:nvSpPr>
        <p:spPr>
          <a:xfrm>
            <a:off x="1066800" y="2103120"/>
            <a:ext cx="10058400" cy="3849624"/>
          </a:xfrm>
        </p:spPr>
        <p:txBody>
          <a:bodyPr vert="horz" lIns="91440" tIns="45720" rIns="91440" bIns="45720" rtlCol="0">
            <a:normAutofit/>
          </a:bodyPr>
          <a:lstStyle/>
          <a:p>
            <a:pPr marL="0" indent="0">
              <a:lnSpc>
                <a:spcPct val="110000"/>
              </a:lnSpc>
              <a:buNone/>
            </a:pPr>
            <a:r>
              <a:rPr lang="en-US" sz="1100">
                <a:ea typeface="+mn-lt"/>
                <a:cs typeface="+mn-lt"/>
              </a:rPr>
              <a:t>1. Rare earth metals like yttrium and scandium are vital for clean energy technologies, lasers, and magnets, with increasing demand due to global clean energy initiatives and technological advancements.</a:t>
            </a:r>
            <a:endParaRPr lang="en-US" sz="1100"/>
          </a:p>
          <a:p>
            <a:pPr marL="0" indent="0">
              <a:lnSpc>
                <a:spcPct val="110000"/>
              </a:lnSpc>
              <a:buClr>
                <a:srgbClr val="262626"/>
              </a:buClr>
              <a:buNone/>
            </a:pPr>
            <a:r>
              <a:rPr lang="en-US" sz="1100">
                <a:ea typeface="+mn-lt"/>
                <a:cs typeface="+mn-lt"/>
              </a:rPr>
              <a:t>2. Ensuring secure supply chains for rare earth elements is crucial to support technological innovation and address supply-demand imbalances, necessitating intelligent processing, recycling, and reuse of rare earth elements from secondary sources like post-consumer and manufacturing wastes.</a:t>
            </a:r>
            <a:endParaRPr lang="en-US" sz="1100"/>
          </a:p>
          <a:p>
            <a:pPr marL="0" indent="0">
              <a:lnSpc>
                <a:spcPct val="110000"/>
              </a:lnSpc>
              <a:buClr>
                <a:srgbClr val="262626"/>
              </a:buClr>
              <a:buNone/>
            </a:pPr>
            <a:r>
              <a:rPr lang="en-US" sz="1100">
                <a:ea typeface="+mn-lt"/>
                <a:cs typeface="+mn-lt"/>
              </a:rPr>
              <a:t>3. The strategic importance of rare earth elements has grown due to limited minable resources, leading to shifts in production sources from placer deposits to reserves like monazite in South Africa and Bastnasite in Mountain Pass and China.</a:t>
            </a:r>
            <a:endParaRPr lang="en-US" sz="1100"/>
          </a:p>
          <a:p>
            <a:pPr marL="0" indent="0">
              <a:lnSpc>
                <a:spcPct val="110000"/>
              </a:lnSpc>
              <a:buClr>
                <a:srgbClr val="262626"/>
              </a:buClr>
              <a:buNone/>
            </a:pPr>
            <a:r>
              <a:rPr lang="en-US" sz="1100">
                <a:ea typeface="+mn-lt"/>
                <a:cs typeface="+mn-lt"/>
              </a:rPr>
              <a:t>4. Global rare earth demand is projected to rise significantly, with China playing a dominant role in production, prompting strategic concerns and initiatives like the Rare Earths and Critical Material Revitalization Act of 2010 in the United States to secure a stable supply of these critical materials.</a:t>
            </a:r>
            <a:endParaRPr lang="en-US" sz="1100"/>
          </a:p>
          <a:p>
            <a:pPr marL="0" indent="0">
              <a:lnSpc>
                <a:spcPct val="110000"/>
              </a:lnSpc>
              <a:buClr>
                <a:srgbClr val="262626"/>
              </a:buClr>
              <a:buNone/>
            </a:pPr>
            <a:r>
              <a:rPr lang="en-US" sz="1100">
                <a:ea typeface="+mn-lt"/>
                <a:cs typeface="+mn-lt"/>
              </a:rPr>
              <a:t>5. Various methods for producing rare earth metals are explored, including the reduction of anhydrous chlorides and fluorides, direct reduction of rare earth oxides, and fused salt electrolysis of rare earth chlorides or oxide fluoride mixtures, each offering distinct advantages and challenges in the production process.</a:t>
            </a:r>
            <a:endParaRPr lang="en-US" sz="1100"/>
          </a:p>
          <a:p>
            <a:pPr marL="0" indent="0">
              <a:lnSpc>
                <a:spcPct val="110000"/>
              </a:lnSpc>
              <a:buClr>
                <a:srgbClr val="262626"/>
              </a:buClr>
              <a:buNone/>
            </a:pPr>
            <a:r>
              <a:rPr lang="en-US" sz="1100">
                <a:ea typeface="+mn-lt"/>
                <a:cs typeface="+mn-lt"/>
              </a:rPr>
              <a:t>6. Efficient methods for preparing rare earth oxides, such as selective oxidation, selective reduction, fractional crystallization, ion exchange, and solvent extraction, are crucial for producing pure rare earth metals from compounds, contributing to technological advancements and industrial processes.</a:t>
            </a:r>
            <a:endParaRPr lang="en-US" sz="1100"/>
          </a:p>
          <a:p>
            <a:pPr>
              <a:lnSpc>
                <a:spcPct val="110000"/>
              </a:lnSpc>
              <a:buClr>
                <a:srgbClr val="262626"/>
              </a:buClr>
            </a:pPr>
            <a:endParaRPr lang="en-US" sz="1100"/>
          </a:p>
          <a:p>
            <a:pPr>
              <a:lnSpc>
                <a:spcPct val="110000"/>
              </a:lnSpc>
              <a:buClr>
                <a:srgbClr val="262626"/>
              </a:buClr>
            </a:pPr>
            <a:endParaRPr lang="en-US" sz="1100"/>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299877735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9D6CD28-D147-4DC0-A5FF-335351C7D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7CDDF69-9963-4CB8-8441-2D6CA2C6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199"/>
            <a:ext cx="11281609" cy="2146164"/>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1" name="Rectangle 30">
            <a:extLst>
              <a:ext uri="{FF2B5EF4-FFF2-40B4-BE49-F238E27FC236}">
                <a16:creationId xmlns:a16="http://schemas.microsoft.com/office/drawing/2014/main" id="{58B53A5F-63B3-4E86-93F7-275390D7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0453"/>
            <a:ext cx="10954512" cy="1819656"/>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FCF64142-4A51-5A71-2552-B0F1242E646D}"/>
              </a:ext>
            </a:extLst>
          </p:cNvPr>
          <p:cNvSpPr>
            <a:spLocks noGrp="1"/>
          </p:cNvSpPr>
          <p:nvPr>
            <p:ph type="title"/>
          </p:nvPr>
        </p:nvSpPr>
        <p:spPr>
          <a:xfrm>
            <a:off x="1064794" y="844481"/>
            <a:ext cx="10058400" cy="1371600"/>
          </a:xfrm>
        </p:spPr>
        <p:txBody>
          <a:bodyPr>
            <a:normAutofit/>
          </a:bodyPr>
          <a:lstStyle/>
          <a:p>
            <a:pPr algn="ctr"/>
            <a:r>
              <a:rPr lang="en-US">
                <a:solidFill>
                  <a:schemeClr val="bg1"/>
                </a:solidFill>
              </a:rPr>
              <a:t>Table of contents</a:t>
            </a:r>
          </a:p>
        </p:txBody>
      </p:sp>
      <p:graphicFrame>
        <p:nvGraphicFramePr>
          <p:cNvPr id="5" name="Content Placeholder 2">
            <a:extLst>
              <a:ext uri="{FF2B5EF4-FFF2-40B4-BE49-F238E27FC236}">
                <a16:creationId xmlns:a16="http://schemas.microsoft.com/office/drawing/2014/main" id="{5DB2FB64-A058-6D15-E041-6BE4CD39F9EE}"/>
              </a:ext>
            </a:extLst>
          </p:cNvPr>
          <p:cNvGraphicFramePr>
            <a:graphicFrameLocks noGrp="1"/>
          </p:cNvGraphicFramePr>
          <p:nvPr>
            <p:ph idx="1"/>
            <p:extLst>
              <p:ext uri="{D42A27DB-BD31-4B8C-83A1-F6EECF244321}">
                <p14:modId xmlns:p14="http://schemas.microsoft.com/office/powerpoint/2010/main" val="1980337626"/>
              </p:ext>
            </p:extLst>
          </p:nvPr>
        </p:nvGraphicFramePr>
        <p:xfrm>
          <a:off x="1473200" y="3060562"/>
          <a:ext cx="9269012" cy="2908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5775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Periodic table of elements">
            <a:extLst>
              <a:ext uri="{FF2B5EF4-FFF2-40B4-BE49-F238E27FC236}">
                <a16:creationId xmlns:a16="http://schemas.microsoft.com/office/drawing/2014/main" id="{85E7AEE1-7A14-8B35-D157-BB71D852E80E}"/>
              </a:ext>
            </a:extLst>
          </p:cNvPr>
          <p:cNvPicPr>
            <a:picLocks noChangeAspect="1"/>
          </p:cNvPicPr>
          <p:nvPr/>
        </p:nvPicPr>
        <p:blipFill rotWithShape="1">
          <a:blip r:embed="rId2">
            <a:alphaModFix amt="35000"/>
          </a:blip>
          <a:srcRect t="9260" r="-2" b="3200"/>
          <a:stretch/>
        </p:blipFill>
        <p:spPr>
          <a:xfrm>
            <a:off x="20" y="10"/>
            <a:ext cx="12191980" cy="6857990"/>
          </a:xfrm>
          <a:prstGeom prst="rect">
            <a:avLst/>
          </a:prstGeom>
        </p:spPr>
      </p:pic>
      <p:sp>
        <p:nvSpPr>
          <p:cNvPr id="2" name="Title 1">
            <a:extLst>
              <a:ext uri="{FF2B5EF4-FFF2-40B4-BE49-F238E27FC236}">
                <a16:creationId xmlns:a16="http://schemas.microsoft.com/office/drawing/2014/main" id="{53DAD3DC-78FC-578F-9F47-1F83D065BA06}"/>
              </a:ext>
            </a:extLst>
          </p:cNvPr>
          <p:cNvSpPr>
            <a:spLocks noGrp="1"/>
          </p:cNvSpPr>
          <p:nvPr>
            <p:ph type="title"/>
          </p:nvPr>
        </p:nvSpPr>
        <p:spPr>
          <a:xfrm>
            <a:off x="1066800" y="642594"/>
            <a:ext cx="10058400" cy="1371600"/>
          </a:xfrm>
        </p:spPr>
        <p:txBody>
          <a:bodyPr>
            <a:normAutofit/>
          </a:bodyPr>
          <a:lstStyle/>
          <a:p>
            <a:r>
              <a:rPr lang="en-US"/>
              <a:t>References</a:t>
            </a:r>
          </a:p>
        </p:txBody>
      </p:sp>
      <p:sp>
        <p:nvSpPr>
          <p:cNvPr id="3" name="Content Placeholder 2">
            <a:extLst>
              <a:ext uri="{FF2B5EF4-FFF2-40B4-BE49-F238E27FC236}">
                <a16:creationId xmlns:a16="http://schemas.microsoft.com/office/drawing/2014/main" id="{4FA387CD-9896-6207-59A0-1079FF0B2D70}"/>
              </a:ext>
            </a:extLst>
          </p:cNvPr>
          <p:cNvSpPr>
            <a:spLocks noGrp="1"/>
          </p:cNvSpPr>
          <p:nvPr>
            <p:ph idx="1"/>
          </p:nvPr>
        </p:nvSpPr>
        <p:spPr>
          <a:xfrm>
            <a:off x="1066800" y="2103120"/>
            <a:ext cx="10058400" cy="3849624"/>
          </a:xfrm>
        </p:spPr>
        <p:txBody>
          <a:bodyPr vert="horz" lIns="91440" tIns="45720" rIns="91440" bIns="45720" rtlCol="0">
            <a:normAutofit/>
          </a:bodyPr>
          <a:lstStyle/>
          <a:p>
            <a:pPr marL="0" indent="0">
              <a:buNone/>
            </a:pPr>
            <a:r>
              <a:rPr lang="en-US">
                <a:ea typeface="+mn-lt"/>
                <a:cs typeface="+mn-lt"/>
              </a:rPr>
              <a:t>[1] D. Bauer and R. Lindstrom, “RECOVERY OF CERIUM AND LANTHANUM BY OZONATION OF LANTHANIDE SOLUTIONS.,” no. May, 1968.</a:t>
            </a:r>
            <a:endParaRPr lang="en-US"/>
          </a:p>
          <a:p>
            <a:pPr marL="0" indent="0">
              <a:buClr>
                <a:srgbClr val="262626"/>
              </a:buClr>
              <a:buNone/>
            </a:pPr>
            <a:r>
              <a:rPr lang="en-US">
                <a:ea typeface="+mn-lt"/>
                <a:cs typeface="+mn-lt"/>
              </a:rPr>
              <a:t>[2] C. Gupta and N. Krishnamurthy, “Extractive metallurgy of rare earths,” Int. Mater. Rev., vol. 37, no. 5, 1992.</a:t>
            </a:r>
            <a:endParaRPr lang="en-US"/>
          </a:p>
          <a:p>
            <a:pPr marL="0" indent="0">
              <a:buClr>
                <a:srgbClr val="262626"/>
              </a:buClr>
              <a:buNone/>
            </a:pPr>
            <a:r>
              <a:rPr lang="en-US">
                <a:ea typeface="+mn-lt"/>
                <a:cs typeface="+mn-lt"/>
              </a:rPr>
              <a:t>[3] N. Mccoy, “The Extraction of Europium from Monazite Residues and the Preparation of Pure Europium  Compunds,” vol. 1145, no. 3, 1936.</a:t>
            </a:r>
            <a:endParaRPr lang="en-US"/>
          </a:p>
          <a:p>
            <a:pPr marL="0" indent="0">
              <a:buClr>
                <a:srgbClr val="262626"/>
              </a:buClr>
              <a:buNone/>
            </a:pPr>
            <a:r>
              <a:rPr lang="en-US">
                <a:ea typeface="+mn-lt"/>
                <a:cs typeface="+mn-lt"/>
              </a:rPr>
              <a:t>[4] M.  Albander, “Chemical Extraction,  Benefication, Production and Application of the Rare Earth Metals,” 2012.</a:t>
            </a:r>
            <a:endParaRPr lang="en-US"/>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544068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3D rendering of a red sphere with a line of light going through the middle">
            <a:extLst>
              <a:ext uri="{FF2B5EF4-FFF2-40B4-BE49-F238E27FC236}">
                <a16:creationId xmlns:a16="http://schemas.microsoft.com/office/drawing/2014/main" id="{73E246AC-1A1B-BC84-3DE7-ACCBD9B27933}"/>
              </a:ext>
            </a:extLst>
          </p:cNvPr>
          <p:cNvPicPr>
            <a:picLocks noChangeAspect="1"/>
          </p:cNvPicPr>
          <p:nvPr/>
        </p:nvPicPr>
        <p:blipFill rotWithShape="1">
          <a:blip r:embed="rId2">
            <a:alphaModFix amt="35000"/>
          </a:blip>
          <a:srcRect t="6083" r="-2" b="9581"/>
          <a:stretch/>
        </p:blipFill>
        <p:spPr>
          <a:xfrm>
            <a:off x="20" y="10"/>
            <a:ext cx="12191980" cy="6857990"/>
          </a:xfrm>
          <a:prstGeom prst="rect">
            <a:avLst/>
          </a:prstGeom>
        </p:spPr>
      </p:pic>
      <p:sp>
        <p:nvSpPr>
          <p:cNvPr id="2" name="Title 1">
            <a:extLst>
              <a:ext uri="{FF2B5EF4-FFF2-40B4-BE49-F238E27FC236}">
                <a16:creationId xmlns:a16="http://schemas.microsoft.com/office/drawing/2014/main" id="{A2EE7BBA-7E62-2A1C-D322-AD4784EB37E9}"/>
              </a:ext>
            </a:extLst>
          </p:cNvPr>
          <p:cNvSpPr>
            <a:spLocks noGrp="1"/>
          </p:cNvSpPr>
          <p:nvPr>
            <p:ph type="title"/>
          </p:nvPr>
        </p:nvSpPr>
        <p:spPr>
          <a:xfrm>
            <a:off x="1066800" y="642594"/>
            <a:ext cx="10058400" cy="1371600"/>
          </a:xfrm>
        </p:spPr>
        <p:txBody>
          <a:bodyPr>
            <a:normAutofit/>
          </a:bodyPr>
          <a:lstStyle/>
          <a:p>
            <a:r>
              <a:rPr lang="en-US"/>
              <a:t>Introduction</a:t>
            </a:r>
          </a:p>
        </p:txBody>
      </p:sp>
      <p:sp>
        <p:nvSpPr>
          <p:cNvPr id="3" name="Content Placeholder 2">
            <a:extLst>
              <a:ext uri="{FF2B5EF4-FFF2-40B4-BE49-F238E27FC236}">
                <a16:creationId xmlns:a16="http://schemas.microsoft.com/office/drawing/2014/main" id="{3BFC8D49-28D3-4057-8CB1-EED4D7C45383}"/>
              </a:ext>
            </a:extLst>
          </p:cNvPr>
          <p:cNvSpPr>
            <a:spLocks noGrp="1"/>
          </p:cNvSpPr>
          <p:nvPr>
            <p:ph idx="1"/>
          </p:nvPr>
        </p:nvSpPr>
        <p:spPr>
          <a:xfrm>
            <a:off x="1066800" y="2103120"/>
            <a:ext cx="10058400" cy="3849624"/>
          </a:xfrm>
        </p:spPr>
        <p:txBody>
          <a:bodyPr vert="horz" lIns="91440" tIns="45720" rIns="91440" bIns="45720" rtlCol="0">
            <a:normAutofit/>
          </a:bodyPr>
          <a:lstStyle/>
          <a:p>
            <a:pPr marL="0" indent="0">
              <a:lnSpc>
                <a:spcPct val="110000"/>
              </a:lnSpc>
              <a:buNone/>
            </a:pPr>
            <a:r>
              <a:rPr lang="en-US">
                <a:ea typeface="+mn-lt"/>
                <a:cs typeface="+mn-lt"/>
              </a:rPr>
              <a:t>1. The commitment to clean energy technologies and the projected growth in power and transportation sectors globally are driving an increasing demand for rare earth metals like yttrium and scandium, essential for various applications such as clean energy technologies, phosphors, lasers, and magnets. </a:t>
            </a:r>
            <a:endParaRPr lang="en-US"/>
          </a:p>
          <a:p>
            <a:pPr marL="0" indent="0">
              <a:lnSpc>
                <a:spcPct val="110000"/>
              </a:lnSpc>
              <a:buClr>
                <a:srgbClr val="262626"/>
              </a:buClr>
              <a:buNone/>
            </a:pPr>
            <a:r>
              <a:rPr lang="en-US">
                <a:ea typeface="+mn-lt"/>
                <a:cs typeface="+mn-lt"/>
              </a:rPr>
              <a:t>2. Sustainability is a critical concern in the utilization and disposal of inorganic materials, emphasizing the need for technologies that support materials recovery and recycling to conserve energy and natural resources. </a:t>
            </a:r>
            <a:endParaRPr lang="en-US"/>
          </a:p>
          <a:p>
            <a:pPr marL="0" indent="0">
              <a:lnSpc>
                <a:spcPct val="110000"/>
              </a:lnSpc>
              <a:buClr>
                <a:srgbClr val="262626"/>
              </a:buClr>
              <a:buNone/>
            </a:pPr>
            <a:r>
              <a:rPr lang="en-US">
                <a:ea typeface="+mn-lt"/>
                <a:cs typeface="+mn-lt"/>
              </a:rPr>
              <a:t>3. Despite efforts to recycle metals, a significant portion of post-consumer metal scrap remains unrecovered, leading to a reliance on primary metals production, which escalates global energy consumption and greenhouse gas emissions. </a:t>
            </a:r>
            <a:endParaRPr lang="en-US"/>
          </a:p>
          <a:p>
            <a:pPr marL="0" indent="0">
              <a:lnSpc>
                <a:spcPct val="110000"/>
              </a:lnSpc>
              <a:buClr>
                <a:srgbClr val="262626"/>
              </a:buClr>
              <a:buNone/>
            </a:pPr>
            <a:r>
              <a:rPr lang="en-US">
                <a:ea typeface="+mn-lt"/>
                <a:cs typeface="+mn-lt"/>
              </a:rPr>
              <a:t>4. Rare earth elements, a group of 17 elements including 15 Lanthanides, Scandium, and Yttrium, are not actually rare but have gained strategic importance for economies worldwide due to the shortage of minable resources and increasing demand. </a:t>
            </a:r>
            <a:endParaRPr lang="en-US"/>
          </a:p>
          <a:p>
            <a:pPr marL="0" indent="0">
              <a:lnSpc>
                <a:spcPct val="110000"/>
              </a:lnSpc>
              <a:buClr>
                <a:srgbClr val="262626"/>
              </a:buClr>
              <a:buNone/>
            </a:pPr>
            <a:r>
              <a:rPr lang="en-US">
                <a:ea typeface="+mn-lt"/>
                <a:cs typeface="+mn-lt"/>
              </a:rPr>
              <a:t>5. Historically, rare earth metals were primarily sourced from placer deposits in Brazil and India, but with rising demand, newer supply sources like monazite deposits in South Africa and Bastnasite reserves in Mountain Pass and China have become dominant. </a:t>
            </a:r>
            <a:endParaRPr lang="en-US"/>
          </a:p>
          <a:p>
            <a:pPr>
              <a:lnSpc>
                <a:spcPct val="110000"/>
              </a:lnSpc>
              <a:buClr>
                <a:srgbClr val="262626"/>
              </a:buClr>
            </a:pPr>
            <a:endParaRPr lang="en-US"/>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35380097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Snow Globe art">
            <a:extLst>
              <a:ext uri="{FF2B5EF4-FFF2-40B4-BE49-F238E27FC236}">
                <a16:creationId xmlns:a16="http://schemas.microsoft.com/office/drawing/2014/main" id="{465AD5B4-EA36-98B3-018B-4524E62C9D40}"/>
              </a:ext>
            </a:extLst>
          </p:cNvPr>
          <p:cNvPicPr>
            <a:picLocks noChangeAspect="1"/>
          </p:cNvPicPr>
          <p:nvPr/>
        </p:nvPicPr>
        <p:blipFill rotWithShape="1">
          <a:blip r:embed="rId2">
            <a:alphaModFix amt="35000"/>
          </a:blip>
          <a:srcRect t="6136" r="-2" b="13528"/>
          <a:stretch/>
        </p:blipFill>
        <p:spPr>
          <a:xfrm>
            <a:off x="20" y="10"/>
            <a:ext cx="12191980" cy="6857990"/>
          </a:xfrm>
          <a:prstGeom prst="rect">
            <a:avLst/>
          </a:prstGeom>
        </p:spPr>
      </p:pic>
      <p:sp>
        <p:nvSpPr>
          <p:cNvPr id="2" name="Title 1">
            <a:extLst>
              <a:ext uri="{FF2B5EF4-FFF2-40B4-BE49-F238E27FC236}">
                <a16:creationId xmlns:a16="http://schemas.microsoft.com/office/drawing/2014/main" id="{02CF3668-3BE4-DC49-8A7E-FA144DA9901A}"/>
              </a:ext>
            </a:extLst>
          </p:cNvPr>
          <p:cNvSpPr>
            <a:spLocks noGrp="1"/>
          </p:cNvSpPr>
          <p:nvPr>
            <p:ph type="title"/>
          </p:nvPr>
        </p:nvSpPr>
        <p:spPr>
          <a:xfrm>
            <a:off x="1066800" y="642594"/>
            <a:ext cx="10058400" cy="1371600"/>
          </a:xfrm>
        </p:spPr>
        <p:txBody>
          <a:bodyPr>
            <a:normAutofit/>
          </a:bodyPr>
          <a:lstStyle/>
          <a:p>
            <a:r>
              <a:rPr lang="en-US"/>
              <a:t>Introduction</a:t>
            </a:r>
          </a:p>
        </p:txBody>
      </p:sp>
      <p:sp>
        <p:nvSpPr>
          <p:cNvPr id="3" name="Content Placeholder 2">
            <a:extLst>
              <a:ext uri="{FF2B5EF4-FFF2-40B4-BE49-F238E27FC236}">
                <a16:creationId xmlns:a16="http://schemas.microsoft.com/office/drawing/2014/main" id="{896B8093-2D6E-6F2E-F48A-12E249E1445C}"/>
              </a:ext>
            </a:extLst>
          </p:cNvPr>
          <p:cNvSpPr>
            <a:spLocks noGrp="1"/>
          </p:cNvSpPr>
          <p:nvPr>
            <p:ph idx="1"/>
          </p:nvPr>
        </p:nvSpPr>
        <p:spPr>
          <a:xfrm>
            <a:off x="1066800" y="2103120"/>
            <a:ext cx="10058400" cy="3849624"/>
          </a:xfrm>
        </p:spPr>
        <p:txBody>
          <a:bodyPr vert="horz" lIns="91440" tIns="45720" rIns="91440" bIns="45720" rtlCol="0">
            <a:normAutofit/>
          </a:bodyPr>
          <a:lstStyle/>
          <a:p>
            <a:pPr marL="0" indent="0">
              <a:lnSpc>
                <a:spcPct val="110000"/>
              </a:lnSpc>
              <a:buNone/>
            </a:pPr>
            <a:endParaRPr lang="en-US"/>
          </a:p>
          <a:p>
            <a:pPr marL="0" indent="0">
              <a:lnSpc>
                <a:spcPct val="110000"/>
              </a:lnSpc>
              <a:buClr>
                <a:srgbClr val="262626"/>
              </a:buClr>
              <a:buNone/>
            </a:pPr>
            <a:r>
              <a:rPr lang="en-US">
                <a:ea typeface="+mn-lt"/>
                <a:cs typeface="+mn-lt"/>
              </a:rPr>
              <a:t>6. The world's rare earth demand is projected to reach 200,000 tons by 2014, with Chinese production expected to be around 160,000 tons, reflecting a 380% increase in China's own demand between 2000 and 2009.</a:t>
            </a:r>
            <a:endParaRPr lang="en-US"/>
          </a:p>
          <a:p>
            <a:pPr marL="0" indent="0">
              <a:lnSpc>
                <a:spcPct val="110000"/>
              </a:lnSpc>
              <a:buClr>
                <a:srgbClr val="262626"/>
              </a:buClr>
              <a:buNone/>
            </a:pPr>
            <a:r>
              <a:rPr lang="en-US">
                <a:ea typeface="+mn-lt"/>
                <a:cs typeface="+mn-lt"/>
              </a:rPr>
              <a:t>7. The Rare Earths and Critical Material Revitalization Act of 2010 underscores the strategic importance of rare earth elements, particularly heavy rare earths like Dysprosium, Neodymium, and Yttrium, prompting the establishment of an R&amp;D program to ensure a long-term supply of these materials. </a:t>
            </a:r>
            <a:endParaRPr lang="en-US"/>
          </a:p>
          <a:p>
            <a:pPr marL="0" indent="0">
              <a:lnSpc>
                <a:spcPct val="110000"/>
              </a:lnSpc>
              <a:buClr>
                <a:srgbClr val="262626"/>
              </a:buClr>
              <a:buNone/>
            </a:pPr>
            <a:r>
              <a:rPr lang="en-US">
                <a:ea typeface="+mn-lt"/>
                <a:cs typeface="+mn-lt"/>
              </a:rPr>
              <a:t>8. The criticality analysis of selected rare metals by the US Department of Energy identified Dysprosium, Neodymium, Terbium, Yttrium, and Europium as the most critical elements, known as heavy rare earth elements. </a:t>
            </a:r>
            <a:endParaRPr lang="en-US"/>
          </a:p>
          <a:p>
            <a:pPr marL="0" indent="0">
              <a:lnSpc>
                <a:spcPct val="110000"/>
              </a:lnSpc>
              <a:buClr>
                <a:srgbClr val="262626"/>
              </a:buClr>
              <a:buNone/>
            </a:pPr>
            <a:r>
              <a:rPr lang="en-US">
                <a:ea typeface="+mn-lt"/>
                <a:cs typeface="+mn-lt"/>
              </a:rPr>
              <a:t>9. The prices of common rare earth metals like Ce, Nd, </a:t>
            </a:r>
            <a:r>
              <a:rPr lang="en-US" err="1">
                <a:ea typeface="+mn-lt"/>
                <a:cs typeface="+mn-lt"/>
              </a:rPr>
              <a:t>Sm</a:t>
            </a:r>
            <a:r>
              <a:rPr lang="en-US">
                <a:ea typeface="+mn-lt"/>
                <a:cs typeface="+mn-lt"/>
              </a:rPr>
              <a:t>, La, and Y experienced significant increases of 150% to 700% within a short period, highlighting the demand-supply dynamics and strategic importance of these elements. </a:t>
            </a:r>
            <a:endParaRPr lang="en-US"/>
          </a:p>
          <a:p>
            <a:pPr marL="0" indent="0">
              <a:lnSpc>
                <a:spcPct val="110000"/>
              </a:lnSpc>
              <a:buClr>
                <a:srgbClr val="262626"/>
              </a:buClr>
              <a:buNone/>
            </a:pPr>
            <a:r>
              <a:rPr lang="en-US">
                <a:ea typeface="+mn-lt"/>
                <a:cs typeface="+mn-lt"/>
              </a:rPr>
              <a:t>10. Various methods such as selective oxidation, reduction, fractional crystallization, ion exchange, and solvent extraction are employed to produce rare earth oxides and metals, each offering distinct advantages for separating and recovering these valuable elements.</a:t>
            </a:r>
            <a:endParaRPr lang="en-US"/>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44755977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pic>
        <p:nvPicPr>
          <p:cNvPr id="4" name="Content Placeholder 3" descr="A close-up of a chart&#10;&#10;Description automatically generated">
            <a:extLst>
              <a:ext uri="{FF2B5EF4-FFF2-40B4-BE49-F238E27FC236}">
                <a16:creationId xmlns:a16="http://schemas.microsoft.com/office/drawing/2014/main" id="{BF7D9506-C4E3-72F1-8EB0-32517A550DA6}"/>
              </a:ext>
            </a:extLst>
          </p:cNvPr>
          <p:cNvPicPr>
            <a:picLocks noGrp="1" noChangeAspect="1"/>
          </p:cNvPicPr>
          <p:nvPr>
            <p:ph idx="1"/>
          </p:nvPr>
        </p:nvPicPr>
        <p:blipFill>
          <a:blip r:embed="rId2"/>
          <a:stretch>
            <a:fillRect/>
          </a:stretch>
        </p:blipFill>
        <p:spPr>
          <a:xfrm>
            <a:off x="2005358" y="454604"/>
            <a:ext cx="7861582" cy="5870220"/>
          </a:xfrm>
        </p:spPr>
      </p:pic>
    </p:spTree>
    <p:extLst>
      <p:ext uri="{BB962C8B-B14F-4D97-AF65-F5344CB8AC3E}">
        <p14:creationId xmlns:p14="http://schemas.microsoft.com/office/powerpoint/2010/main" val="3085330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pic>
        <p:nvPicPr>
          <p:cNvPr id="4" name="Picture 3" descr="A white text with black text&#10;&#10;Description automatically generated">
            <a:extLst>
              <a:ext uri="{FF2B5EF4-FFF2-40B4-BE49-F238E27FC236}">
                <a16:creationId xmlns:a16="http://schemas.microsoft.com/office/drawing/2014/main" id="{D8BFE38D-79C9-0053-EFE0-E705D65A45AA}"/>
              </a:ext>
            </a:extLst>
          </p:cNvPr>
          <p:cNvPicPr>
            <a:picLocks noChangeAspect="1"/>
          </p:cNvPicPr>
          <p:nvPr/>
        </p:nvPicPr>
        <p:blipFill>
          <a:blip r:embed="rId2"/>
          <a:stretch>
            <a:fillRect/>
          </a:stretch>
        </p:blipFill>
        <p:spPr>
          <a:xfrm>
            <a:off x="2053112" y="412046"/>
            <a:ext cx="8074486" cy="5971820"/>
          </a:xfrm>
          <a:prstGeom prst="rect">
            <a:avLst/>
          </a:prstGeom>
        </p:spPr>
      </p:pic>
    </p:spTree>
    <p:extLst>
      <p:ext uri="{BB962C8B-B14F-4D97-AF65-F5344CB8AC3E}">
        <p14:creationId xmlns:p14="http://schemas.microsoft.com/office/powerpoint/2010/main" val="4030467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hemical formulae are written on paper">
            <a:extLst>
              <a:ext uri="{FF2B5EF4-FFF2-40B4-BE49-F238E27FC236}">
                <a16:creationId xmlns:a16="http://schemas.microsoft.com/office/drawing/2014/main" id="{F6C49D44-74C6-BB20-86FA-1762B7D369B9}"/>
              </a:ext>
            </a:extLst>
          </p:cNvPr>
          <p:cNvPicPr>
            <a:picLocks noChangeAspect="1"/>
          </p:cNvPicPr>
          <p:nvPr/>
        </p:nvPicPr>
        <p:blipFill rotWithShape="1">
          <a:blip r:embed="rId2">
            <a:alphaModFix amt="3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08D85731-8FAD-513A-DA6E-AF49A8B78178}"/>
              </a:ext>
            </a:extLst>
          </p:cNvPr>
          <p:cNvSpPr>
            <a:spLocks noGrp="1"/>
          </p:cNvSpPr>
          <p:nvPr>
            <p:ph type="title"/>
          </p:nvPr>
        </p:nvSpPr>
        <p:spPr>
          <a:xfrm>
            <a:off x="1066800" y="642594"/>
            <a:ext cx="10058400" cy="1371600"/>
          </a:xfrm>
        </p:spPr>
        <p:txBody>
          <a:bodyPr>
            <a:normAutofit/>
          </a:bodyPr>
          <a:lstStyle/>
          <a:p>
            <a:r>
              <a:rPr lang="en-US"/>
              <a:t>Methods of Extraction of Rare Earth Metals</a:t>
            </a:r>
          </a:p>
        </p:txBody>
      </p:sp>
      <p:sp>
        <p:nvSpPr>
          <p:cNvPr id="3" name="Content Placeholder 2">
            <a:extLst>
              <a:ext uri="{FF2B5EF4-FFF2-40B4-BE49-F238E27FC236}">
                <a16:creationId xmlns:a16="http://schemas.microsoft.com/office/drawing/2014/main" id="{CE8EA56A-04D4-5BC6-4B78-7AEF641188FC}"/>
              </a:ext>
            </a:extLst>
          </p:cNvPr>
          <p:cNvSpPr>
            <a:spLocks noGrp="1"/>
          </p:cNvSpPr>
          <p:nvPr>
            <p:ph idx="1"/>
          </p:nvPr>
        </p:nvSpPr>
        <p:spPr>
          <a:xfrm>
            <a:off x="1066800" y="2049459"/>
            <a:ext cx="10058400" cy="4117932"/>
          </a:xfrm>
        </p:spPr>
        <p:txBody>
          <a:bodyPr vert="horz" lIns="91440" tIns="45720" rIns="91440" bIns="45720" rtlCol="0" anchor="t">
            <a:normAutofit/>
          </a:bodyPr>
          <a:lstStyle/>
          <a:p>
            <a:pPr marL="0" indent="0">
              <a:buNone/>
            </a:pPr>
            <a:r>
              <a:rPr lang="en-US" dirty="0">
                <a:ea typeface="+mn-lt"/>
                <a:cs typeface="+mn-lt"/>
              </a:rPr>
              <a:t>Rare earth metals can be extracted by five commonly used methods:</a:t>
            </a:r>
          </a:p>
          <a:p>
            <a:pPr marL="0" indent="0">
              <a:buNone/>
            </a:pPr>
            <a:r>
              <a:rPr lang="en-US" dirty="0">
                <a:ea typeface="+mn-lt"/>
                <a:cs typeface="+mn-lt"/>
              </a:rPr>
              <a:t>1. Selective oxidation</a:t>
            </a:r>
          </a:p>
          <a:p>
            <a:pPr marL="0" indent="0">
              <a:buNone/>
            </a:pPr>
            <a:r>
              <a:rPr lang="en-US" dirty="0">
                <a:ea typeface="+mn-lt"/>
                <a:cs typeface="+mn-lt"/>
              </a:rPr>
              <a:t> 2.Selective reduction</a:t>
            </a:r>
          </a:p>
          <a:p>
            <a:pPr marL="0" indent="0">
              <a:buNone/>
            </a:pPr>
            <a:r>
              <a:rPr lang="en-US" dirty="0">
                <a:ea typeface="+mn-lt"/>
                <a:cs typeface="+mn-lt"/>
              </a:rPr>
              <a:t>3.Fractional crystallization</a:t>
            </a:r>
          </a:p>
          <a:p>
            <a:pPr marL="0" indent="0">
              <a:buNone/>
            </a:pPr>
            <a:r>
              <a:rPr lang="en-US" dirty="0">
                <a:ea typeface="+mn-lt"/>
                <a:cs typeface="+mn-lt"/>
              </a:rPr>
              <a:t> 4.Ion exchange </a:t>
            </a:r>
          </a:p>
          <a:p>
            <a:pPr marL="0" indent="0">
              <a:buNone/>
            </a:pPr>
            <a:r>
              <a:rPr lang="en-US" dirty="0">
                <a:ea typeface="+mn-lt"/>
                <a:cs typeface="+mn-lt"/>
              </a:rPr>
              <a:t>5.Solvent extraction.</a:t>
            </a:r>
          </a:p>
          <a:p>
            <a:pPr marL="0" indent="0">
              <a:buNone/>
            </a:pPr>
            <a:endParaRPr lang="en-US"/>
          </a:p>
          <a:p>
            <a:pPr marL="0" indent="0">
              <a:buNone/>
            </a:pPr>
            <a:r>
              <a:rPr lang="en-US" dirty="0"/>
              <a:t>Additionally, there are various other methods </a:t>
            </a:r>
            <a:r>
              <a:rPr lang="en-US" dirty="0">
                <a:ea typeface="+mn-lt"/>
                <a:cs typeface="+mn-lt"/>
              </a:rPr>
              <a:t>practiced for producing pure rare earth metals from compounds:</a:t>
            </a:r>
          </a:p>
          <a:p>
            <a:pPr marL="0" indent="0">
              <a:buNone/>
            </a:pPr>
            <a:r>
              <a:rPr lang="en-US" dirty="0">
                <a:latin typeface="Segoe UI"/>
                <a:ea typeface="+mn-lt"/>
                <a:cs typeface="Segoe UI"/>
              </a:rPr>
              <a:t>1. Reduction of anhydrous chlorides and fluorides </a:t>
            </a:r>
          </a:p>
          <a:p>
            <a:pPr marL="0" indent="0">
              <a:buNone/>
            </a:pPr>
            <a:r>
              <a:rPr lang="en-US" dirty="0">
                <a:latin typeface="Segoe UI"/>
                <a:ea typeface="+mn-lt"/>
                <a:cs typeface="Segoe UI"/>
              </a:rPr>
              <a:t>2. Direct reduction of rare earth oxides</a:t>
            </a:r>
          </a:p>
          <a:p>
            <a:pPr marL="0" indent="0">
              <a:buNone/>
            </a:pPr>
            <a:r>
              <a:rPr lang="en-US" dirty="0">
                <a:latin typeface="Segoe UI"/>
                <a:ea typeface="+mn-lt"/>
                <a:cs typeface="Segoe UI"/>
              </a:rPr>
              <a:t> 3. Fused salt electrolysis of rare earth chlorides or oxide fluoride mixtures</a:t>
            </a:r>
            <a:endParaRPr lang="en-US" dirty="0"/>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41381038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Molecules">
            <a:extLst>
              <a:ext uri="{FF2B5EF4-FFF2-40B4-BE49-F238E27FC236}">
                <a16:creationId xmlns:a16="http://schemas.microsoft.com/office/drawing/2014/main" id="{8F4C2DF1-0D73-08B3-9169-6E4F889CD855}"/>
              </a:ext>
            </a:extLst>
          </p:cNvPr>
          <p:cNvPicPr>
            <a:picLocks noChangeAspect="1"/>
          </p:cNvPicPr>
          <p:nvPr/>
        </p:nvPicPr>
        <p:blipFill rotWithShape="1">
          <a:blip r:embed="rId2">
            <a:alphaModFix amt="35000"/>
          </a:blip>
          <a:srcRect t="14797" r="-2" b="806"/>
          <a:stretch/>
        </p:blipFill>
        <p:spPr>
          <a:xfrm>
            <a:off x="20" y="10"/>
            <a:ext cx="12191980" cy="6857990"/>
          </a:xfrm>
          <a:prstGeom prst="rect">
            <a:avLst/>
          </a:prstGeom>
        </p:spPr>
      </p:pic>
      <p:sp>
        <p:nvSpPr>
          <p:cNvPr id="2" name="Title 1">
            <a:extLst>
              <a:ext uri="{FF2B5EF4-FFF2-40B4-BE49-F238E27FC236}">
                <a16:creationId xmlns:a16="http://schemas.microsoft.com/office/drawing/2014/main" id="{FE63CE67-1279-637E-3AB5-651C741669FB}"/>
              </a:ext>
            </a:extLst>
          </p:cNvPr>
          <p:cNvSpPr>
            <a:spLocks noGrp="1"/>
          </p:cNvSpPr>
          <p:nvPr>
            <p:ph type="title"/>
          </p:nvPr>
        </p:nvSpPr>
        <p:spPr>
          <a:xfrm>
            <a:off x="1066800" y="642594"/>
            <a:ext cx="10058400" cy="1371600"/>
          </a:xfrm>
        </p:spPr>
        <p:txBody>
          <a:bodyPr>
            <a:normAutofit/>
          </a:bodyPr>
          <a:lstStyle/>
          <a:p>
            <a:r>
              <a:rPr lang="en-US"/>
              <a:t>Selective Oxidation</a:t>
            </a:r>
          </a:p>
        </p:txBody>
      </p:sp>
      <p:sp>
        <p:nvSpPr>
          <p:cNvPr id="3" name="Content Placeholder 2">
            <a:extLst>
              <a:ext uri="{FF2B5EF4-FFF2-40B4-BE49-F238E27FC236}">
                <a16:creationId xmlns:a16="http://schemas.microsoft.com/office/drawing/2014/main" id="{1631878E-F74F-FE71-95D0-E77D27EF51A1}"/>
              </a:ext>
            </a:extLst>
          </p:cNvPr>
          <p:cNvSpPr>
            <a:spLocks noGrp="1"/>
          </p:cNvSpPr>
          <p:nvPr>
            <p:ph idx="1"/>
          </p:nvPr>
        </p:nvSpPr>
        <p:spPr>
          <a:xfrm>
            <a:off x="1066800" y="2103120"/>
            <a:ext cx="10058400" cy="3849624"/>
          </a:xfrm>
        </p:spPr>
        <p:txBody>
          <a:bodyPr vert="horz" lIns="91440" tIns="45720" rIns="91440" bIns="45720" rtlCol="0">
            <a:normAutofit/>
          </a:bodyPr>
          <a:lstStyle/>
          <a:p>
            <a:pPr marL="0" indent="0">
              <a:lnSpc>
                <a:spcPct val="110000"/>
              </a:lnSpc>
              <a:buNone/>
            </a:pPr>
            <a:r>
              <a:rPr lang="en-US">
                <a:ea typeface="+mn-lt"/>
                <a:cs typeface="+mn-lt"/>
              </a:rPr>
              <a:t>1. Selective oxidation is a method used to separate rare earth metals like cerium, praseodymium, and terbium by converting them from a trivalent state to a tetravalent state, allowing for their separation.</a:t>
            </a:r>
            <a:endParaRPr lang="en-US"/>
          </a:p>
          <a:p>
            <a:pPr marL="0" indent="0">
              <a:lnSpc>
                <a:spcPct val="110000"/>
              </a:lnSpc>
              <a:buClr>
                <a:srgbClr val="262626"/>
              </a:buClr>
              <a:buNone/>
            </a:pPr>
            <a:r>
              <a:rPr lang="en-US">
                <a:ea typeface="+mn-lt"/>
                <a:cs typeface="+mn-lt"/>
              </a:rPr>
              <a:t>2. Persulfates, permanganate, and hypochlorite are commonly used as oxidizing agents in selective oxidation reactions, with air or oxygen also serving as oxidizing agents for these processes.</a:t>
            </a:r>
            <a:endParaRPr lang="en-US"/>
          </a:p>
          <a:p>
            <a:pPr marL="0" indent="0">
              <a:lnSpc>
                <a:spcPct val="110000"/>
              </a:lnSpc>
              <a:buClr>
                <a:srgbClr val="262626"/>
              </a:buClr>
              <a:buNone/>
            </a:pPr>
            <a:r>
              <a:rPr lang="en-US">
                <a:ea typeface="+mn-lt"/>
                <a:cs typeface="+mn-lt"/>
              </a:rPr>
              <a:t>3. In the selective oxidation of praseodymium and terbium, the tetravalent states of these metals precipitate out as rare earth oxides and settle due to their instability in aqueous solutions, facilitating their separation.</a:t>
            </a:r>
            <a:endParaRPr lang="en-US"/>
          </a:p>
          <a:p>
            <a:pPr marL="0" indent="0">
              <a:lnSpc>
                <a:spcPct val="110000"/>
              </a:lnSpc>
              <a:buClr>
                <a:srgbClr val="262626"/>
              </a:buClr>
              <a:buNone/>
            </a:pPr>
            <a:r>
              <a:rPr lang="en-US">
                <a:ea typeface="+mn-lt"/>
                <a:cs typeface="+mn-lt"/>
              </a:rPr>
              <a:t>4. For cerium, selective oxidation involves separating the tetravalent cerium from the rare earth mixture by selectively dissolving trivalent elements in a dilute acid or completely dissolving all species in a concentrated acid followed by precipitation.</a:t>
            </a:r>
            <a:endParaRPr lang="en-US"/>
          </a:p>
          <a:p>
            <a:pPr marL="0" indent="0">
              <a:lnSpc>
                <a:spcPct val="110000"/>
              </a:lnSpc>
              <a:buClr>
                <a:srgbClr val="262626"/>
              </a:buClr>
              <a:buNone/>
            </a:pPr>
            <a:r>
              <a:rPr lang="en-US">
                <a:ea typeface="+mn-lt"/>
                <a:cs typeface="+mn-lt"/>
              </a:rPr>
              <a:t>5. The tetravalent cerium can be precipitated from the acidic solution through pH control, enabling the separation and recovery of cerium through selective oxidation processes.</a:t>
            </a:r>
            <a:endParaRPr lang="en-US"/>
          </a:p>
          <a:p>
            <a:pPr marL="0" indent="0">
              <a:lnSpc>
                <a:spcPct val="110000"/>
              </a:lnSpc>
              <a:buClr>
                <a:srgbClr val="262626"/>
              </a:buClr>
              <a:buNone/>
            </a:pPr>
            <a:r>
              <a:rPr lang="en-US">
                <a:ea typeface="+mn-lt"/>
                <a:cs typeface="+mn-lt"/>
              </a:rPr>
              <a:t>6. Selective oxidation plays a crucial role in the production of rare earth oxides by enabling the separation of specific rare earth metals based on their oxidation states, contributing to the efficient recovery of these valuable elements.</a:t>
            </a:r>
            <a:endParaRPr lang="en-US"/>
          </a:p>
          <a:p>
            <a:pPr>
              <a:lnSpc>
                <a:spcPct val="110000"/>
              </a:lnSpc>
              <a:buClr>
                <a:srgbClr val="262626"/>
              </a:buClr>
            </a:pPr>
            <a:endParaRPr lang="en-US"/>
          </a:p>
          <a:p>
            <a:pPr>
              <a:lnSpc>
                <a:spcPct val="110000"/>
              </a:lnSpc>
              <a:buClr>
                <a:srgbClr val="262626"/>
              </a:buClr>
            </a:pPr>
            <a:endParaRPr lang="en-US"/>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312367666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9" name="Rectangle 18">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4" name="Picture 3" descr="A diagram of a chemical reaction&#10;&#10;Description automatically generated">
            <a:extLst>
              <a:ext uri="{FF2B5EF4-FFF2-40B4-BE49-F238E27FC236}">
                <a16:creationId xmlns:a16="http://schemas.microsoft.com/office/drawing/2014/main" id="{E0534B89-F94B-F83F-5ADF-5B47CDA5996E}"/>
              </a:ext>
            </a:extLst>
          </p:cNvPr>
          <p:cNvPicPr>
            <a:picLocks noChangeAspect="1"/>
          </p:cNvPicPr>
          <p:nvPr/>
        </p:nvPicPr>
        <p:blipFill>
          <a:blip r:embed="rId2"/>
          <a:stretch>
            <a:fillRect/>
          </a:stretch>
        </p:blipFill>
        <p:spPr>
          <a:xfrm>
            <a:off x="2657070" y="643467"/>
            <a:ext cx="6877859" cy="5571066"/>
          </a:xfrm>
          <a:prstGeom prst="rect">
            <a:avLst/>
          </a:prstGeom>
        </p:spPr>
      </p:pic>
    </p:spTree>
    <p:extLst>
      <p:ext uri="{BB962C8B-B14F-4D97-AF65-F5344CB8AC3E}">
        <p14:creationId xmlns:p14="http://schemas.microsoft.com/office/powerpoint/2010/main" val="3440383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LeftStep">
      <a:dk1>
        <a:srgbClr val="000000"/>
      </a:dk1>
      <a:lt1>
        <a:srgbClr val="FFFFFF"/>
      </a:lt1>
      <a:dk2>
        <a:srgbClr val="321C1C"/>
      </a:dk2>
      <a:lt2>
        <a:srgbClr val="F2F0F3"/>
      </a:lt2>
      <a:accent1>
        <a:srgbClr val="74AF45"/>
      </a:accent1>
      <a:accent2>
        <a:srgbClr val="99A938"/>
      </a:accent2>
      <a:accent3>
        <a:srgbClr val="BC9D4A"/>
      </a:accent3>
      <a:accent4>
        <a:srgbClr val="B15F3B"/>
      </a:accent4>
      <a:accent5>
        <a:srgbClr val="C34D59"/>
      </a:accent5>
      <a:accent6>
        <a:srgbClr val="B13B79"/>
      </a:accent6>
      <a:hlink>
        <a:srgbClr val="8F4CC3"/>
      </a:hlink>
      <a:folHlink>
        <a:srgbClr val="7F7F7F"/>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SavonVTI</vt:lpstr>
      <vt:lpstr>Extraction of rare earth  elements </vt:lpstr>
      <vt:lpstr>Table of contents</vt:lpstr>
      <vt:lpstr>Introduction</vt:lpstr>
      <vt:lpstr>Introduction</vt:lpstr>
      <vt:lpstr>PowerPoint Presentation</vt:lpstr>
      <vt:lpstr>PowerPoint Presentation</vt:lpstr>
      <vt:lpstr>Methods of Extraction of Rare Earth Metals</vt:lpstr>
      <vt:lpstr>Selective Oxidation</vt:lpstr>
      <vt:lpstr>PowerPoint Presentation</vt:lpstr>
      <vt:lpstr>Selective Reduction</vt:lpstr>
      <vt:lpstr>Fractional Crystallization</vt:lpstr>
      <vt:lpstr>PowerPoint Presentation</vt:lpstr>
      <vt:lpstr>Ion Exchange</vt:lpstr>
      <vt:lpstr>Solvent Extraction</vt:lpstr>
      <vt:lpstr>Direct Reduction of Rare Earth Oxides</vt:lpstr>
      <vt:lpstr>PowerPoint Presentation</vt:lpstr>
      <vt:lpstr>Reduction of anhydrous chlorides and fluorides</vt:lpstr>
      <vt:lpstr>Fused salt electrolysis of rare earth chlorides or oxide-flourides mixtures</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22</cp:revision>
  <dcterms:created xsi:type="dcterms:W3CDTF">2024-03-31T09:46:13Z</dcterms:created>
  <dcterms:modified xsi:type="dcterms:W3CDTF">2024-03-31T17:58:22Z</dcterms:modified>
</cp:coreProperties>
</file>