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9" name="Terence Collin"/>
  <p:cmAuthor clrIdx="1" id="1" initials="" lastIdx="9" name="Pauline Hard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1-15T09:34:14.858">
    <p:pos x="222" y="667"/>
    <p:text>tu fous en l'air mon degradé de couleurs bleues !!! xD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1-01-14T16:57:07.299">
    <p:pos x="151" y="540"/>
    <p:text>les médias peuvent surement capter l'attention de différentes manieres, l'interactivité des photos, videos maintenant l'utilisateur sur le tweet et l'encourageant a réagir.</p:text>
  </p:cm>
  <p:cm authorId="0" idx="9" dt="2021-01-14T15:58:28.721">
    <p:pos x="6000" y="0"/>
    <p:text>Le media accompagnant le tweet semble avoir un impact sur les réactions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1-01-15T09:16:15.336">
    <p:pos x="6000" y="0"/>
    <p:text>Idées
-les gens sont + connectés(à l’abri) quand la météo est mauvaise
-les gens veulent montrer les dégâts des tempêtes sur les RS (inondations,arbres arrachés…) donc ils s'y connectent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1-14T17:02:12.194">
    <p:pos x="1166" y="641"/>
    <p:text>De -3 a 36°, médiane a 14.5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1-01-15T08:48:00.041">
    <p:pos x="6000" y="0"/>
    <p:text>-la pluie tache les écrans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1-01-15T08:47:33.894">
    <p:pos x="6000" y="0"/>
    <p:text>-le soleil fait des reflets sur les appareils mobiles+envie de profiter du beau temps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1-14T16:58:56.535">
    <p:pos x="3987" y="597"/>
    <p:text>Représente 28.9 % des tweets</p:text>
  </p:cm>
  <p:cm authorId="1" idx="4" dt="2021-01-14T12:56:30.880">
    <p:pos x="6000" y="0"/>
    <p:text>Considérés comme donnée aberrante car sans rapport avec la météo (les gens veulent juste jouer et essayer de gagner,quelle que soit la météo)</p:text>
  </p:cm>
  <p:cm authorId="1" idx="5" dt="2021-01-15T08:53:36.241">
    <p:pos x="6000" y="100"/>
    <p:text>(gain de likes et follows grâce à l’appât du gain/du jeu) -&gt; on élimine tweets avec les mots-clés follow,concours,gagnant…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6" dt="2021-01-15T08:46:59.119">
    <p:pos x="6000" y="0"/>
    <p:text>-les gants ne sont pas compatibles avec les écrans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7" dt="2021-01-15T08:49:26.053">
    <p:pos x="6000" y="0"/>
    <p:text>-Théorie:les gens sont + connectés(à l’abri) quand la météo est mauvaise</p:text>
  </p:cm>
  <p:cm authorId="0" idx="4" dt="2021-01-15T09:08:43.565">
    <p:pos x="6000" y="100"/>
    <p:text>Nombre moyen de tweet selon le la sualité du temps varie peu, on note une légère augmentation</p:text>
  </p:cm>
  <p:cm authorId="1" idx="8" dt="2021-01-15T09:08:43.565">
    <p:pos x="6000" y="100"/>
    <p:text>*que la qualité</p:text>
  </p:cm>
  <p:cm authorId="0" idx="5" dt="2021-01-14T17:35:25.871">
    <p:pos x="814" y="224"/>
    <p:text>On voit surtout que les utilisateurs semblent moins interagir avec le contenu quand le temps est moyen et bon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9" dt="2021-01-15T08:52:07.541">
    <p:pos x="6000" y="0"/>
    <p:text>-le contenu des tweets (médias,concours)
 -les périodes de vacances (Ile-de-France=zone C)
-les soldes,le Black Friday,les promotions, les réductions,les partenariats avec des influenceurs
-coronavirus:confinement fait passer plus de temps sur l’informatique(2020)+le travail à distance demande un matériel suffisant</p:text>
  </p:cm>
  <p:cm authorId="0" idx="6" dt="2021-01-14T16:02:14.730">
    <p:pos x="6000" y="100"/>
    <p:text>La communication peut être adaptée à une tendance,météo ou pas.
Une tempête traverse la France =&gt; Une tempête de petits prix dans le rayon disques durs!#tempeteElton</p:text>
  </p:cm>
  <p:cm authorId="0" idx="7" dt="2021-01-14T16:01:59.958">
    <p:pos x="1833" y="247"/>
    <p:text>Peut-être que le comportement des gens face aux tweets dépend d’autres facteurs que l’intérêt pour le sujet ou la météo.On a pensé à des phénomènes sociologiques comme l’effet de groupe (imiter la majorité).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545fc8d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545fc8d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af4d96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af4d96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6124afaa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6124afaa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124afaa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124afa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124afaa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6124afaa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61c4ecb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61c4ecb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1c4ecbd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1c4ecbd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af4d96f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af4d96f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af4d96f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af4d96f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6124afaa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6124afaa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af4d96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af4d96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61c4ecbd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61c4ecbd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5337a74b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5337a74b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124afaa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6124afaa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124afaa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124afaa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af4d96f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af4d96f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61c4ecbd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61c4ecbd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7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8.xml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9.xml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0.xml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hyperlink" Target="https://www.historique-meteo.net/france/ile-de-franc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0" y="-55350"/>
            <a:ext cx="9144000" cy="53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52750" y="1031250"/>
            <a:ext cx="6238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/>
              <a:t>Soleil: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/>
              <a:t>Le pire ennemi des réseaux sociaux?</a:t>
            </a:r>
            <a:endParaRPr sz="4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882900" y="3598025"/>
            <a:ext cx="737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1: Khaled, Terence, Pauline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52725" y="4343775"/>
            <a:ext cx="8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Météo en île-de-France de 2018 à 2020 + Activité twitter de l’entreprise LDLC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5E5">
            <a:alpha val="73510"/>
          </a:srgbClr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5470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highlight>
                  <a:srgbClr val="6D9EEB"/>
                </a:highlight>
              </a:rPr>
              <a:t>Le</a:t>
            </a:r>
            <a:r>
              <a:rPr b="1" lang="fr">
                <a:solidFill>
                  <a:srgbClr val="FFFFFF"/>
                </a:solidFill>
                <a:highlight>
                  <a:srgbClr val="6FA8DC"/>
                </a:highlight>
              </a:rPr>
              <a:t>s Tweets les plus populaires: les concours</a:t>
            </a:r>
            <a:endParaRPr b="1">
              <a:solidFill>
                <a:srgbClr val="FFFFFF"/>
              </a:solidFill>
              <a:highlight>
                <a:srgbClr val="6FA8DC"/>
              </a:highlight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50" y="572688"/>
            <a:ext cx="2266950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525" y="1091813"/>
            <a:ext cx="226695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0000" y="948938"/>
            <a:ext cx="22860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F6E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0"/>
            <a:ext cx="7053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>
            <p:ph type="title"/>
          </p:nvPr>
        </p:nvSpPr>
        <p:spPr>
          <a:xfrm>
            <a:off x="4175900" y="1661100"/>
            <a:ext cx="47091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Relation 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Météo - Visibilité du tweet</a:t>
            </a:r>
            <a:endParaRPr sz="4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F6E9">
            <a:alpha val="58040"/>
          </a:srgbClr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044250" y="238775"/>
            <a:ext cx="48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Interaction followers en Janvier</a:t>
            </a:r>
            <a:endParaRPr sz="26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0" y="1097150"/>
            <a:ext cx="2922602" cy="21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2850" y="1097141"/>
            <a:ext cx="2677275" cy="217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5565" y="1097150"/>
            <a:ext cx="2802336" cy="21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337100" y="3403550"/>
            <a:ext cx="8270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Un Tweet du 5 janvier 2018 est le plus interactif: Il fait beau avec une température de 10 °c, le premier jour de retour au travail dans la nouvelle année.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Un Tweet du 21 janvier 2019 le plus interactif avec température inférieure à zéro:  LDLC a posté un tweet concours dans ce jour là.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Deux Tweets les 1 et 26 janvier 2020 les plus interactifs:  LDLC a posté un tweet concours dans ces jours-là.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F6E9">
            <a:alpha val="34510"/>
          </a:srgbClr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2347763" y="293575"/>
            <a:ext cx="44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600"/>
              <a:t>Interaction followers en Avril </a:t>
            </a:r>
            <a:endParaRPr sz="26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0" y="1114688"/>
            <a:ext cx="2900924" cy="234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237" y="1114689"/>
            <a:ext cx="2866664" cy="234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5775" y="1108172"/>
            <a:ext cx="2866674" cy="238860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349250" y="3885225"/>
            <a:ext cx="86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avril 2018 et 2019, Les followers sont plus réactifs (il fait beau dans ce mois) que l’avril 2020 où il y avait le confinement. Le 24 avril 2020, ils sont réactifs à nouveau avec un tweet concours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F6E9">
            <a:alpha val="34510"/>
          </a:srgbClr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2355600" y="303875"/>
            <a:ext cx="44328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600"/>
              <a:t>Interaction followers en Août</a:t>
            </a:r>
            <a:endParaRPr sz="26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7331"/>
            <a:ext cx="3063109" cy="226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45" y="990951"/>
            <a:ext cx="3066782" cy="221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323" y="968550"/>
            <a:ext cx="2992677" cy="225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342300" y="4015500"/>
            <a:ext cx="6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août 2019 et 2020 , l’interaction est liée avec la température clairement.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F6E9">
            <a:alpha val="25410"/>
          </a:srgbClr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909913" y="4124975"/>
            <a:ext cx="13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Qualité météo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613" y="355725"/>
            <a:ext cx="6556776" cy="37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2075225" y="2075225"/>
            <a:ext cx="100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très mauvaise</a:t>
            </a:r>
            <a:endParaRPr sz="1200"/>
          </a:p>
        </p:txBody>
      </p:sp>
      <p:sp>
        <p:nvSpPr>
          <p:cNvPr id="157" name="Google Shape;157;p27"/>
          <p:cNvSpPr txBox="1"/>
          <p:nvPr/>
        </p:nvSpPr>
        <p:spPr>
          <a:xfrm>
            <a:off x="3450225" y="2750000"/>
            <a:ext cx="89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mauvaise</a:t>
            </a:r>
            <a:endParaRPr sz="1200"/>
          </a:p>
        </p:txBody>
      </p:sp>
      <p:sp>
        <p:nvSpPr>
          <p:cNvPr id="158" name="Google Shape;158;p27"/>
          <p:cNvSpPr txBox="1"/>
          <p:nvPr/>
        </p:nvSpPr>
        <p:spPr>
          <a:xfrm>
            <a:off x="4797400" y="2750000"/>
            <a:ext cx="84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moyenne</a:t>
            </a:r>
            <a:endParaRPr sz="1200"/>
          </a:p>
        </p:txBody>
      </p:sp>
      <p:sp>
        <p:nvSpPr>
          <p:cNvPr id="159" name="Google Shape;159;p27"/>
          <p:cNvSpPr txBox="1"/>
          <p:nvPr/>
        </p:nvSpPr>
        <p:spPr>
          <a:xfrm>
            <a:off x="6200225" y="2750000"/>
            <a:ext cx="63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bonne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311700" y="432900"/>
            <a:ext cx="8520600" cy="427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960000" dist="14287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835350" y="3361125"/>
            <a:ext cx="747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Outre le contenu </a:t>
            </a:r>
            <a:r>
              <a:rPr lang="fr" sz="1800"/>
              <a:t>même</a:t>
            </a:r>
            <a:r>
              <a:rPr lang="fr" sz="1800"/>
              <a:t> du message posté, de nombreux autres </a:t>
            </a:r>
            <a:r>
              <a:rPr lang="fr" sz="1800"/>
              <a:t>paramètres</a:t>
            </a:r>
            <a:r>
              <a:rPr lang="fr" sz="1800"/>
              <a:t> sont certainement plus pertinents. En effet...</a:t>
            </a:r>
            <a:endParaRPr sz="18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32875" y="1725450"/>
            <a:ext cx="82119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000">
                <a:solidFill>
                  <a:srgbClr val="000000"/>
                </a:solidFill>
              </a:rPr>
              <a:t>La relation directe entre soleil et visibilité sur les réseaux sociaux n’est sûrement pas inexistante, mais est dure à affirmer avec certitude.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3458400" y="725675"/>
            <a:ext cx="22272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Conclusion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 rotWithShape="1">
          <a:blip r:embed="rId4">
            <a:alphaModFix/>
          </a:blip>
          <a:srcRect b="12175" l="13608" r="19488" t="14257"/>
          <a:stretch/>
        </p:blipFill>
        <p:spPr>
          <a:xfrm>
            <a:off x="0" y="0"/>
            <a:ext cx="1222550" cy="1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253775" y="1532100"/>
            <a:ext cx="84663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-Facteurs sociologiques: </a:t>
            </a:r>
            <a:r>
              <a:rPr b="1" lang="fr" sz="2100"/>
              <a:t>effet de groupe</a:t>
            </a:r>
            <a:r>
              <a:rPr lang="fr" sz="2100"/>
              <a:t> (imiter la majorité).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-La </a:t>
            </a:r>
            <a:r>
              <a:rPr b="1" lang="fr" sz="2100"/>
              <a:t>communication</a:t>
            </a:r>
            <a:r>
              <a:rPr lang="fr" sz="2100"/>
              <a:t> selon une tendance,météo ou pas.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Exemple: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Une tempête traverse la France =&gt; </a:t>
            </a:r>
            <a:r>
              <a:rPr lang="fr" sz="2100">
                <a:highlight>
                  <a:srgbClr val="CFE2F3"/>
                </a:highlight>
              </a:rPr>
              <a:t>Une tempête de petits prix dans le rayon disques </a:t>
            </a:r>
            <a:r>
              <a:rPr lang="fr" sz="2100">
                <a:highlight>
                  <a:srgbClr val="C9DAF8"/>
                </a:highlight>
              </a:rPr>
              <a:t>durs!</a:t>
            </a:r>
            <a:r>
              <a:rPr lang="fr" sz="2100">
                <a:solidFill>
                  <a:srgbClr val="0000FF"/>
                </a:solidFill>
                <a:highlight>
                  <a:srgbClr val="C9DAF8"/>
                </a:highlight>
              </a:rPr>
              <a:t>#tempeteElton</a:t>
            </a:r>
            <a:endParaRPr sz="2100">
              <a:solidFill>
                <a:srgbClr val="0000FF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highlight>
                  <a:srgbClr val="FFFFFF"/>
                </a:highlight>
              </a:rPr>
              <a:t>-La </a:t>
            </a:r>
            <a:r>
              <a:rPr b="1" lang="fr" sz="2100">
                <a:highlight>
                  <a:srgbClr val="FFFFFF"/>
                </a:highlight>
              </a:rPr>
              <a:t>situation économique</a:t>
            </a:r>
            <a:r>
              <a:rPr lang="fr" sz="2100">
                <a:highlight>
                  <a:srgbClr val="FFFFFF"/>
                </a:highlight>
              </a:rPr>
              <a:t> et </a:t>
            </a:r>
            <a:r>
              <a:rPr b="1" lang="fr" sz="2100">
                <a:highlight>
                  <a:srgbClr val="FFFFFF"/>
                </a:highlight>
              </a:rPr>
              <a:t>sociétale</a:t>
            </a:r>
            <a:r>
              <a:rPr lang="fr" sz="2100">
                <a:highlight>
                  <a:srgbClr val="FFFFFF"/>
                </a:highlight>
              </a:rPr>
              <a:t> du pays.</a:t>
            </a:r>
            <a:endParaRPr sz="2100">
              <a:highlight>
                <a:srgbClr val="FFFFFF"/>
              </a:highlight>
            </a:endParaRPr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2910275" y="393400"/>
            <a:ext cx="31533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Autres pistes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525" y="470612"/>
            <a:ext cx="4997099" cy="42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150" y="858813"/>
            <a:ext cx="3463725" cy="342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AFEF">
            <a:alpha val="89730"/>
          </a:srgbClr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39675" y="199375"/>
            <a:ext cx="8520600" cy="5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Scraping</a:t>
            </a:r>
            <a:r>
              <a:rPr lang="fr" sz="2300"/>
              <a:t> data</a:t>
            </a:r>
            <a:endParaRPr sz="23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52850" y="1059550"/>
            <a:ext cx="85206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</a:rPr>
              <a:t>Scraping météo data:</a:t>
            </a:r>
            <a:r>
              <a:rPr lang="fr" sz="1400"/>
              <a:t> </a:t>
            </a:r>
            <a:r>
              <a:rPr lang="fr" sz="1400" u="sng">
                <a:solidFill>
                  <a:schemeClr val="hlink"/>
                </a:solidFill>
                <a:hlinkClick r:id="rId4"/>
              </a:rPr>
              <a:t>https://www.historique-meteo.net/france/ile-de-france/</a:t>
            </a:r>
            <a:endParaRPr sz="14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</a:rPr>
              <a:t>Partie </a:t>
            </a:r>
            <a:r>
              <a:rPr b="1" lang="fr" sz="1400">
                <a:solidFill>
                  <a:srgbClr val="000000"/>
                </a:solidFill>
              </a:rPr>
              <a:t>sequential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</a:rPr>
              <a:t>Partie parallèle</a:t>
            </a:r>
            <a:r>
              <a:rPr lang="fr" sz="1400">
                <a:solidFill>
                  <a:srgbClr val="000000"/>
                </a:solidFill>
              </a:rPr>
              <a:t> (deux méthodes):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  <a:highlight>
                  <a:srgbClr val="FFFFFF"/>
                </a:highlight>
              </a:rPr>
              <a:t>loi d'Amdahl:</a:t>
            </a:r>
            <a:r>
              <a:rPr lang="fr" sz="130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" sz="1300">
                <a:solidFill>
                  <a:srgbClr val="202122"/>
                </a:solidFill>
                <a:highlight>
                  <a:srgbClr val="FFFFFF"/>
                </a:highlight>
              </a:rPr>
              <a:t> speedUP = (temps sequential) / (temps parallèle) = 11 / 1.2 = 9.16 seconds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</a:rPr>
              <a:t>Scraping twitter data:</a:t>
            </a:r>
            <a:r>
              <a:rPr lang="fr" sz="1400">
                <a:solidFill>
                  <a:srgbClr val="000000"/>
                </a:solidFill>
              </a:rPr>
              <a:t> LDLC account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>
            <a:off x="0" y="11443"/>
            <a:ext cx="9144000" cy="513205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2441850" y="2074950"/>
            <a:ext cx="42603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Aperçu </a:t>
            </a:r>
            <a:r>
              <a:rPr lang="fr" sz="4400"/>
              <a:t>Météo</a:t>
            </a:r>
            <a:endParaRPr sz="4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1EF">
            <a:alpha val="61960"/>
          </a:srgbClr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20350" y="143825"/>
            <a:ext cx="86403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Fréquence</a:t>
            </a:r>
            <a:r>
              <a:rPr lang="fr" sz="2400"/>
              <a:t> des températures moyennes pour Paris (2018-2020)</a:t>
            </a:r>
            <a:endParaRPr sz="24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600" y="1017725"/>
            <a:ext cx="54387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298950" y="4185200"/>
            <a:ext cx="5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°C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1EF">
            <a:alpha val="30809"/>
          </a:srgbClr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114700" y="190150"/>
            <a:ext cx="491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Température moyenne en Janvier</a:t>
            </a:r>
            <a:endParaRPr sz="2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892400"/>
            <a:ext cx="505451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39475" y="1038975"/>
            <a:ext cx="309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température pour le mois de Janvier pour l'année 2018, 2019 et 2020 reste comprise entre 4°C et 13°C, mais elle change pour l'année 2019 au début de la moitié du mois jusqu'à dépasser le 0 degré.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1EF">
            <a:alpha val="16760"/>
          </a:srgbClr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358898" y="317675"/>
            <a:ext cx="44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Température moyenne en Avril</a:t>
            </a:r>
            <a:endParaRPr sz="24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699" y="1052575"/>
            <a:ext cx="5654600" cy="36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BBDA">
            <a:alpha val="12970"/>
          </a:srgbClr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294839" y="317725"/>
            <a:ext cx="45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Température moyenne en Août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138" y="1005150"/>
            <a:ext cx="5683726" cy="36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5E5">
            <a:alpha val="96220"/>
          </a:srgbClr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304800" y="192425"/>
            <a:ext cx="3889575" cy="38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 amt="68000"/>
          </a:blip>
          <a:stretch>
            <a:fillRect/>
          </a:stretch>
        </p:blipFill>
        <p:spPr>
          <a:xfrm>
            <a:off x="5956523" y="3402925"/>
            <a:ext cx="2509902" cy="10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1970700" y="2068500"/>
            <a:ext cx="52026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/>
              <a:t>Aperçu</a:t>
            </a:r>
            <a:r>
              <a:rPr lang="fr" sz="4600"/>
              <a:t> Twitter</a:t>
            </a:r>
            <a:endParaRPr sz="4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5E5">
            <a:alpha val="90590"/>
          </a:srgbClr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040950" y="445050"/>
            <a:ext cx="306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LDLC sur Twitter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2702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France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sur twitter depuis avril 2009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560,9 k abonnés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entre le 1er janvier 2018 et le 31 novembre 2020: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  </a:t>
            </a:r>
            <a:r>
              <a:rPr lang="fr"/>
              <a:t>15 905 tweets, au moins 1 par jour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-  pour 256 383 réponses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-           974 642 retweets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-           1 341 712 likes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