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i6mlTlsk52bv9xiTriiYEgVG1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blog.octo.com/donnees-desequilibrees-que-faire/" TargetMode="External"/><Relationship Id="rId4" Type="http://schemas.openxmlformats.org/officeDocument/2006/relationships/hyperlink" Target="https://blog.soat.fr/2019/12/techniques-augmentation-dataset-smote/" TargetMode="External"/><Relationship Id="rId5" Type="http://schemas.openxmlformats.org/officeDocument/2006/relationships/hyperlink" Target="https://machinelearningmastery.com/random-oversampling-and-undersampling-for-imbalanced-classifica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709000"/>
            <a:ext cx="85206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3050">
                <a:solidFill>
                  <a:srgbClr val="0000FF"/>
                </a:solidFill>
                <a:highlight>
                  <a:srgbClr val="FFFFFF"/>
                </a:highlight>
              </a:rPr>
              <a:t>Déséquilibres des données (over/under-sampling)</a:t>
            </a:r>
            <a:endParaRPr b="1" sz="7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idx="1" type="subTitle"/>
          </p:nvPr>
        </p:nvSpPr>
        <p:spPr>
          <a:xfrm>
            <a:off x="311700" y="476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600">
                <a:solidFill>
                  <a:srgbClr val="0000FF"/>
                </a:solidFill>
              </a:rPr>
              <a:t>Re-échantillonner l'ensemble de données</a:t>
            </a:r>
            <a:endParaRPr b="1" sz="3400">
              <a:solidFill>
                <a:srgbClr val="0000FF"/>
              </a:solidFill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71600" y="1269300"/>
            <a:ext cx="83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311700" y="1269300"/>
            <a:ext cx="865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Équilibrez les classes par majorité croissante ou décroissante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311700" y="476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600">
                <a:solidFill>
                  <a:srgbClr val="0000FF"/>
                </a:solidFill>
              </a:rPr>
              <a:t>Re-échantillonner l'ensemble de données</a:t>
            </a:r>
            <a:endParaRPr b="1" sz="3400">
              <a:solidFill>
                <a:srgbClr val="0000FF"/>
              </a:solidFill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71600" y="1269300"/>
            <a:ext cx="83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311700" y="1269300"/>
            <a:ext cx="8657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Équilibrez les classes par majorité croissante ou décroissante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Under-Sampling: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Supprimez au hasard les observations de la classe majoritaire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Aide à équilibrer l'ensemble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observations rejetées peuvent contenir des informations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Peut conduire à un biais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100" y="1643200"/>
            <a:ext cx="2625325" cy="1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311700" y="476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600">
                <a:solidFill>
                  <a:srgbClr val="0000FF"/>
                </a:solidFill>
              </a:rPr>
              <a:t>Re-échantillonner l'ensemble de données</a:t>
            </a:r>
            <a:endParaRPr b="1" sz="3400">
              <a:solidFill>
                <a:srgbClr val="0000FF"/>
              </a:solidFill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171600" y="1269300"/>
            <a:ext cx="83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311700" y="1269300"/>
            <a:ext cx="8657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Équilibrez les classes par majorité croissante ou décroissante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Under-Sampling: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Supprimez au hasard les observations de la classe majoritaire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Aide à équilibrer l'ensemble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observations rejetées peuvent contenir des informations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Peut conduire à un biais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Over-Sampling: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Ajoutez au hasard plus d'observations minoritaires par réplication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Aucune perte d'information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Sujet au surajustement en raison de la collecte des mêmes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100" y="1643200"/>
            <a:ext cx="2625325" cy="16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875" y="3418696"/>
            <a:ext cx="2332425" cy="1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397425" y="926725"/>
            <a:ext cx="8520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Synthetic Minority Oversampling Technique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97425" y="926725"/>
            <a:ext cx="8520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Synthetic Minority Oversampling Technique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Créer de nouvelles observations «synthétiques»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397425" y="926725"/>
            <a:ext cx="8520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Synthetic Minority Oversampling Technique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Créer de nouvelles observations «synthétiques»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SMOTE Process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Identifiez le vecteur d'entités et son voisin le plus proche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Faites la différence entre les deux (avec une distance Euclidienne)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Multipliez la différence par un nombre aléatoire compris entre 0 et 1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Identifiez un nouveau point sur le segment de ligne en ajoutant le nombre aléatoire au vecteur d'entités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Répétez le processus pour les vecteurs de caractéristiques identifiés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25" y="925599"/>
            <a:ext cx="3993350" cy="3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352925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0" y="310750"/>
            <a:ext cx="8786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parle d’un dataset déséquilibré lorsque le ratio des observations d’une classe par rapport à l’ensemble des observations est très faible.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Ils sont courants dans les applications du monde réel, qui vont de la détection de fraude au diagnostic des maladies rares.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1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03163"/>
            <a:ext cx="4085793" cy="3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900" y="935150"/>
            <a:ext cx="4441700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311700" y="107150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2600">
                <a:solidFill>
                  <a:srgbClr val="0000FF"/>
                </a:solidFill>
              </a:rPr>
              <a:t>Un autre exemple - SMOTE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475" y="904350"/>
            <a:ext cx="7809050" cy="40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ctrTitle"/>
          </p:nvPr>
        </p:nvSpPr>
        <p:spPr>
          <a:xfrm>
            <a:off x="311700" y="235725"/>
            <a:ext cx="8520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b="1" lang="fr" sz="2600">
                <a:solidFill>
                  <a:srgbClr val="0000FF"/>
                </a:solidFill>
              </a:rPr>
              <a:t>Référence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365275" y="10982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400" u="sng">
                <a:solidFill>
                  <a:schemeClr val="hlink"/>
                </a:solidFill>
                <a:hlinkClick r:id="rId3"/>
              </a:rPr>
              <a:t>https://blog.octo.com/donnees-desequilibrees-que-faire/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400" u="sng">
                <a:solidFill>
                  <a:schemeClr val="hlink"/>
                </a:solidFill>
                <a:hlinkClick r:id="rId4"/>
              </a:rPr>
              <a:t>https://blog.soat.fr/2019/12/techniques-augmentation-dataset-smote/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400" u="sng">
                <a:solidFill>
                  <a:schemeClr val="hlink"/>
                </a:solidFill>
                <a:hlinkClick r:id="rId5"/>
              </a:rPr>
              <a:t>https://machinelearningmastery.com/random-oversampling-and-undersampling-for-imbalanced-classification/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311700" y="310750"/>
            <a:ext cx="8520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b="1" lang="fr" sz="2600">
                <a:solidFill>
                  <a:srgbClr val="0000FF"/>
                </a:solidFill>
              </a:rPr>
              <a:t>Exemple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97425" y="1001750"/>
            <a:ext cx="85206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On choisit, comme exemple, le dataset d’un credit. L’objectif est de prédire le credit card fraud.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Dans le dataset d’entraînement, on considère qu’un credit card normal = 0 et qu’un credit card fraud = 1.</a:t>
            </a:r>
            <a:r>
              <a:rPr lang="f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558" y="2033195"/>
            <a:ext cx="4564875" cy="30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ctrTitle"/>
          </p:nvPr>
        </p:nvSpPr>
        <p:spPr>
          <a:xfrm>
            <a:off x="311700" y="407175"/>
            <a:ext cx="8520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b="1" lang="fr" sz="2600">
                <a:solidFill>
                  <a:srgbClr val="0000FF"/>
                </a:solidFill>
              </a:rPr>
              <a:t>Adopter une approche naïve ?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72" name="Google Shape;72;p4"/>
          <p:cNvSpPr txBox="1"/>
          <p:nvPr>
            <p:ph idx="1" type="subTitle"/>
          </p:nvPr>
        </p:nvSpPr>
        <p:spPr>
          <a:xfrm>
            <a:off x="311700" y="1076775"/>
            <a:ext cx="85206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D’abord, on commence par une approche naïve de classification.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choisit d’utiliser l’accuracy, comme métrique d’évaluation. Elle indique le taux de bonnes prédictions réalisées par le modèle. En définissant la matrice de confusion du modèle par :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2484838"/>
            <a:ext cx="88963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ctrTitle"/>
          </p:nvPr>
        </p:nvSpPr>
        <p:spPr>
          <a:xfrm>
            <a:off x="311700" y="257175"/>
            <a:ext cx="85206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600">
                <a:solidFill>
                  <a:srgbClr val="0000FF"/>
                </a:solidFill>
              </a:rPr>
              <a:t>Choisir la métrique la plus pertinente d’un point de vue métier</a:t>
            </a:r>
            <a:endParaRPr b="1" sz="2600">
              <a:solidFill>
                <a:srgbClr val="0000FF"/>
              </a:solidFill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75" y="1576388"/>
            <a:ext cx="67532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ctrTitle"/>
          </p:nvPr>
        </p:nvSpPr>
        <p:spPr>
          <a:xfrm>
            <a:off x="311700" y="407175"/>
            <a:ext cx="8520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b="1" lang="fr" sz="2600">
                <a:solidFill>
                  <a:srgbClr val="0000FF"/>
                </a:solidFill>
              </a:rPr>
              <a:t>Adopter une approche naïve ?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85" name="Google Shape;85;p6"/>
          <p:cNvSpPr txBox="1"/>
          <p:nvPr>
            <p:ph idx="1" type="subTitle"/>
          </p:nvPr>
        </p:nvSpPr>
        <p:spPr>
          <a:xfrm>
            <a:off x="311700" y="1076775"/>
            <a:ext cx="85206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L’</a:t>
            </a:r>
            <a:r>
              <a:rPr i="1" lang="fr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accuracy</a:t>
            </a:r>
            <a:r>
              <a:rPr lang="fr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est ainsi définie comme suit: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788" y="2076450"/>
            <a:ext cx="26384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311700" y="476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600">
                <a:solidFill>
                  <a:srgbClr val="0000FF"/>
                </a:solidFill>
              </a:rPr>
              <a:t>gérer un jeu de données déséquilibré</a:t>
            </a:r>
            <a:endParaRPr b="1" sz="3400">
              <a:solidFill>
                <a:srgbClr val="0000FF"/>
              </a:solidFill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171600" y="1269300"/>
            <a:ext cx="831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Présence d'une classe minoritaire dans l'ensemble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7450" y="1663625"/>
            <a:ext cx="3494861" cy="27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5777625" y="4527900"/>
            <a:ext cx="26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No-Fraud → 99.5%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 → 0.5%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idx="1" type="subTitle"/>
          </p:nvPr>
        </p:nvSpPr>
        <p:spPr>
          <a:xfrm>
            <a:off x="311700" y="476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600">
                <a:solidFill>
                  <a:srgbClr val="0000FF"/>
                </a:solidFill>
              </a:rPr>
              <a:t>gérer un jeu de données déséquilibré</a:t>
            </a:r>
            <a:endParaRPr b="1" sz="3400">
              <a:solidFill>
                <a:srgbClr val="0000FF"/>
              </a:solidFill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171600" y="1269300"/>
            <a:ext cx="831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Présence d'une classe minoritaire dans l'ensemble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Défis liés à un jeu de données déséquilibré: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Prédiction biaisée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Précision trompeuse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7450" y="1663625"/>
            <a:ext cx="3494861" cy="27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/>
        </p:nvSpPr>
        <p:spPr>
          <a:xfrm>
            <a:off x="5777625" y="4527900"/>
            <a:ext cx="26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No-Fraud → 99.5%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 → 0.5%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311700" y="476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600">
                <a:solidFill>
                  <a:srgbClr val="0000FF"/>
                </a:solidFill>
              </a:rPr>
              <a:t>gérer un jeu de données déséquilibré</a:t>
            </a:r>
            <a:endParaRPr b="1" sz="3400">
              <a:solidFill>
                <a:srgbClr val="0000FF"/>
              </a:solidFill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171600" y="1269300"/>
            <a:ext cx="831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Présence d'une classe minoritaire dans l'ensemble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Défis liés à un jeu de données déséquilibré: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Prédiction biaisée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Précision trompeuse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Quelques exemples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Fraudes par carte de crédit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défauts de fabrication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diagnostic de maladies rares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catastrophes naturelles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Inscription aux meilleurs instituts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7450" y="1663625"/>
            <a:ext cx="3494861" cy="27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/>
        </p:nvSpPr>
        <p:spPr>
          <a:xfrm>
            <a:off x="5777625" y="4527900"/>
            <a:ext cx="26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No-Fraud → 99.5%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 → 0.5%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