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33BD4-D7A9-4174-810C-50DC7AC65118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AD61B40-7A8E-4F1D-82B8-A4659DA94932}">
      <dgm:prSet/>
      <dgm:spPr/>
      <dgm:t>
        <a:bodyPr/>
        <a:lstStyle/>
        <a:p>
          <a:r>
            <a:rPr lang="en-US"/>
            <a:t>Standard MCMC can take too long to converge.</a:t>
          </a:r>
        </a:p>
      </dgm:t>
    </dgm:pt>
    <dgm:pt modelId="{21E70BFB-136F-4A0C-B706-8C0384ACDD74}" type="parTrans" cxnId="{F01D1994-FCA0-41B6-8D25-17E19D5C5AC4}">
      <dgm:prSet/>
      <dgm:spPr/>
      <dgm:t>
        <a:bodyPr/>
        <a:lstStyle/>
        <a:p>
          <a:endParaRPr lang="en-US"/>
        </a:p>
      </dgm:t>
    </dgm:pt>
    <dgm:pt modelId="{D6AB38A8-21EB-41FA-A10C-CE3D02B32406}" type="sibTrans" cxnId="{F01D1994-FCA0-41B6-8D25-17E19D5C5AC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EC65AC6-B00C-4A5E-9287-9EEA08D29F5B}">
      <dgm:prSet/>
      <dgm:spPr/>
      <dgm:t>
        <a:bodyPr/>
        <a:lstStyle/>
        <a:p>
          <a:r>
            <a:rPr lang="en-US"/>
            <a:t>Augment the state space of the variable of interest</a:t>
          </a:r>
        </a:p>
      </dgm:t>
    </dgm:pt>
    <dgm:pt modelId="{5D2F126C-0A0B-4579-9A5F-BCE479300EA3}" type="parTrans" cxnId="{23A5ED4D-25ED-4AF7-965B-ABD31240ED41}">
      <dgm:prSet/>
      <dgm:spPr/>
      <dgm:t>
        <a:bodyPr/>
        <a:lstStyle/>
        <a:p>
          <a:endParaRPr lang="en-US"/>
        </a:p>
      </dgm:t>
    </dgm:pt>
    <dgm:pt modelId="{47B52578-B204-45E3-A13B-8C45770EC169}" type="sibTrans" cxnId="{23A5ED4D-25ED-4AF7-965B-ABD31240ED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65FF344-0018-4EB3-8E23-9E42F9F319F2}">
      <dgm:prSet/>
      <dgm:spPr/>
      <dgm:t>
        <a:bodyPr/>
        <a:lstStyle/>
        <a:p>
          <a:r>
            <a:rPr lang="en-US"/>
            <a:t>Leads to chains that converge faster and require less tuning </a:t>
          </a:r>
        </a:p>
      </dgm:t>
    </dgm:pt>
    <dgm:pt modelId="{EF6C1919-55CA-4A41-9B40-FB8C9908054F}" type="parTrans" cxnId="{07E75B40-D73A-45FE-B4FE-986E2D50CA0D}">
      <dgm:prSet/>
      <dgm:spPr/>
      <dgm:t>
        <a:bodyPr/>
        <a:lstStyle/>
        <a:p>
          <a:endParaRPr lang="en-US"/>
        </a:p>
      </dgm:t>
    </dgm:pt>
    <dgm:pt modelId="{3624590E-E717-429E-A1AD-C6AD95E24331}" type="sibTrans" cxnId="{07E75B40-D73A-45FE-B4FE-986E2D50CA0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861444-2CA7-4794-81D9-F33777557197}">
      <dgm:prSet/>
      <dgm:spPr/>
      <dgm:t>
        <a:bodyPr/>
        <a:lstStyle/>
        <a:p>
          <a:r>
            <a:rPr lang="en-US"/>
            <a:t>Mostly used in Bayesian spatial lattice models</a:t>
          </a:r>
        </a:p>
      </dgm:t>
    </dgm:pt>
    <dgm:pt modelId="{F4BC7731-2327-4A31-89DA-50705FF12B26}" type="parTrans" cxnId="{8E0E72B0-6CA2-4060-A98B-484F3B31A12E}">
      <dgm:prSet/>
      <dgm:spPr/>
      <dgm:t>
        <a:bodyPr/>
        <a:lstStyle/>
        <a:p>
          <a:endParaRPr lang="en-US"/>
        </a:p>
      </dgm:t>
    </dgm:pt>
    <dgm:pt modelId="{B5F7CB01-2858-43FB-8FFA-F54AD85C5D3B}" type="sibTrans" cxnId="{8E0E72B0-6CA2-4060-A98B-484F3B31A12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C694F1D-7DC2-4E08-8ABD-F1ECAA2B1C5F}" type="pres">
      <dgm:prSet presAssocID="{3C833BD4-D7A9-4174-810C-50DC7AC65118}" presName="Name0" presStyleCnt="0">
        <dgm:presLayoutVars>
          <dgm:animLvl val="lvl"/>
          <dgm:resizeHandles val="exact"/>
        </dgm:presLayoutVars>
      </dgm:prSet>
      <dgm:spPr/>
    </dgm:pt>
    <dgm:pt modelId="{237E48A8-E9A9-4D61-B458-87D6289C4C1B}" type="pres">
      <dgm:prSet presAssocID="{9AD61B40-7A8E-4F1D-82B8-A4659DA94932}" presName="compositeNode" presStyleCnt="0">
        <dgm:presLayoutVars>
          <dgm:bulletEnabled val="1"/>
        </dgm:presLayoutVars>
      </dgm:prSet>
      <dgm:spPr/>
    </dgm:pt>
    <dgm:pt modelId="{5D01A76A-57E4-46AC-B959-B71D2A92A5B4}" type="pres">
      <dgm:prSet presAssocID="{9AD61B40-7A8E-4F1D-82B8-A4659DA94932}" presName="bgRect" presStyleLbl="alignNode1" presStyleIdx="0" presStyleCnt="4"/>
      <dgm:spPr/>
    </dgm:pt>
    <dgm:pt modelId="{F1C8E3B0-D6DB-4331-BDFA-6EB03007B6D0}" type="pres">
      <dgm:prSet presAssocID="{D6AB38A8-21EB-41FA-A10C-CE3D02B3240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4102F90-0F92-46EB-B9A6-CC1A47541147}" type="pres">
      <dgm:prSet presAssocID="{9AD61B40-7A8E-4F1D-82B8-A4659DA94932}" presName="nodeRect" presStyleLbl="alignNode1" presStyleIdx="0" presStyleCnt="4">
        <dgm:presLayoutVars>
          <dgm:bulletEnabled val="1"/>
        </dgm:presLayoutVars>
      </dgm:prSet>
      <dgm:spPr/>
    </dgm:pt>
    <dgm:pt modelId="{71C674A2-17A3-44FF-96FB-9BC4E0E06A61}" type="pres">
      <dgm:prSet presAssocID="{D6AB38A8-21EB-41FA-A10C-CE3D02B32406}" presName="sibTrans" presStyleCnt="0"/>
      <dgm:spPr/>
    </dgm:pt>
    <dgm:pt modelId="{92F19334-E3AC-4EAE-9F2B-9FCF9F78D8D3}" type="pres">
      <dgm:prSet presAssocID="{CEC65AC6-B00C-4A5E-9287-9EEA08D29F5B}" presName="compositeNode" presStyleCnt="0">
        <dgm:presLayoutVars>
          <dgm:bulletEnabled val="1"/>
        </dgm:presLayoutVars>
      </dgm:prSet>
      <dgm:spPr/>
    </dgm:pt>
    <dgm:pt modelId="{8852BBEE-6135-46A0-A268-A6E727F55B0F}" type="pres">
      <dgm:prSet presAssocID="{CEC65AC6-B00C-4A5E-9287-9EEA08D29F5B}" presName="bgRect" presStyleLbl="alignNode1" presStyleIdx="1" presStyleCnt="4"/>
      <dgm:spPr/>
    </dgm:pt>
    <dgm:pt modelId="{DE8781BB-4F9C-4356-A560-421421BB0C2C}" type="pres">
      <dgm:prSet presAssocID="{47B52578-B204-45E3-A13B-8C45770EC1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9427320-17FC-4AA3-8485-677BB81E471A}" type="pres">
      <dgm:prSet presAssocID="{CEC65AC6-B00C-4A5E-9287-9EEA08D29F5B}" presName="nodeRect" presStyleLbl="alignNode1" presStyleIdx="1" presStyleCnt="4">
        <dgm:presLayoutVars>
          <dgm:bulletEnabled val="1"/>
        </dgm:presLayoutVars>
      </dgm:prSet>
      <dgm:spPr/>
    </dgm:pt>
    <dgm:pt modelId="{E5697670-CCFF-424C-B05C-9E28F06BC1A4}" type="pres">
      <dgm:prSet presAssocID="{47B52578-B204-45E3-A13B-8C45770EC169}" presName="sibTrans" presStyleCnt="0"/>
      <dgm:spPr/>
    </dgm:pt>
    <dgm:pt modelId="{2FC644AB-792C-4C71-A8BC-F3CBF1FCB527}" type="pres">
      <dgm:prSet presAssocID="{265FF344-0018-4EB3-8E23-9E42F9F319F2}" presName="compositeNode" presStyleCnt="0">
        <dgm:presLayoutVars>
          <dgm:bulletEnabled val="1"/>
        </dgm:presLayoutVars>
      </dgm:prSet>
      <dgm:spPr/>
    </dgm:pt>
    <dgm:pt modelId="{8BED6896-E127-4171-9ACC-264589376A71}" type="pres">
      <dgm:prSet presAssocID="{265FF344-0018-4EB3-8E23-9E42F9F319F2}" presName="bgRect" presStyleLbl="alignNode1" presStyleIdx="2" presStyleCnt="4"/>
      <dgm:spPr/>
    </dgm:pt>
    <dgm:pt modelId="{34DB1599-A892-4A9E-A8E4-64CEE1E31D61}" type="pres">
      <dgm:prSet presAssocID="{3624590E-E717-429E-A1AD-C6AD95E2433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E1178EB-B064-4461-9C6A-E1A45463E6F8}" type="pres">
      <dgm:prSet presAssocID="{265FF344-0018-4EB3-8E23-9E42F9F319F2}" presName="nodeRect" presStyleLbl="alignNode1" presStyleIdx="2" presStyleCnt="4">
        <dgm:presLayoutVars>
          <dgm:bulletEnabled val="1"/>
        </dgm:presLayoutVars>
      </dgm:prSet>
      <dgm:spPr/>
    </dgm:pt>
    <dgm:pt modelId="{B806982B-91E3-4532-937A-7A1DC64BE334}" type="pres">
      <dgm:prSet presAssocID="{3624590E-E717-429E-A1AD-C6AD95E24331}" presName="sibTrans" presStyleCnt="0"/>
      <dgm:spPr/>
    </dgm:pt>
    <dgm:pt modelId="{737630B6-833C-4217-8CF2-4FEC52092D08}" type="pres">
      <dgm:prSet presAssocID="{7A861444-2CA7-4794-81D9-F33777557197}" presName="compositeNode" presStyleCnt="0">
        <dgm:presLayoutVars>
          <dgm:bulletEnabled val="1"/>
        </dgm:presLayoutVars>
      </dgm:prSet>
      <dgm:spPr/>
    </dgm:pt>
    <dgm:pt modelId="{9DEF9E81-8C6D-4D07-9352-C533105E8443}" type="pres">
      <dgm:prSet presAssocID="{7A861444-2CA7-4794-81D9-F33777557197}" presName="bgRect" presStyleLbl="alignNode1" presStyleIdx="3" presStyleCnt="4"/>
      <dgm:spPr/>
    </dgm:pt>
    <dgm:pt modelId="{82A35147-AC06-4C3E-8711-7E536F5335A2}" type="pres">
      <dgm:prSet presAssocID="{B5F7CB01-2858-43FB-8FFA-F54AD85C5D3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7E00B90-9017-4C7D-B727-02A2A7476A83}" type="pres">
      <dgm:prSet presAssocID="{7A861444-2CA7-4794-81D9-F3377755719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8E9B80E-1987-482A-99E2-9EAB5BDF4C72}" type="presOf" srcId="{265FF344-0018-4EB3-8E23-9E42F9F319F2}" destId="{1E1178EB-B064-4461-9C6A-E1A45463E6F8}" srcOrd="1" destOrd="0" presId="urn:microsoft.com/office/officeart/2016/7/layout/LinearBlockProcessNumbered"/>
    <dgm:cxn modelId="{4549F823-C5B5-4AC1-82A2-68648699AFED}" type="presOf" srcId="{47B52578-B204-45E3-A13B-8C45770EC169}" destId="{DE8781BB-4F9C-4356-A560-421421BB0C2C}" srcOrd="0" destOrd="0" presId="urn:microsoft.com/office/officeart/2016/7/layout/LinearBlockProcessNumbered"/>
    <dgm:cxn modelId="{D459343C-19B6-44BC-ADC8-47F4D3E559E9}" type="presOf" srcId="{B5F7CB01-2858-43FB-8FFA-F54AD85C5D3B}" destId="{82A35147-AC06-4C3E-8711-7E536F5335A2}" srcOrd="0" destOrd="0" presId="urn:microsoft.com/office/officeart/2016/7/layout/LinearBlockProcessNumbered"/>
    <dgm:cxn modelId="{07E75B40-D73A-45FE-B4FE-986E2D50CA0D}" srcId="{3C833BD4-D7A9-4174-810C-50DC7AC65118}" destId="{265FF344-0018-4EB3-8E23-9E42F9F319F2}" srcOrd="2" destOrd="0" parTransId="{EF6C1919-55CA-4A41-9B40-FB8C9908054F}" sibTransId="{3624590E-E717-429E-A1AD-C6AD95E24331}"/>
    <dgm:cxn modelId="{6DCD0346-4C97-4C1D-BF78-173DD2F9A01E}" type="presOf" srcId="{7A861444-2CA7-4794-81D9-F33777557197}" destId="{9DEF9E81-8C6D-4D07-9352-C533105E8443}" srcOrd="0" destOrd="0" presId="urn:microsoft.com/office/officeart/2016/7/layout/LinearBlockProcessNumbered"/>
    <dgm:cxn modelId="{23A5ED4D-25ED-4AF7-965B-ABD31240ED41}" srcId="{3C833BD4-D7A9-4174-810C-50DC7AC65118}" destId="{CEC65AC6-B00C-4A5E-9287-9EEA08D29F5B}" srcOrd="1" destOrd="0" parTransId="{5D2F126C-0A0B-4579-9A5F-BCE479300EA3}" sibTransId="{47B52578-B204-45E3-A13B-8C45770EC169}"/>
    <dgm:cxn modelId="{334E9173-DEF7-4FF9-A2D1-9A3217473394}" type="presOf" srcId="{7A861444-2CA7-4794-81D9-F33777557197}" destId="{97E00B90-9017-4C7D-B727-02A2A7476A83}" srcOrd="1" destOrd="0" presId="urn:microsoft.com/office/officeart/2016/7/layout/LinearBlockProcessNumbered"/>
    <dgm:cxn modelId="{7848A683-2DF5-4792-84FF-3DDFACA8E9A4}" type="presOf" srcId="{9AD61B40-7A8E-4F1D-82B8-A4659DA94932}" destId="{5D01A76A-57E4-46AC-B959-B71D2A92A5B4}" srcOrd="0" destOrd="0" presId="urn:microsoft.com/office/officeart/2016/7/layout/LinearBlockProcessNumbered"/>
    <dgm:cxn modelId="{F01D1994-FCA0-41B6-8D25-17E19D5C5AC4}" srcId="{3C833BD4-D7A9-4174-810C-50DC7AC65118}" destId="{9AD61B40-7A8E-4F1D-82B8-A4659DA94932}" srcOrd="0" destOrd="0" parTransId="{21E70BFB-136F-4A0C-B706-8C0384ACDD74}" sibTransId="{D6AB38A8-21EB-41FA-A10C-CE3D02B32406}"/>
    <dgm:cxn modelId="{8E0E72B0-6CA2-4060-A98B-484F3B31A12E}" srcId="{3C833BD4-D7A9-4174-810C-50DC7AC65118}" destId="{7A861444-2CA7-4794-81D9-F33777557197}" srcOrd="3" destOrd="0" parTransId="{F4BC7731-2327-4A31-89DA-50705FF12B26}" sibTransId="{B5F7CB01-2858-43FB-8FFA-F54AD85C5D3B}"/>
    <dgm:cxn modelId="{183A6AB7-29AD-453C-B95E-143197D64845}" type="presOf" srcId="{3624590E-E717-429E-A1AD-C6AD95E24331}" destId="{34DB1599-A892-4A9E-A8E4-64CEE1E31D61}" srcOrd="0" destOrd="0" presId="urn:microsoft.com/office/officeart/2016/7/layout/LinearBlockProcessNumbered"/>
    <dgm:cxn modelId="{EFA795C3-67B9-4FC0-8EDE-BB2AFBB49681}" type="presOf" srcId="{3C833BD4-D7A9-4174-810C-50DC7AC65118}" destId="{AC694F1D-7DC2-4E08-8ABD-F1ECAA2B1C5F}" srcOrd="0" destOrd="0" presId="urn:microsoft.com/office/officeart/2016/7/layout/LinearBlockProcessNumbered"/>
    <dgm:cxn modelId="{3B9BDCC5-9B2F-411E-8FD4-36DA88355B48}" type="presOf" srcId="{9AD61B40-7A8E-4F1D-82B8-A4659DA94932}" destId="{D4102F90-0F92-46EB-B9A6-CC1A47541147}" srcOrd="1" destOrd="0" presId="urn:microsoft.com/office/officeart/2016/7/layout/LinearBlockProcessNumbered"/>
    <dgm:cxn modelId="{87BAD4C9-FA21-4213-8CD4-3F56D1A5336D}" type="presOf" srcId="{D6AB38A8-21EB-41FA-A10C-CE3D02B32406}" destId="{F1C8E3B0-D6DB-4331-BDFA-6EB03007B6D0}" srcOrd="0" destOrd="0" presId="urn:microsoft.com/office/officeart/2016/7/layout/LinearBlockProcessNumbered"/>
    <dgm:cxn modelId="{03F230CD-3A51-4CDC-ABE9-C58743C2E9C4}" type="presOf" srcId="{CEC65AC6-B00C-4A5E-9287-9EEA08D29F5B}" destId="{E9427320-17FC-4AA3-8485-677BB81E471A}" srcOrd="1" destOrd="0" presId="urn:microsoft.com/office/officeart/2016/7/layout/LinearBlockProcessNumbered"/>
    <dgm:cxn modelId="{47E893E0-F949-4335-B929-FEED81B5E5E6}" type="presOf" srcId="{CEC65AC6-B00C-4A5E-9287-9EEA08D29F5B}" destId="{8852BBEE-6135-46A0-A268-A6E727F55B0F}" srcOrd="0" destOrd="0" presId="urn:microsoft.com/office/officeart/2016/7/layout/LinearBlockProcessNumbered"/>
    <dgm:cxn modelId="{4541EFE5-33BC-4BB8-9D09-3A6B3177312F}" type="presOf" srcId="{265FF344-0018-4EB3-8E23-9E42F9F319F2}" destId="{8BED6896-E127-4171-9ACC-264589376A71}" srcOrd="0" destOrd="0" presId="urn:microsoft.com/office/officeart/2016/7/layout/LinearBlockProcessNumbered"/>
    <dgm:cxn modelId="{A7C9B5F9-67C2-41F5-947B-2322D083B310}" type="presParOf" srcId="{AC694F1D-7DC2-4E08-8ABD-F1ECAA2B1C5F}" destId="{237E48A8-E9A9-4D61-B458-87D6289C4C1B}" srcOrd="0" destOrd="0" presId="urn:microsoft.com/office/officeart/2016/7/layout/LinearBlockProcessNumbered"/>
    <dgm:cxn modelId="{7EFA8D8B-EF4B-403A-A94B-DBE619A7F1FC}" type="presParOf" srcId="{237E48A8-E9A9-4D61-B458-87D6289C4C1B}" destId="{5D01A76A-57E4-46AC-B959-B71D2A92A5B4}" srcOrd="0" destOrd="0" presId="urn:microsoft.com/office/officeart/2016/7/layout/LinearBlockProcessNumbered"/>
    <dgm:cxn modelId="{114F2CE6-5F51-4948-9230-A906A6F30DD6}" type="presParOf" srcId="{237E48A8-E9A9-4D61-B458-87D6289C4C1B}" destId="{F1C8E3B0-D6DB-4331-BDFA-6EB03007B6D0}" srcOrd="1" destOrd="0" presId="urn:microsoft.com/office/officeart/2016/7/layout/LinearBlockProcessNumbered"/>
    <dgm:cxn modelId="{FDE61E7C-541C-4F59-B474-1A6D63BBEE8F}" type="presParOf" srcId="{237E48A8-E9A9-4D61-B458-87D6289C4C1B}" destId="{D4102F90-0F92-46EB-B9A6-CC1A47541147}" srcOrd="2" destOrd="0" presId="urn:microsoft.com/office/officeart/2016/7/layout/LinearBlockProcessNumbered"/>
    <dgm:cxn modelId="{C5C51627-A53C-4028-BE7F-5CA91C6644CA}" type="presParOf" srcId="{AC694F1D-7DC2-4E08-8ABD-F1ECAA2B1C5F}" destId="{71C674A2-17A3-44FF-96FB-9BC4E0E06A61}" srcOrd="1" destOrd="0" presId="urn:microsoft.com/office/officeart/2016/7/layout/LinearBlockProcessNumbered"/>
    <dgm:cxn modelId="{2D628E53-F672-4F1E-AC63-60C1A970DAFC}" type="presParOf" srcId="{AC694F1D-7DC2-4E08-8ABD-F1ECAA2B1C5F}" destId="{92F19334-E3AC-4EAE-9F2B-9FCF9F78D8D3}" srcOrd="2" destOrd="0" presId="urn:microsoft.com/office/officeart/2016/7/layout/LinearBlockProcessNumbered"/>
    <dgm:cxn modelId="{FEAFA8E3-B3CE-4139-8254-1853684922B3}" type="presParOf" srcId="{92F19334-E3AC-4EAE-9F2B-9FCF9F78D8D3}" destId="{8852BBEE-6135-46A0-A268-A6E727F55B0F}" srcOrd="0" destOrd="0" presId="urn:microsoft.com/office/officeart/2016/7/layout/LinearBlockProcessNumbered"/>
    <dgm:cxn modelId="{2096FA2A-E108-47A6-8BA8-5E0458F88FAE}" type="presParOf" srcId="{92F19334-E3AC-4EAE-9F2B-9FCF9F78D8D3}" destId="{DE8781BB-4F9C-4356-A560-421421BB0C2C}" srcOrd="1" destOrd="0" presId="urn:microsoft.com/office/officeart/2016/7/layout/LinearBlockProcessNumbered"/>
    <dgm:cxn modelId="{5826D2AC-2E0E-41A0-9179-213FBE3EAC7E}" type="presParOf" srcId="{92F19334-E3AC-4EAE-9F2B-9FCF9F78D8D3}" destId="{E9427320-17FC-4AA3-8485-677BB81E471A}" srcOrd="2" destOrd="0" presId="urn:microsoft.com/office/officeart/2016/7/layout/LinearBlockProcessNumbered"/>
    <dgm:cxn modelId="{7434E3A0-AB82-4370-B8B4-536324106585}" type="presParOf" srcId="{AC694F1D-7DC2-4E08-8ABD-F1ECAA2B1C5F}" destId="{E5697670-CCFF-424C-B05C-9E28F06BC1A4}" srcOrd="3" destOrd="0" presId="urn:microsoft.com/office/officeart/2016/7/layout/LinearBlockProcessNumbered"/>
    <dgm:cxn modelId="{85908A9E-B395-4E1C-BC36-B8ED9FC43889}" type="presParOf" srcId="{AC694F1D-7DC2-4E08-8ABD-F1ECAA2B1C5F}" destId="{2FC644AB-792C-4C71-A8BC-F3CBF1FCB527}" srcOrd="4" destOrd="0" presId="urn:microsoft.com/office/officeart/2016/7/layout/LinearBlockProcessNumbered"/>
    <dgm:cxn modelId="{7BB6C960-531E-4FCE-B301-60BFFCA74996}" type="presParOf" srcId="{2FC644AB-792C-4C71-A8BC-F3CBF1FCB527}" destId="{8BED6896-E127-4171-9ACC-264589376A71}" srcOrd="0" destOrd="0" presId="urn:microsoft.com/office/officeart/2016/7/layout/LinearBlockProcessNumbered"/>
    <dgm:cxn modelId="{14ADF7F5-5C7E-4227-BA66-0B0873FD9786}" type="presParOf" srcId="{2FC644AB-792C-4C71-A8BC-F3CBF1FCB527}" destId="{34DB1599-A892-4A9E-A8E4-64CEE1E31D61}" srcOrd="1" destOrd="0" presId="urn:microsoft.com/office/officeart/2016/7/layout/LinearBlockProcessNumbered"/>
    <dgm:cxn modelId="{8CC3E43F-C95F-4817-BA62-1F7901D5CC42}" type="presParOf" srcId="{2FC644AB-792C-4C71-A8BC-F3CBF1FCB527}" destId="{1E1178EB-B064-4461-9C6A-E1A45463E6F8}" srcOrd="2" destOrd="0" presId="urn:microsoft.com/office/officeart/2016/7/layout/LinearBlockProcessNumbered"/>
    <dgm:cxn modelId="{29A4DA1A-67EE-45C9-A6C7-D01896188D84}" type="presParOf" srcId="{AC694F1D-7DC2-4E08-8ABD-F1ECAA2B1C5F}" destId="{B806982B-91E3-4532-937A-7A1DC64BE334}" srcOrd="5" destOrd="0" presId="urn:microsoft.com/office/officeart/2016/7/layout/LinearBlockProcessNumbered"/>
    <dgm:cxn modelId="{E168F9D1-4F34-423D-AD4B-578C5F7784CE}" type="presParOf" srcId="{AC694F1D-7DC2-4E08-8ABD-F1ECAA2B1C5F}" destId="{737630B6-833C-4217-8CF2-4FEC52092D08}" srcOrd="6" destOrd="0" presId="urn:microsoft.com/office/officeart/2016/7/layout/LinearBlockProcessNumbered"/>
    <dgm:cxn modelId="{EAFB240A-A396-49A3-8D32-696867E208C5}" type="presParOf" srcId="{737630B6-833C-4217-8CF2-4FEC52092D08}" destId="{9DEF9E81-8C6D-4D07-9352-C533105E8443}" srcOrd="0" destOrd="0" presId="urn:microsoft.com/office/officeart/2016/7/layout/LinearBlockProcessNumbered"/>
    <dgm:cxn modelId="{5BB823C9-8012-4E5E-91FE-4F2A209C0357}" type="presParOf" srcId="{737630B6-833C-4217-8CF2-4FEC52092D08}" destId="{82A35147-AC06-4C3E-8711-7E536F5335A2}" srcOrd="1" destOrd="0" presId="urn:microsoft.com/office/officeart/2016/7/layout/LinearBlockProcessNumbered"/>
    <dgm:cxn modelId="{24CED476-7842-4CEC-902D-353DF2341AEF}" type="presParOf" srcId="{737630B6-833C-4217-8CF2-4FEC52092D08}" destId="{97E00B90-9017-4C7D-B727-02A2A7476A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1A76A-57E4-46AC-B959-B71D2A92A5B4}">
      <dsp:nvSpPr>
        <dsp:cNvPr id="0" name=""/>
        <dsp:cNvSpPr/>
      </dsp:nvSpPr>
      <dsp:spPr>
        <a:xfrm>
          <a:off x="196" y="469737"/>
          <a:ext cx="2372171" cy="2846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Standard MCMC can take too long to converge.</a:t>
          </a:r>
        </a:p>
      </dsp:txBody>
      <dsp:txXfrm>
        <a:off x="196" y="1608379"/>
        <a:ext cx="2372171" cy="1707963"/>
      </dsp:txXfrm>
    </dsp:sp>
    <dsp:sp modelId="{F1C8E3B0-D6DB-4331-BDFA-6EB03007B6D0}">
      <dsp:nvSpPr>
        <dsp:cNvPr id="0" name=""/>
        <dsp:cNvSpPr/>
      </dsp:nvSpPr>
      <dsp:spPr>
        <a:xfrm>
          <a:off x="196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196" y="469737"/>
        <a:ext cx="2372171" cy="1138642"/>
      </dsp:txXfrm>
    </dsp:sp>
    <dsp:sp modelId="{8852BBEE-6135-46A0-A268-A6E727F55B0F}">
      <dsp:nvSpPr>
        <dsp:cNvPr id="0" name=""/>
        <dsp:cNvSpPr/>
      </dsp:nvSpPr>
      <dsp:spPr>
        <a:xfrm>
          <a:off x="2562141" y="469737"/>
          <a:ext cx="2372171" cy="2846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Augment the state space of the variable of interest</a:t>
          </a:r>
        </a:p>
      </dsp:txBody>
      <dsp:txXfrm>
        <a:off x="2562141" y="1608379"/>
        <a:ext cx="2372171" cy="1707963"/>
      </dsp:txXfrm>
    </dsp:sp>
    <dsp:sp modelId="{DE8781BB-4F9C-4356-A560-421421BB0C2C}">
      <dsp:nvSpPr>
        <dsp:cNvPr id="0" name=""/>
        <dsp:cNvSpPr/>
      </dsp:nvSpPr>
      <dsp:spPr>
        <a:xfrm>
          <a:off x="2562141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62141" y="469737"/>
        <a:ext cx="2372171" cy="1138642"/>
      </dsp:txXfrm>
    </dsp:sp>
    <dsp:sp modelId="{8BED6896-E127-4171-9ACC-264589376A71}">
      <dsp:nvSpPr>
        <dsp:cNvPr id="0" name=""/>
        <dsp:cNvSpPr/>
      </dsp:nvSpPr>
      <dsp:spPr>
        <a:xfrm>
          <a:off x="5124086" y="469737"/>
          <a:ext cx="2372171" cy="2846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Leads to chains that converge faster and require less tuning </a:t>
          </a:r>
        </a:p>
      </dsp:txBody>
      <dsp:txXfrm>
        <a:off x="5124086" y="1608379"/>
        <a:ext cx="2372171" cy="1707963"/>
      </dsp:txXfrm>
    </dsp:sp>
    <dsp:sp modelId="{34DB1599-A892-4A9E-A8E4-64CEE1E31D61}">
      <dsp:nvSpPr>
        <dsp:cNvPr id="0" name=""/>
        <dsp:cNvSpPr/>
      </dsp:nvSpPr>
      <dsp:spPr>
        <a:xfrm>
          <a:off x="5124086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124086" y="469737"/>
        <a:ext cx="2372171" cy="1138642"/>
      </dsp:txXfrm>
    </dsp:sp>
    <dsp:sp modelId="{9DEF9E81-8C6D-4D07-9352-C533105E8443}">
      <dsp:nvSpPr>
        <dsp:cNvPr id="0" name=""/>
        <dsp:cNvSpPr/>
      </dsp:nvSpPr>
      <dsp:spPr>
        <a:xfrm>
          <a:off x="7686032" y="469737"/>
          <a:ext cx="2372171" cy="284660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Mostly used in Bayesian spatial lattice models</a:t>
          </a:r>
        </a:p>
      </dsp:txBody>
      <dsp:txXfrm>
        <a:off x="7686032" y="1608379"/>
        <a:ext cx="2372171" cy="1707963"/>
      </dsp:txXfrm>
    </dsp:sp>
    <dsp:sp modelId="{82A35147-AC06-4C3E-8711-7E536F5335A2}">
      <dsp:nvSpPr>
        <dsp:cNvPr id="0" name=""/>
        <dsp:cNvSpPr/>
      </dsp:nvSpPr>
      <dsp:spPr>
        <a:xfrm>
          <a:off x="7686032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04</a:t>
          </a:r>
        </a:p>
      </dsp:txBody>
      <dsp:txXfrm>
        <a:off x="7686032" y="469737"/>
        <a:ext cx="2372171" cy="113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C7EB7-9541-4D07-AA36-E49A987ECFF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99BAFA-313D-4CFB-924A-F58886F756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49DE7-671D-4575-AF43-858FD99981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552E8D-F103-4204-BCF9-A05FB6B2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Advanced topics in MCMC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1F736-E5BA-44C4-B3F7-BFF6DA23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Kalani H</a:t>
            </a:r>
            <a:endParaRPr lang="en-US"/>
          </a:p>
          <a:p>
            <a:r>
              <a:rPr lang="en-US" dirty="0"/>
              <a:t>Guest lecture – STAT951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586C-DED6-4C92-AF7C-D43DB88D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Perfect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9192-664F-4F51-9DC1-835AD8C9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Avoids all drawbacks and generate a chain that has exactly reached the stationary distribution</a:t>
            </a:r>
          </a:p>
          <a:p>
            <a:r>
              <a:rPr lang="en-US" sz="2400" dirty="0"/>
              <a:t>Challenges in implementing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AB78-450F-4086-87F9-2220242C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Coupling from the past (CFTP)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3C0B7-4F4F-4B5D-BB67-D3D4D256D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909" y="1957392"/>
                <a:ext cx="9903142" cy="4762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Motivated by the idea that the chain started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 </m:t>
                    </m:r>
                  </m:oMath>
                </a14:m>
                <a:r>
                  <a:rPr lang="en-US" dirty="0"/>
                  <a:t>and forwarded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Instead start at an identified time window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to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So, chain is in it’s stationary distribution by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Impossible to know which state the chain is in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multiple chains – every possible chain started from every possible state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Coupling / coalescing </a:t>
                </a:r>
              </a:p>
              <a:p>
                <a:r>
                  <a:rPr lang="en-US" dirty="0"/>
                  <a:t>Finally algorithm will yield single chain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– desired stationary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3C0B7-4F4F-4B5D-BB67-D3D4D256D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909" y="1957392"/>
                <a:ext cx="9903142" cy="4762500"/>
              </a:xfrm>
              <a:blipFill>
                <a:blip r:embed="rId3"/>
                <a:stretch>
                  <a:fillRect l="-677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0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AD1-BD8D-4289-A466-BE9F947B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General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8F58-A692-49F1-A462-3A576438D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be the random state at time t of the Markov chain, started in state 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be a draw from the desired stationary distribution </a:t>
                </a:r>
                <a:r>
                  <a:rPr lang="en-US" i="1" dirty="0"/>
                  <a:t>f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,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Start a chain from each state 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Forward each chain to t=0 via the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all the chains are in the same state at t=0 then chains are coupled – algorithm stopped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8F58-A692-49F1-A462-3A576438D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7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894E2-1CEE-4249-99F1-2490348E9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not,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dirty="0"/>
                  <a:t>,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Start a chain from each state 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(−2)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Forward each chain to t=0 via the updates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then reusing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/>
                  <a:t>,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all the chains are in the same state at t=0 then chains are coupled – algorithm stopped</a:t>
                </a:r>
              </a:p>
              <a:p>
                <a:r>
                  <a:rPr lang="en-US" dirty="0"/>
                  <a:t>Otherwise – move the starting time back another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Continue restarting the chains one step further back till all the chains are coalesced by t=0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894E2-1CEE-4249-99F1-2490348E9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8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BEED-1D92-4924-8180-6155FF98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</a:t>
            </a:r>
          </a:p>
        </p:txBody>
      </p:sp>
      <p:pic>
        <p:nvPicPr>
          <p:cNvPr id="4" name="Content Placeholder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DDBD02C-1104-4F9B-969A-FE975BC73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5" y="2271713"/>
            <a:ext cx="90963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D70A-7BC9-4982-B3CA-7632572E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037E-9096-4ED4-8AF0-EAE192C4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Statistics, 2</a:t>
            </a:r>
            <a:r>
              <a:rPr lang="en-US" baseline="30000" dirty="0"/>
              <a:t>nd</a:t>
            </a:r>
            <a:r>
              <a:rPr lang="en-US" dirty="0"/>
              <a:t> edition; Givens and Hoeting,2013</a:t>
            </a:r>
          </a:p>
        </p:txBody>
      </p:sp>
    </p:spTree>
    <p:extLst>
      <p:ext uri="{BB962C8B-B14F-4D97-AF65-F5344CB8AC3E}">
        <p14:creationId xmlns:p14="http://schemas.microsoft.com/office/powerpoint/2010/main" val="175021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01A2-79CB-47DB-B954-A9F5ADBA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BB07-98E5-4F26-BC8A-9BE6AA38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sz="2800" dirty="0"/>
              <a:t>Auxiliary variable methods</a:t>
            </a:r>
          </a:p>
          <a:p>
            <a:pPr lvl="1"/>
            <a:r>
              <a:rPr lang="en-US" sz="2400" dirty="0"/>
              <a:t>Simulated Tempering</a:t>
            </a:r>
          </a:p>
          <a:p>
            <a:pPr lvl="1"/>
            <a:r>
              <a:rPr lang="en-US" sz="2400" dirty="0"/>
              <a:t>Slice Sampler</a:t>
            </a:r>
          </a:p>
          <a:p>
            <a:r>
              <a:rPr lang="en-US" sz="2800" dirty="0"/>
              <a:t>Perfect sampling</a:t>
            </a:r>
          </a:p>
          <a:p>
            <a:pPr lvl="1"/>
            <a:r>
              <a:rPr lang="en-US" sz="2400" dirty="0"/>
              <a:t>Coupling from the past (CFTP)</a:t>
            </a:r>
          </a:p>
        </p:txBody>
      </p:sp>
    </p:spTree>
    <p:extLst>
      <p:ext uri="{BB962C8B-B14F-4D97-AF65-F5344CB8AC3E}">
        <p14:creationId xmlns:p14="http://schemas.microsoft.com/office/powerpoint/2010/main" val="130967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5165-D97F-4215-B0A4-9B7AB56F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Auxiliary variable methods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DEF368C-A6DC-42D5-9F4A-EF758B5B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0468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4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582A-A2E7-4DBA-8A4A-0C63B189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C671-A085-46FD-8F65-46CF2E101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4204" y="2023962"/>
                <a:ext cx="9928596" cy="384513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0" dirty="0"/>
                  <a:t> be a ve</a:t>
                </a:r>
                <a:r>
                  <a:rPr lang="en-US" sz="2400" dirty="0"/>
                  <a:t>ctor</a:t>
                </a:r>
              </a:p>
              <a:p>
                <a:r>
                  <a:rPr lang="en-US" sz="2400" b="0" dirty="0"/>
                  <a:t>Then we </a:t>
                </a:r>
                <a:r>
                  <a:rPr lang="en-US" sz="2400" dirty="0"/>
                  <a:t>augment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0" dirty="0"/>
                  <a:t>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0" dirty="0"/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Construct the Markov chain over the joint distribution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Simulate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and then discard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0" dirty="0"/>
                  <a:t> and infer about the marginal distribution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0" dirty="0"/>
                  <a:t>   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C671-A085-46FD-8F65-46CF2E101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4204" y="2023962"/>
                <a:ext cx="9928596" cy="3845131"/>
              </a:xfrm>
              <a:blipFill>
                <a:blip r:embed="rId2"/>
                <a:stretch>
                  <a:fillRect l="-1842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4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AB02-A41F-42C8-83EB-704706B7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Simulated Tempering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B8D8-A2CF-44AA-9809-E54BD5E4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 number of dimensions, multimodality or slow MCMC with extremely long chains</a:t>
            </a:r>
          </a:p>
          <a:p>
            <a:r>
              <a:rPr lang="en-US" sz="2400" dirty="0"/>
              <a:t>Potential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4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7DBA-E929-4870-AB48-4216B1F9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General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40B43-779C-47E3-9F33-751249FA6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20267"/>
                <a:ext cx="10934700" cy="380904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Based on a sequence of densities,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Cold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b="0" dirty="0"/>
                  <a:t>) and hot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– random prior </a:t>
                </a:r>
              </a:p>
              <a:p>
                <a:r>
                  <a:rPr lang="en-US" sz="2400" dirty="0"/>
                  <a:t>Starting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Use Metropolis-Hastings or Gibbs sampler to 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from a stationary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40B43-779C-47E3-9F33-751249FA6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20267"/>
                <a:ext cx="10934700" cy="3809046"/>
              </a:xfrm>
              <a:blipFill>
                <a:blip r:embed="rId2"/>
                <a:stretch>
                  <a:fillRect l="-836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5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5E1A3-EB4D-41C8-94A4-3D77B1F5F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a proposal density,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the Metropolis-Hastings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Return to step 1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5E1A3-EB4D-41C8-94A4-3D77B1F5F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6ACA-B27C-41A4-BED1-C30D378D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Slice Sampler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97F8E-23CF-441A-832E-AA67C191D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85962"/>
                <a:ext cx="10256520" cy="40560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multimodal distributions, </a:t>
                </a:r>
              </a:p>
              <a:p>
                <a:r>
                  <a:rPr lang="en-US" dirty="0"/>
                  <a:t>Univariate case, </a:t>
                </a:r>
                <a:endParaRPr lang="en-US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Choose U to speed up the MCMC process</a:t>
                </a:r>
              </a:p>
              <a:p>
                <a:r>
                  <a:rPr lang="en-US" dirty="0"/>
                  <a:t>Uses Gibbs sampler</a:t>
                </a:r>
              </a:p>
              <a:p>
                <a:r>
                  <a:rPr lang="en-US" dirty="0"/>
                  <a:t>At t+1 iteration, generate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)≥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97F8E-23CF-441A-832E-AA67C191D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85962"/>
                <a:ext cx="10256520" cy="4056063"/>
              </a:xfrm>
              <a:blipFill>
                <a:blip r:embed="rId2"/>
                <a:stretch>
                  <a:fillRect l="-594" t="-1654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99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2B07F362-F7D5-4056-856A-C67F0FCD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04" y="872012"/>
            <a:ext cx="5827366" cy="3438146"/>
          </a:xfrm>
          <a:prstGeom prst="rect">
            <a:avLst/>
          </a:prstGeom>
        </p:spPr>
      </p:pic>
      <p:pic>
        <p:nvPicPr>
          <p:cNvPr id="8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541AB32-D4D9-4123-85AE-C0058DFD5E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" r="1" b="1"/>
          <a:stretch/>
        </p:blipFill>
        <p:spPr>
          <a:xfrm>
            <a:off x="472907" y="886968"/>
            <a:ext cx="5118182" cy="3508403"/>
          </a:xfrm>
          <a:prstGeom prst="rect">
            <a:avLst/>
          </a:prstGeom>
        </p:spPr>
      </p:pic>
      <p:sp>
        <p:nvSpPr>
          <p:cNvPr id="22" name="Rectangle 26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A1D19-F83F-4C36-962A-F40566F6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813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628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Cambria Math</vt:lpstr>
      <vt:lpstr>Retrospect</vt:lpstr>
      <vt:lpstr>Advanced topics in MCMC</vt:lpstr>
      <vt:lpstr>Overview</vt:lpstr>
      <vt:lpstr>Auxiliary variable methods</vt:lpstr>
      <vt:lpstr>General idea</vt:lpstr>
      <vt:lpstr>Simulated Tempering</vt:lpstr>
      <vt:lpstr>General Idea</vt:lpstr>
      <vt:lpstr>PowerPoint Presentation</vt:lpstr>
      <vt:lpstr>Slice Sampler</vt:lpstr>
      <vt:lpstr> </vt:lpstr>
      <vt:lpstr>Perfect Sampling</vt:lpstr>
      <vt:lpstr>Coupling from the past (CFTP)</vt:lpstr>
      <vt:lpstr>General Idea</vt:lpstr>
      <vt:lpstr>PowerPoint Presentation</vt:lpstr>
      <vt:lpstr>Example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MCMC</dc:title>
  <dc:creator>Kalani</dc:creator>
  <cp:lastModifiedBy>Kalani</cp:lastModifiedBy>
  <cp:revision>46</cp:revision>
  <dcterms:created xsi:type="dcterms:W3CDTF">2018-03-27T20:08:20Z</dcterms:created>
  <dcterms:modified xsi:type="dcterms:W3CDTF">2018-03-28T18:33:08Z</dcterms:modified>
</cp:coreProperties>
</file>