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otham Heavy" charset="1" panose="02000900000000000000"/>
      <p:regular r:id="rId16"/>
    </p:embeddedFont>
    <p:embeddedFont>
      <p:font typeface="Georgia Pro" charset="1" panose="02040502050405020303"/>
      <p:regular r:id="rId17"/>
    </p:embeddedFont>
    <p:embeddedFont>
      <p:font typeface="Poppins Bold" charset="1" panose="00000800000000000000"/>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03109" y="3526452"/>
            <a:ext cx="16881783" cy="3507220"/>
            <a:chOff x="0" y="0"/>
            <a:chExt cx="4446231" cy="923712"/>
          </a:xfrm>
        </p:grpSpPr>
        <p:sp>
          <p:nvSpPr>
            <p:cNvPr name="Freeform 3" id="3"/>
            <p:cNvSpPr/>
            <p:nvPr/>
          </p:nvSpPr>
          <p:spPr>
            <a:xfrm flipH="false" flipV="false" rot="0">
              <a:off x="0" y="0"/>
              <a:ext cx="4446231" cy="923712"/>
            </a:xfrm>
            <a:custGeom>
              <a:avLst/>
              <a:gdLst/>
              <a:ahLst/>
              <a:cxnLst/>
              <a:rect r="r" b="b" t="t" l="l"/>
              <a:pathLst>
                <a:path h="923712" w="4446231">
                  <a:moveTo>
                    <a:pt x="19720" y="0"/>
                  </a:moveTo>
                  <a:lnTo>
                    <a:pt x="4426511" y="0"/>
                  </a:lnTo>
                  <a:cubicBezTo>
                    <a:pt x="4437402" y="0"/>
                    <a:pt x="4446231" y="8829"/>
                    <a:pt x="4446231" y="19720"/>
                  </a:cubicBezTo>
                  <a:lnTo>
                    <a:pt x="4446231" y="903993"/>
                  </a:lnTo>
                  <a:cubicBezTo>
                    <a:pt x="4446231" y="914883"/>
                    <a:pt x="4437402" y="923712"/>
                    <a:pt x="4426511" y="923712"/>
                  </a:cubicBezTo>
                  <a:lnTo>
                    <a:pt x="19720" y="923712"/>
                  </a:lnTo>
                  <a:cubicBezTo>
                    <a:pt x="8829" y="923712"/>
                    <a:pt x="0" y="914883"/>
                    <a:pt x="0" y="903993"/>
                  </a:cubicBezTo>
                  <a:lnTo>
                    <a:pt x="0" y="19720"/>
                  </a:lnTo>
                  <a:cubicBezTo>
                    <a:pt x="0" y="8829"/>
                    <a:pt x="8829" y="0"/>
                    <a:pt x="19720"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123825"/>
              <a:ext cx="4446231" cy="1047537"/>
            </a:xfrm>
            <a:prstGeom prst="rect">
              <a:avLst/>
            </a:prstGeom>
          </p:spPr>
          <p:txBody>
            <a:bodyPr anchor="ctr" rtlCol="false" tIns="50800" lIns="50800" bIns="50800" rIns="50800"/>
            <a:lstStyle/>
            <a:p>
              <a:pPr algn="ctr">
                <a:lnSpc>
                  <a:spcPts val="3910"/>
                </a:lnSpc>
              </a:pPr>
            </a:p>
          </p:txBody>
        </p:sp>
      </p:grpSp>
      <p:grpSp>
        <p:nvGrpSpPr>
          <p:cNvPr name="Group 5" id="5"/>
          <p:cNvGrpSpPr/>
          <p:nvPr/>
        </p:nvGrpSpPr>
        <p:grpSpPr>
          <a:xfrm rot="0">
            <a:off x="1740305" y="6320754"/>
            <a:ext cx="8967135" cy="1117752"/>
            <a:chOff x="0" y="0"/>
            <a:chExt cx="2361715" cy="294387"/>
          </a:xfrm>
        </p:grpSpPr>
        <p:sp>
          <p:nvSpPr>
            <p:cNvPr name="Freeform 6" id="6"/>
            <p:cNvSpPr/>
            <p:nvPr/>
          </p:nvSpPr>
          <p:spPr>
            <a:xfrm flipH="false" flipV="false" rot="0">
              <a:off x="0" y="0"/>
              <a:ext cx="2361715" cy="294387"/>
            </a:xfrm>
            <a:custGeom>
              <a:avLst/>
              <a:gdLst/>
              <a:ahLst/>
              <a:cxnLst/>
              <a:rect r="r" b="b" t="t" l="l"/>
              <a:pathLst>
                <a:path h="294387" w="2361715">
                  <a:moveTo>
                    <a:pt x="0" y="0"/>
                  </a:moveTo>
                  <a:lnTo>
                    <a:pt x="2361715" y="0"/>
                  </a:lnTo>
                  <a:lnTo>
                    <a:pt x="2361715" y="294387"/>
                  </a:lnTo>
                  <a:lnTo>
                    <a:pt x="0" y="294387"/>
                  </a:lnTo>
                  <a:close/>
                </a:path>
              </a:pathLst>
            </a:custGeom>
            <a:solidFill>
              <a:srgbClr val="FFFFFF"/>
            </a:solidFill>
          </p:spPr>
        </p:sp>
        <p:sp>
          <p:nvSpPr>
            <p:cNvPr name="TextBox 7" id="7"/>
            <p:cNvSpPr txBox="true"/>
            <p:nvPr/>
          </p:nvSpPr>
          <p:spPr>
            <a:xfrm>
              <a:off x="0" y="-123825"/>
              <a:ext cx="2361715" cy="418212"/>
            </a:xfrm>
            <a:prstGeom prst="rect">
              <a:avLst/>
            </a:prstGeom>
          </p:spPr>
          <p:txBody>
            <a:bodyPr anchor="ctr" rtlCol="false" tIns="50800" lIns="50800" bIns="50800" rIns="50800"/>
            <a:lstStyle/>
            <a:p>
              <a:pPr algn="ctr">
                <a:lnSpc>
                  <a:spcPts val="3910"/>
                </a:lnSpc>
              </a:pPr>
            </a:p>
          </p:txBody>
        </p:sp>
      </p:grpSp>
      <p:grpSp>
        <p:nvGrpSpPr>
          <p:cNvPr name="Group 8" id="8"/>
          <p:cNvGrpSpPr/>
          <p:nvPr/>
        </p:nvGrpSpPr>
        <p:grpSpPr>
          <a:xfrm rot="1902019">
            <a:off x="16951224" y="5457340"/>
            <a:ext cx="2407434" cy="6341812"/>
            <a:chOff x="0" y="0"/>
            <a:chExt cx="634057" cy="1670271"/>
          </a:xfrm>
        </p:grpSpPr>
        <p:sp>
          <p:nvSpPr>
            <p:cNvPr name="Freeform 9" id="9"/>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0" id="10"/>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1" id="11"/>
          <p:cNvGrpSpPr/>
          <p:nvPr/>
        </p:nvGrpSpPr>
        <p:grpSpPr>
          <a:xfrm rot="1902019">
            <a:off x="-830906" y="-2073231"/>
            <a:ext cx="2407434" cy="6341812"/>
            <a:chOff x="0" y="0"/>
            <a:chExt cx="634057" cy="1670271"/>
          </a:xfrm>
        </p:grpSpPr>
        <p:sp>
          <p:nvSpPr>
            <p:cNvPr name="Freeform 12" id="12"/>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3" id="13"/>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4" id="14"/>
          <p:cNvGrpSpPr/>
          <p:nvPr/>
        </p:nvGrpSpPr>
        <p:grpSpPr>
          <a:xfrm rot="5400000">
            <a:off x="1289017" y="-760532"/>
            <a:ext cx="1031024" cy="4321069"/>
            <a:chOff x="0" y="0"/>
            <a:chExt cx="660400" cy="2767767"/>
          </a:xfrm>
        </p:grpSpPr>
        <p:sp>
          <p:nvSpPr>
            <p:cNvPr name="Freeform 15" id="15"/>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16" id="16"/>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TextBox 17" id="17"/>
          <p:cNvSpPr txBox="true"/>
          <p:nvPr/>
        </p:nvSpPr>
        <p:spPr>
          <a:xfrm rot="0">
            <a:off x="6874513" y="3871868"/>
            <a:ext cx="16556191" cy="1929488"/>
          </a:xfrm>
          <a:prstGeom prst="rect">
            <a:avLst/>
          </a:prstGeom>
        </p:spPr>
        <p:txBody>
          <a:bodyPr anchor="t" rtlCol="false" tIns="0" lIns="0" bIns="0" rIns="0">
            <a:spAutoFit/>
          </a:bodyPr>
          <a:lstStyle/>
          <a:p>
            <a:pPr algn="just">
              <a:lnSpc>
                <a:spcPts val="14271"/>
              </a:lnSpc>
            </a:pPr>
            <a:r>
              <a:rPr lang="en-US" b="true" sz="14865">
                <a:solidFill>
                  <a:srgbClr val="F78719"/>
                </a:solidFill>
                <a:latin typeface="Gotham Heavy"/>
                <a:ea typeface="Gotham Heavy"/>
                <a:cs typeface="Gotham Heavy"/>
                <a:sym typeface="Gotham Heavy"/>
              </a:rPr>
              <a:t>MBN</a:t>
            </a:r>
          </a:p>
        </p:txBody>
      </p:sp>
      <p:sp>
        <p:nvSpPr>
          <p:cNvPr name="TextBox 18" id="18"/>
          <p:cNvSpPr txBox="true"/>
          <p:nvPr/>
        </p:nvSpPr>
        <p:spPr>
          <a:xfrm rot="0">
            <a:off x="6726334" y="6218979"/>
            <a:ext cx="7962214" cy="926641"/>
          </a:xfrm>
          <a:prstGeom prst="rect">
            <a:avLst/>
          </a:prstGeom>
        </p:spPr>
        <p:txBody>
          <a:bodyPr anchor="t" rtlCol="false" tIns="0" lIns="0" bIns="0" rIns="0">
            <a:spAutoFit/>
          </a:bodyPr>
          <a:lstStyle/>
          <a:p>
            <a:pPr algn="l" marL="0" indent="0" lvl="0">
              <a:lnSpc>
                <a:spcPts val="7832"/>
              </a:lnSpc>
              <a:spcBef>
                <a:spcPct val="0"/>
              </a:spcBef>
            </a:pPr>
            <a:r>
              <a:rPr lang="en-US" sz="4607" spc="575">
                <a:solidFill>
                  <a:srgbClr val="F78719"/>
                </a:solidFill>
                <a:latin typeface="Georgia Pro"/>
                <a:ea typeface="Georgia Pro"/>
                <a:cs typeface="Georgia Pro"/>
                <a:sym typeface="Georgia Pro"/>
              </a:rPr>
              <a:t>Must Be Nice!</a:t>
            </a:r>
          </a:p>
        </p:txBody>
      </p:sp>
      <p:sp>
        <p:nvSpPr>
          <p:cNvPr name="TextBox 19" id="19"/>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902019">
            <a:off x="11638555" y="-1589026"/>
            <a:ext cx="5752388" cy="14780763"/>
            <a:chOff x="0" y="0"/>
            <a:chExt cx="1515032" cy="3892876"/>
          </a:xfrm>
        </p:grpSpPr>
        <p:sp>
          <p:nvSpPr>
            <p:cNvPr name="Freeform 3" id="3"/>
            <p:cNvSpPr/>
            <p:nvPr/>
          </p:nvSpPr>
          <p:spPr>
            <a:xfrm flipH="false" flipV="false" rot="0">
              <a:off x="0" y="0"/>
              <a:ext cx="1515032" cy="3892876"/>
            </a:xfrm>
            <a:custGeom>
              <a:avLst/>
              <a:gdLst/>
              <a:ahLst/>
              <a:cxnLst/>
              <a:rect r="r" b="b" t="t" l="l"/>
              <a:pathLst>
                <a:path h="3892876" w="1515032">
                  <a:moveTo>
                    <a:pt x="0" y="0"/>
                  </a:moveTo>
                  <a:lnTo>
                    <a:pt x="1515032" y="0"/>
                  </a:lnTo>
                  <a:lnTo>
                    <a:pt x="1515032" y="3892876"/>
                  </a:lnTo>
                  <a:lnTo>
                    <a:pt x="0" y="3892876"/>
                  </a:lnTo>
                  <a:close/>
                </a:path>
              </a:pathLst>
            </a:custGeom>
            <a:solidFill>
              <a:srgbClr val="FFFFFF"/>
            </a:solidFill>
          </p:spPr>
        </p:sp>
        <p:sp>
          <p:nvSpPr>
            <p:cNvPr name="TextBox 4" id="4"/>
            <p:cNvSpPr txBox="true"/>
            <p:nvPr/>
          </p:nvSpPr>
          <p:spPr>
            <a:xfrm>
              <a:off x="0" y="-123825"/>
              <a:ext cx="1515032" cy="4016701"/>
            </a:xfrm>
            <a:prstGeom prst="rect">
              <a:avLst/>
            </a:prstGeom>
          </p:spPr>
          <p:txBody>
            <a:bodyPr anchor="ctr" rtlCol="false" tIns="50800" lIns="50800" bIns="50800" rIns="50800"/>
            <a:lstStyle/>
            <a:p>
              <a:pPr algn="ctr">
                <a:lnSpc>
                  <a:spcPts val="3910"/>
                </a:lnSpc>
              </a:pPr>
            </a:p>
          </p:txBody>
        </p:sp>
      </p:grpSp>
      <p:grpSp>
        <p:nvGrpSpPr>
          <p:cNvPr name="Group 5" id="5"/>
          <p:cNvGrpSpPr/>
          <p:nvPr/>
        </p:nvGrpSpPr>
        <p:grpSpPr>
          <a:xfrm rot="0">
            <a:off x="1311178" y="2985324"/>
            <a:ext cx="15665643" cy="4146503"/>
            <a:chOff x="0" y="0"/>
            <a:chExt cx="3489819" cy="923712"/>
          </a:xfrm>
        </p:grpSpPr>
        <p:sp>
          <p:nvSpPr>
            <p:cNvPr name="Freeform 6" id="6"/>
            <p:cNvSpPr/>
            <p:nvPr/>
          </p:nvSpPr>
          <p:spPr>
            <a:xfrm flipH="false" flipV="false" rot="0">
              <a:off x="0" y="0"/>
              <a:ext cx="3489820" cy="923712"/>
            </a:xfrm>
            <a:custGeom>
              <a:avLst/>
              <a:gdLst/>
              <a:ahLst/>
              <a:cxnLst/>
              <a:rect r="r" b="b" t="t" l="l"/>
              <a:pathLst>
                <a:path h="923712" w="3489820">
                  <a:moveTo>
                    <a:pt x="21250" y="0"/>
                  </a:moveTo>
                  <a:lnTo>
                    <a:pt x="3468569" y="0"/>
                  </a:lnTo>
                  <a:cubicBezTo>
                    <a:pt x="3474205" y="0"/>
                    <a:pt x="3479610" y="2239"/>
                    <a:pt x="3483596" y="6224"/>
                  </a:cubicBezTo>
                  <a:cubicBezTo>
                    <a:pt x="3487581" y="10209"/>
                    <a:pt x="3489820" y="15615"/>
                    <a:pt x="3489820" y="21250"/>
                  </a:cubicBezTo>
                  <a:lnTo>
                    <a:pt x="3489820" y="902462"/>
                  </a:lnTo>
                  <a:cubicBezTo>
                    <a:pt x="3489820" y="908098"/>
                    <a:pt x="3487581" y="913503"/>
                    <a:pt x="3483596" y="917488"/>
                  </a:cubicBezTo>
                  <a:cubicBezTo>
                    <a:pt x="3479610" y="921473"/>
                    <a:pt x="3474205" y="923712"/>
                    <a:pt x="3468569" y="923712"/>
                  </a:cubicBezTo>
                  <a:lnTo>
                    <a:pt x="21250" y="923712"/>
                  </a:lnTo>
                  <a:cubicBezTo>
                    <a:pt x="9514" y="923712"/>
                    <a:pt x="0" y="914198"/>
                    <a:pt x="0" y="902462"/>
                  </a:cubicBezTo>
                  <a:lnTo>
                    <a:pt x="0" y="21250"/>
                  </a:lnTo>
                  <a:cubicBezTo>
                    <a:pt x="0" y="15615"/>
                    <a:pt x="2239" y="10209"/>
                    <a:pt x="6224" y="6224"/>
                  </a:cubicBezTo>
                  <a:cubicBezTo>
                    <a:pt x="10209" y="2239"/>
                    <a:pt x="15615" y="0"/>
                    <a:pt x="21250" y="0"/>
                  </a:cubicBezTo>
                  <a:close/>
                </a:path>
              </a:pathLst>
            </a:custGeom>
            <a:solidFill>
              <a:srgbClr val="000000">
                <a:alpha val="0"/>
              </a:srgbClr>
            </a:solidFill>
            <a:ln w="38100" cap="rnd">
              <a:solidFill>
                <a:srgbClr val="FFFFFF"/>
              </a:solidFill>
              <a:prstDash val="solid"/>
              <a:round/>
            </a:ln>
          </p:spPr>
        </p:sp>
        <p:sp>
          <p:nvSpPr>
            <p:cNvPr name="TextBox 7" id="7"/>
            <p:cNvSpPr txBox="true"/>
            <p:nvPr/>
          </p:nvSpPr>
          <p:spPr>
            <a:xfrm>
              <a:off x="0" y="-123825"/>
              <a:ext cx="3489819" cy="1047537"/>
            </a:xfrm>
            <a:prstGeom prst="rect">
              <a:avLst/>
            </a:prstGeom>
          </p:spPr>
          <p:txBody>
            <a:bodyPr anchor="ctr" rtlCol="false" tIns="50800" lIns="50800" bIns="50800" rIns="50800"/>
            <a:lstStyle/>
            <a:p>
              <a:pPr algn="ctr">
                <a:lnSpc>
                  <a:spcPts val="3910"/>
                </a:lnSpc>
              </a:pPr>
            </a:p>
          </p:txBody>
        </p:sp>
      </p:grpSp>
      <p:grpSp>
        <p:nvGrpSpPr>
          <p:cNvPr name="Group 8" id="8"/>
          <p:cNvGrpSpPr/>
          <p:nvPr/>
        </p:nvGrpSpPr>
        <p:grpSpPr>
          <a:xfrm rot="1902019">
            <a:off x="16951224" y="5457340"/>
            <a:ext cx="2407434" cy="6341812"/>
            <a:chOff x="0" y="0"/>
            <a:chExt cx="634057" cy="1670271"/>
          </a:xfrm>
        </p:grpSpPr>
        <p:sp>
          <p:nvSpPr>
            <p:cNvPr name="Freeform 9" id="9"/>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0" id="10"/>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1" id="11"/>
          <p:cNvGrpSpPr/>
          <p:nvPr/>
        </p:nvGrpSpPr>
        <p:grpSpPr>
          <a:xfrm rot="1902019">
            <a:off x="-830906" y="-2073231"/>
            <a:ext cx="2407434" cy="6341812"/>
            <a:chOff x="0" y="0"/>
            <a:chExt cx="634057" cy="1670271"/>
          </a:xfrm>
        </p:grpSpPr>
        <p:sp>
          <p:nvSpPr>
            <p:cNvPr name="Freeform 12" id="12"/>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3" id="13"/>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4" id="14"/>
          <p:cNvGrpSpPr/>
          <p:nvPr/>
        </p:nvGrpSpPr>
        <p:grpSpPr>
          <a:xfrm rot="5400000">
            <a:off x="1289017" y="-760532"/>
            <a:ext cx="1031024" cy="4321069"/>
            <a:chOff x="0" y="0"/>
            <a:chExt cx="660400" cy="2767767"/>
          </a:xfrm>
        </p:grpSpPr>
        <p:sp>
          <p:nvSpPr>
            <p:cNvPr name="Freeform 15" id="15"/>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16" id="16"/>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TextBox 17" id="17"/>
          <p:cNvSpPr txBox="true"/>
          <p:nvPr/>
        </p:nvSpPr>
        <p:spPr>
          <a:xfrm rot="0">
            <a:off x="1696117" y="4363287"/>
            <a:ext cx="16458824" cy="2269254"/>
          </a:xfrm>
          <a:prstGeom prst="rect">
            <a:avLst/>
          </a:prstGeom>
        </p:spPr>
        <p:txBody>
          <a:bodyPr anchor="t" rtlCol="false" tIns="0" lIns="0" bIns="0" rIns="0">
            <a:spAutoFit/>
          </a:bodyPr>
          <a:lstStyle/>
          <a:p>
            <a:pPr algn="just">
              <a:lnSpc>
                <a:spcPts val="16872"/>
              </a:lnSpc>
            </a:pPr>
            <a:r>
              <a:rPr lang="en-US" b="true" sz="17575">
                <a:solidFill>
                  <a:srgbClr val="F78719"/>
                </a:solidFill>
                <a:latin typeface="Gotham Heavy"/>
                <a:ea typeface="Gotham Heavy"/>
                <a:cs typeface="Gotham Heavy"/>
                <a:sym typeface="Gotham Heavy"/>
              </a:rPr>
              <a:t>БАЯРЛАЛАА</a:t>
            </a:r>
          </a:p>
        </p:txBody>
      </p:sp>
      <p:sp>
        <p:nvSpPr>
          <p:cNvPr name="TextBox 18" id="18"/>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684837" y="3976704"/>
            <a:ext cx="6295826" cy="0"/>
          </a:xfrm>
          <a:prstGeom prst="line">
            <a:avLst/>
          </a:prstGeom>
          <a:ln cap="flat" w="38100">
            <a:solidFill>
              <a:srgbClr val="0D2837"/>
            </a:solidFill>
            <a:prstDash val="solid"/>
            <a:headEnd type="none" len="sm" w="sm"/>
            <a:tailEnd type="none" len="sm" w="sm"/>
          </a:ln>
        </p:spPr>
      </p:sp>
      <p:grpSp>
        <p:nvGrpSpPr>
          <p:cNvPr name="Group 3" id="3"/>
          <p:cNvGrpSpPr/>
          <p:nvPr/>
        </p:nvGrpSpPr>
        <p:grpSpPr>
          <a:xfrm rot="1902019">
            <a:off x="-830906" y="-2073231"/>
            <a:ext cx="2407434" cy="6341812"/>
            <a:chOff x="0" y="0"/>
            <a:chExt cx="634057" cy="1670271"/>
          </a:xfrm>
        </p:grpSpPr>
        <p:sp>
          <p:nvSpPr>
            <p:cNvPr name="Freeform 4" id="4"/>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5" id="5"/>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6" id="6"/>
          <p:cNvGrpSpPr/>
          <p:nvPr/>
        </p:nvGrpSpPr>
        <p:grpSpPr>
          <a:xfrm rot="5400000">
            <a:off x="1289017" y="-760532"/>
            <a:ext cx="1031024" cy="4321069"/>
            <a:chOff x="0" y="0"/>
            <a:chExt cx="660400" cy="2767767"/>
          </a:xfrm>
        </p:grpSpPr>
        <p:sp>
          <p:nvSpPr>
            <p:cNvPr name="Freeform 7" id="7"/>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8" id="8"/>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9" id="9"/>
          <p:cNvSpPr/>
          <p:nvPr/>
        </p:nvSpPr>
        <p:spPr>
          <a:xfrm flipH="false" flipV="false" rot="0">
            <a:off x="3792255" y="4424379"/>
            <a:ext cx="3560618" cy="3560618"/>
          </a:xfrm>
          <a:custGeom>
            <a:avLst/>
            <a:gdLst/>
            <a:ahLst/>
            <a:cxnLst/>
            <a:rect r="r" b="b" t="t" l="l"/>
            <a:pathLst>
              <a:path h="3560618" w="3560618">
                <a:moveTo>
                  <a:pt x="0" y="0"/>
                </a:moveTo>
                <a:lnTo>
                  <a:pt x="3560618" y="0"/>
                </a:lnTo>
                <a:lnTo>
                  <a:pt x="3560618" y="3560618"/>
                </a:lnTo>
                <a:lnTo>
                  <a:pt x="0" y="3560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684837" y="2324243"/>
            <a:ext cx="6600836" cy="1271398"/>
          </a:xfrm>
          <a:prstGeom prst="rect">
            <a:avLst/>
          </a:prstGeom>
        </p:spPr>
        <p:txBody>
          <a:bodyPr anchor="t" rtlCol="false" tIns="0" lIns="0" bIns="0" rIns="0">
            <a:spAutoFit/>
          </a:bodyPr>
          <a:lstStyle/>
          <a:p>
            <a:pPr algn="l">
              <a:lnSpc>
                <a:spcPts val="9444"/>
              </a:lnSpc>
            </a:pPr>
            <a:r>
              <a:rPr lang="en-US" b="true" sz="9837">
                <a:solidFill>
                  <a:srgbClr val="F78719"/>
                </a:solidFill>
                <a:latin typeface="Gotham Heavy"/>
                <a:ea typeface="Gotham Heavy"/>
                <a:cs typeface="Gotham Heavy"/>
                <a:sym typeface="Gotham Heavy"/>
              </a:rPr>
              <a:t>ЗОРИЛГО</a:t>
            </a:r>
          </a:p>
        </p:txBody>
      </p:sp>
      <p:sp>
        <p:nvSpPr>
          <p:cNvPr name="TextBox 11" id="11"/>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12" id="12"/>
          <p:cNvSpPr txBox="true"/>
          <p:nvPr/>
        </p:nvSpPr>
        <p:spPr>
          <a:xfrm rot="0">
            <a:off x="2635845" y="8108822"/>
            <a:ext cx="656242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Банкны виртуал туслах </a:t>
            </a:r>
            <a:r>
              <a:rPr lang="en-US" sz="3399" b="true">
                <a:solidFill>
                  <a:srgbClr val="000000"/>
                </a:solidFill>
                <a:latin typeface="Canva Sans Bold"/>
                <a:ea typeface="Canva Sans Bold"/>
                <a:cs typeface="Canva Sans Bold"/>
                <a:sym typeface="Canva Sans Bold"/>
              </a:rPr>
              <a:t>бүтээх</a:t>
            </a:r>
            <a:r>
              <a:rPr lang="en-US" sz="3399">
                <a:solidFill>
                  <a:srgbClr val="000000"/>
                </a:solidFill>
                <a:latin typeface="Canva Sans"/>
                <a:ea typeface="Canva Sans"/>
                <a:cs typeface="Canva Sans"/>
                <a:sym typeface="Canva Sans"/>
              </a:rPr>
              <a:t>.</a:t>
            </a:r>
          </a:p>
        </p:txBody>
      </p:sp>
      <p:sp>
        <p:nvSpPr>
          <p:cNvPr name="TextBox 13" id="13"/>
          <p:cNvSpPr txBox="true"/>
          <p:nvPr/>
        </p:nvSpPr>
        <p:spPr>
          <a:xfrm rot="0">
            <a:off x="10633330" y="2783730"/>
            <a:ext cx="662597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Эх сурвалжид суурилсан баттай мэдээлэл гаргадаг.</a:t>
            </a:r>
          </a:p>
        </p:txBody>
      </p:sp>
      <p:sp>
        <p:nvSpPr>
          <p:cNvPr name="TextBox 14" id="14"/>
          <p:cNvSpPr txBox="true"/>
          <p:nvPr/>
        </p:nvSpPr>
        <p:spPr>
          <a:xfrm rot="0">
            <a:off x="10633330" y="5076825"/>
            <a:ext cx="6900267"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Хэрэглэхэд хялбар, хүртээмжтэй.</a:t>
            </a:r>
          </a:p>
        </p:txBody>
      </p:sp>
      <p:sp>
        <p:nvSpPr>
          <p:cNvPr name="TextBox 15" id="15"/>
          <p:cNvSpPr txBox="true"/>
          <p:nvPr/>
        </p:nvSpPr>
        <p:spPr>
          <a:xfrm rot="0">
            <a:off x="10633330" y="6771640"/>
            <a:ext cx="6900267"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Харилцагч бүрийн онцлогт тохируулан өөрчлөлт хийх боломжтой.</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200717" y="2325239"/>
            <a:ext cx="8629029" cy="0"/>
          </a:xfrm>
          <a:prstGeom prst="line">
            <a:avLst/>
          </a:prstGeom>
          <a:ln cap="flat" w="38100">
            <a:solidFill>
              <a:srgbClr val="0D2837"/>
            </a:solidFill>
            <a:prstDash val="solid"/>
            <a:headEnd type="none" len="sm" w="sm"/>
            <a:tailEnd type="none" len="sm" w="sm"/>
          </a:ln>
        </p:spPr>
      </p:sp>
      <p:grpSp>
        <p:nvGrpSpPr>
          <p:cNvPr name="Group 3" id="3"/>
          <p:cNvGrpSpPr/>
          <p:nvPr/>
        </p:nvGrpSpPr>
        <p:grpSpPr>
          <a:xfrm rot="1902019">
            <a:off x="-830906" y="-2073231"/>
            <a:ext cx="2407434" cy="6341812"/>
            <a:chOff x="0" y="0"/>
            <a:chExt cx="634057" cy="1670271"/>
          </a:xfrm>
        </p:grpSpPr>
        <p:sp>
          <p:nvSpPr>
            <p:cNvPr name="Freeform 4" id="4"/>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5" id="5"/>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6" id="6"/>
          <p:cNvGrpSpPr/>
          <p:nvPr/>
        </p:nvGrpSpPr>
        <p:grpSpPr>
          <a:xfrm rot="5400000">
            <a:off x="1289017" y="-760532"/>
            <a:ext cx="1031024" cy="4321069"/>
            <a:chOff x="0" y="0"/>
            <a:chExt cx="660400" cy="2767767"/>
          </a:xfrm>
        </p:grpSpPr>
        <p:sp>
          <p:nvSpPr>
            <p:cNvPr name="Freeform 7" id="7"/>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8" id="8"/>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9" id="9"/>
          <p:cNvSpPr/>
          <p:nvPr/>
        </p:nvSpPr>
        <p:spPr>
          <a:xfrm flipH="false" flipV="false" rot="0">
            <a:off x="634000" y="2627491"/>
            <a:ext cx="2429180" cy="2682830"/>
          </a:xfrm>
          <a:custGeom>
            <a:avLst/>
            <a:gdLst/>
            <a:ahLst/>
            <a:cxnLst/>
            <a:rect r="r" b="b" t="t" l="l"/>
            <a:pathLst>
              <a:path h="2682830" w="2429180">
                <a:moveTo>
                  <a:pt x="0" y="0"/>
                </a:moveTo>
                <a:lnTo>
                  <a:pt x="2429180" y="0"/>
                </a:lnTo>
                <a:lnTo>
                  <a:pt x="2429180" y="2682829"/>
                </a:lnTo>
                <a:lnTo>
                  <a:pt x="0" y="2682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a:off x="3467670" y="3966040"/>
            <a:ext cx="994787" cy="923987"/>
          </a:xfrm>
          <a:prstGeom prst="line">
            <a:avLst/>
          </a:prstGeom>
          <a:ln cap="flat" w="38100">
            <a:solidFill>
              <a:srgbClr val="0D2837"/>
            </a:solidFill>
            <a:prstDash val="sysDot"/>
            <a:headEnd type="none" len="sm" w="sm"/>
            <a:tailEnd type="arrow" len="sm" w="med"/>
          </a:ln>
        </p:spPr>
      </p:sp>
      <p:sp>
        <p:nvSpPr>
          <p:cNvPr name="Freeform 11" id="11"/>
          <p:cNvSpPr/>
          <p:nvPr/>
        </p:nvSpPr>
        <p:spPr>
          <a:xfrm flipH="false" flipV="false" rot="0">
            <a:off x="4865947" y="4684891"/>
            <a:ext cx="2687690" cy="2224220"/>
          </a:xfrm>
          <a:custGeom>
            <a:avLst/>
            <a:gdLst/>
            <a:ahLst/>
            <a:cxnLst/>
            <a:rect r="r" b="b" t="t" l="l"/>
            <a:pathLst>
              <a:path h="2224220" w="2687690">
                <a:moveTo>
                  <a:pt x="0" y="0"/>
                </a:moveTo>
                <a:lnTo>
                  <a:pt x="2687690" y="0"/>
                </a:lnTo>
                <a:lnTo>
                  <a:pt x="2687690" y="2224220"/>
                </a:lnTo>
                <a:lnTo>
                  <a:pt x="0" y="2224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4971910" y="4701566"/>
            <a:ext cx="2475765" cy="1532338"/>
          </a:xfrm>
          <a:custGeom>
            <a:avLst/>
            <a:gdLst/>
            <a:ahLst/>
            <a:cxnLst/>
            <a:rect r="r" b="b" t="t" l="l"/>
            <a:pathLst>
              <a:path h="1532338" w="2475765">
                <a:moveTo>
                  <a:pt x="0" y="0"/>
                </a:moveTo>
                <a:lnTo>
                  <a:pt x="2475764" y="0"/>
                </a:lnTo>
                <a:lnTo>
                  <a:pt x="2475764" y="1532338"/>
                </a:lnTo>
                <a:lnTo>
                  <a:pt x="0" y="1532338"/>
                </a:lnTo>
                <a:lnTo>
                  <a:pt x="0" y="0"/>
                </a:lnTo>
                <a:close/>
              </a:path>
            </a:pathLst>
          </a:custGeom>
          <a:blipFill>
            <a:blip r:embed="rId6"/>
            <a:stretch>
              <a:fillRect l="-19348" t="0" r="-19348" b="0"/>
            </a:stretch>
          </a:blipFill>
        </p:spPr>
      </p:sp>
      <p:sp>
        <p:nvSpPr>
          <p:cNvPr name="AutoShape 13" id="13"/>
          <p:cNvSpPr/>
          <p:nvPr/>
        </p:nvSpPr>
        <p:spPr>
          <a:xfrm flipH="true">
            <a:off x="4108013" y="7281367"/>
            <a:ext cx="1066308" cy="840440"/>
          </a:xfrm>
          <a:prstGeom prst="line">
            <a:avLst/>
          </a:prstGeom>
          <a:ln cap="flat" w="38100">
            <a:solidFill>
              <a:srgbClr val="0D2837"/>
            </a:solidFill>
            <a:prstDash val="sysDot"/>
            <a:headEnd type="none" len="sm" w="sm"/>
            <a:tailEnd type="arrow" len="sm" w="med"/>
          </a:ln>
        </p:spPr>
      </p:sp>
      <p:sp>
        <p:nvSpPr>
          <p:cNvPr name="Freeform 14" id="14"/>
          <p:cNvSpPr/>
          <p:nvPr/>
        </p:nvSpPr>
        <p:spPr>
          <a:xfrm flipH="false" flipV="false" rot="0">
            <a:off x="1192061" y="7090837"/>
            <a:ext cx="2275609" cy="2275609"/>
          </a:xfrm>
          <a:custGeom>
            <a:avLst/>
            <a:gdLst/>
            <a:ahLst/>
            <a:cxnLst/>
            <a:rect r="r" b="b" t="t" l="l"/>
            <a:pathLst>
              <a:path h="2275609" w="2275609">
                <a:moveTo>
                  <a:pt x="0" y="0"/>
                </a:moveTo>
                <a:lnTo>
                  <a:pt x="2275609" y="0"/>
                </a:lnTo>
                <a:lnTo>
                  <a:pt x="2275609" y="2275609"/>
                </a:lnTo>
                <a:lnTo>
                  <a:pt x="0" y="22756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8897478" y="653791"/>
            <a:ext cx="9058583" cy="1271398"/>
          </a:xfrm>
          <a:prstGeom prst="rect">
            <a:avLst/>
          </a:prstGeom>
        </p:spPr>
        <p:txBody>
          <a:bodyPr anchor="t" rtlCol="false" tIns="0" lIns="0" bIns="0" rIns="0">
            <a:spAutoFit/>
          </a:bodyPr>
          <a:lstStyle/>
          <a:p>
            <a:pPr algn="just">
              <a:lnSpc>
                <a:spcPts val="9444"/>
              </a:lnSpc>
            </a:pPr>
            <a:r>
              <a:rPr lang="en-US" b="true" sz="9837">
                <a:solidFill>
                  <a:srgbClr val="F78719"/>
                </a:solidFill>
                <a:latin typeface="Gotham Heavy"/>
                <a:ea typeface="Gotham Heavy"/>
                <a:cs typeface="Gotham Heavy"/>
                <a:sym typeface="Gotham Heavy"/>
              </a:rPr>
              <a:t>АСУУДАЛ</a:t>
            </a:r>
          </a:p>
        </p:txBody>
      </p:sp>
      <p:sp>
        <p:nvSpPr>
          <p:cNvPr name="TextBox 16" id="16"/>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17" id="17"/>
          <p:cNvSpPr txBox="true"/>
          <p:nvPr/>
        </p:nvSpPr>
        <p:spPr>
          <a:xfrm rot="0">
            <a:off x="8897478" y="2780985"/>
            <a:ext cx="7665061"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Мэдээлэл олж авахад удах, ажлын цагийн хязгаарлалт</a:t>
            </a:r>
          </a:p>
        </p:txBody>
      </p:sp>
      <p:sp>
        <p:nvSpPr>
          <p:cNvPr name="TextBox 18" id="18"/>
          <p:cNvSpPr txBox="true"/>
          <p:nvPr/>
        </p:nvSpPr>
        <p:spPr>
          <a:xfrm rot="0">
            <a:off x="10622939" y="4361358"/>
            <a:ext cx="7665061" cy="580390"/>
          </a:xfrm>
          <a:prstGeom prst="rect">
            <a:avLst/>
          </a:prstGeom>
        </p:spPr>
        <p:txBody>
          <a:bodyPr anchor="t" rtlCol="false" tIns="0" lIns="0" bIns="0" rIns="0">
            <a:spAutoFit/>
          </a:bodyPr>
          <a:lstStyle/>
          <a:p>
            <a:pPr algn="l">
              <a:lnSpc>
                <a:spcPts val="4759"/>
              </a:lnSpc>
            </a:pPr>
            <a:r>
              <a:rPr lang="en-US" sz="3399">
                <a:solidFill>
                  <a:srgbClr val="F78719"/>
                </a:solidFill>
                <a:latin typeface="Canva Sans"/>
                <a:ea typeface="Canva Sans"/>
                <a:cs typeface="Canva Sans"/>
                <a:sym typeface="Canva Sans"/>
              </a:rPr>
              <a:t>24/7 оператор?</a:t>
            </a:r>
          </a:p>
        </p:txBody>
      </p:sp>
      <p:sp>
        <p:nvSpPr>
          <p:cNvPr name="TextBox 19" id="19"/>
          <p:cNvSpPr txBox="true"/>
          <p:nvPr/>
        </p:nvSpPr>
        <p:spPr>
          <a:xfrm rot="0">
            <a:off x="8897478" y="6167229"/>
            <a:ext cx="7665061"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Хасбанкны өгөгдөлд тулгуурлан хариулах боломжгүй асуулт тулгарах үед яах вэ?</a:t>
            </a:r>
          </a:p>
        </p:txBody>
      </p:sp>
      <p:sp>
        <p:nvSpPr>
          <p:cNvPr name="TextBox 20" id="20"/>
          <p:cNvSpPr txBox="true"/>
          <p:nvPr/>
        </p:nvSpPr>
        <p:spPr>
          <a:xfrm rot="0">
            <a:off x="10622939" y="8262094"/>
            <a:ext cx="7665061" cy="580390"/>
          </a:xfrm>
          <a:prstGeom prst="rect">
            <a:avLst/>
          </a:prstGeom>
        </p:spPr>
        <p:txBody>
          <a:bodyPr anchor="t" rtlCol="false" tIns="0" lIns="0" bIns="0" rIns="0">
            <a:spAutoFit/>
          </a:bodyPr>
          <a:lstStyle/>
          <a:p>
            <a:pPr algn="l">
              <a:lnSpc>
                <a:spcPts val="4759"/>
              </a:lnSpc>
            </a:pPr>
            <a:r>
              <a:rPr lang="en-US" sz="3399">
                <a:solidFill>
                  <a:srgbClr val="F78719"/>
                </a:solidFill>
                <a:latin typeface="Canva Sans"/>
                <a:ea typeface="Canva Sans"/>
                <a:cs typeface="Canva Sans"/>
                <a:sym typeface="Canva Sans"/>
              </a:rPr>
              <a:t>Зурган мэдээлэл?</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200717" y="2325239"/>
            <a:ext cx="8629029" cy="0"/>
          </a:xfrm>
          <a:prstGeom prst="line">
            <a:avLst/>
          </a:prstGeom>
          <a:ln cap="flat" w="38100">
            <a:solidFill>
              <a:srgbClr val="0D2837"/>
            </a:solidFill>
            <a:prstDash val="solid"/>
            <a:headEnd type="none" len="sm" w="sm"/>
            <a:tailEnd type="none" len="sm" w="sm"/>
          </a:ln>
        </p:spPr>
      </p:sp>
      <p:grpSp>
        <p:nvGrpSpPr>
          <p:cNvPr name="Group 3" id="3"/>
          <p:cNvGrpSpPr/>
          <p:nvPr/>
        </p:nvGrpSpPr>
        <p:grpSpPr>
          <a:xfrm rot="1902019">
            <a:off x="-830906" y="-2073231"/>
            <a:ext cx="2407434" cy="6341812"/>
            <a:chOff x="0" y="0"/>
            <a:chExt cx="634057" cy="1670271"/>
          </a:xfrm>
        </p:grpSpPr>
        <p:sp>
          <p:nvSpPr>
            <p:cNvPr name="Freeform 4" id="4"/>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5" id="5"/>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6" id="6"/>
          <p:cNvGrpSpPr/>
          <p:nvPr/>
        </p:nvGrpSpPr>
        <p:grpSpPr>
          <a:xfrm rot="5400000">
            <a:off x="1289017" y="-760532"/>
            <a:ext cx="1031024" cy="4321069"/>
            <a:chOff x="0" y="0"/>
            <a:chExt cx="660400" cy="2767767"/>
          </a:xfrm>
        </p:grpSpPr>
        <p:sp>
          <p:nvSpPr>
            <p:cNvPr name="Freeform 7" id="7"/>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8" id="8"/>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9" id="9"/>
          <p:cNvSpPr/>
          <p:nvPr/>
        </p:nvSpPr>
        <p:spPr>
          <a:xfrm flipH="false" flipV="false" rot="0">
            <a:off x="1028700" y="5143500"/>
            <a:ext cx="6501834" cy="3178164"/>
          </a:xfrm>
          <a:custGeom>
            <a:avLst/>
            <a:gdLst/>
            <a:ahLst/>
            <a:cxnLst/>
            <a:rect r="r" b="b" t="t" l="l"/>
            <a:pathLst>
              <a:path h="3178164" w="6501834">
                <a:moveTo>
                  <a:pt x="0" y="0"/>
                </a:moveTo>
                <a:lnTo>
                  <a:pt x="6501834" y="0"/>
                </a:lnTo>
                <a:lnTo>
                  <a:pt x="6501834" y="3178164"/>
                </a:lnTo>
                <a:lnTo>
                  <a:pt x="0" y="3178164"/>
                </a:lnTo>
                <a:lnTo>
                  <a:pt x="0" y="0"/>
                </a:lnTo>
                <a:close/>
              </a:path>
            </a:pathLst>
          </a:custGeom>
          <a:blipFill>
            <a:blip r:embed="rId2"/>
            <a:stretch>
              <a:fillRect l="-151253" t="-3637" r="0" b="0"/>
            </a:stretch>
          </a:blipFill>
        </p:spPr>
      </p:sp>
      <p:sp>
        <p:nvSpPr>
          <p:cNvPr name="TextBox 10" id="10"/>
          <p:cNvSpPr txBox="true"/>
          <p:nvPr/>
        </p:nvSpPr>
        <p:spPr>
          <a:xfrm rot="0">
            <a:off x="8897478" y="653791"/>
            <a:ext cx="9058583" cy="1271398"/>
          </a:xfrm>
          <a:prstGeom prst="rect">
            <a:avLst/>
          </a:prstGeom>
        </p:spPr>
        <p:txBody>
          <a:bodyPr anchor="t" rtlCol="false" tIns="0" lIns="0" bIns="0" rIns="0">
            <a:spAutoFit/>
          </a:bodyPr>
          <a:lstStyle/>
          <a:p>
            <a:pPr algn="just">
              <a:lnSpc>
                <a:spcPts val="9444"/>
              </a:lnSpc>
            </a:pPr>
            <a:r>
              <a:rPr lang="en-US" b="true" sz="9837">
                <a:solidFill>
                  <a:srgbClr val="F78719"/>
                </a:solidFill>
                <a:latin typeface="Gotham Heavy"/>
                <a:ea typeface="Gotham Heavy"/>
                <a:cs typeface="Gotham Heavy"/>
                <a:sym typeface="Gotham Heavy"/>
              </a:rPr>
              <a:t>АСУУДАЛ</a:t>
            </a:r>
          </a:p>
        </p:txBody>
      </p:sp>
      <p:sp>
        <p:nvSpPr>
          <p:cNvPr name="TextBox 11" id="11"/>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Freeform 12" id="12"/>
          <p:cNvSpPr/>
          <p:nvPr/>
        </p:nvSpPr>
        <p:spPr>
          <a:xfrm flipH="false" flipV="false" rot="0">
            <a:off x="8897478" y="3781478"/>
            <a:ext cx="7431154" cy="4378171"/>
          </a:xfrm>
          <a:custGeom>
            <a:avLst/>
            <a:gdLst/>
            <a:ahLst/>
            <a:cxnLst/>
            <a:rect r="r" b="b" t="t" l="l"/>
            <a:pathLst>
              <a:path h="4378171" w="7431154">
                <a:moveTo>
                  <a:pt x="0" y="0"/>
                </a:moveTo>
                <a:lnTo>
                  <a:pt x="7431154" y="0"/>
                </a:lnTo>
                <a:lnTo>
                  <a:pt x="7431154" y="4378171"/>
                </a:lnTo>
                <a:lnTo>
                  <a:pt x="0" y="4378171"/>
                </a:lnTo>
                <a:lnTo>
                  <a:pt x="0" y="0"/>
                </a:lnTo>
                <a:close/>
              </a:path>
            </a:pathLst>
          </a:custGeom>
          <a:blipFill>
            <a:blip r:embed="rId3"/>
            <a:stretch>
              <a:fillRect l="-45845" t="0" r="-6233" b="-3250"/>
            </a:stretch>
          </a:blipFill>
        </p:spPr>
      </p:sp>
      <p:sp>
        <p:nvSpPr>
          <p:cNvPr name="TextBox 13" id="13"/>
          <p:cNvSpPr txBox="true"/>
          <p:nvPr/>
        </p:nvSpPr>
        <p:spPr>
          <a:xfrm rot="0">
            <a:off x="1028700" y="3157908"/>
            <a:ext cx="6334108"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PNG article-ууд өгөгдөлд тусгагдах боломжгүй.</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50185" y="4559355"/>
            <a:ext cx="7850220" cy="19050"/>
          </a:xfrm>
          <a:prstGeom prst="line">
            <a:avLst/>
          </a:prstGeom>
          <a:ln cap="flat" w="38100">
            <a:solidFill>
              <a:srgbClr val="0D2837"/>
            </a:solidFill>
            <a:prstDash val="solid"/>
            <a:headEnd type="none" len="sm" w="sm"/>
            <a:tailEnd type="none" len="sm" w="sm"/>
          </a:ln>
        </p:spPr>
      </p:sp>
      <p:grpSp>
        <p:nvGrpSpPr>
          <p:cNvPr name="Group 3" id="3"/>
          <p:cNvGrpSpPr/>
          <p:nvPr/>
        </p:nvGrpSpPr>
        <p:grpSpPr>
          <a:xfrm rot="1902019">
            <a:off x="-830906" y="-2073231"/>
            <a:ext cx="2407434" cy="6341812"/>
            <a:chOff x="0" y="0"/>
            <a:chExt cx="634057" cy="1670271"/>
          </a:xfrm>
        </p:grpSpPr>
        <p:sp>
          <p:nvSpPr>
            <p:cNvPr name="Freeform 4" id="4"/>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5" id="5"/>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6" id="6"/>
          <p:cNvGrpSpPr/>
          <p:nvPr/>
        </p:nvGrpSpPr>
        <p:grpSpPr>
          <a:xfrm rot="5400000">
            <a:off x="1289017" y="-760532"/>
            <a:ext cx="1031024" cy="4321069"/>
            <a:chOff x="0" y="0"/>
            <a:chExt cx="660400" cy="2767767"/>
          </a:xfrm>
        </p:grpSpPr>
        <p:sp>
          <p:nvSpPr>
            <p:cNvPr name="Freeform 7" id="7"/>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8" id="8"/>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9" id="9"/>
          <p:cNvSpPr/>
          <p:nvPr/>
        </p:nvSpPr>
        <p:spPr>
          <a:xfrm flipH="false" flipV="false" rot="0">
            <a:off x="11114618" y="1028700"/>
            <a:ext cx="5664663" cy="8628219"/>
          </a:xfrm>
          <a:custGeom>
            <a:avLst/>
            <a:gdLst/>
            <a:ahLst/>
            <a:cxnLst/>
            <a:rect r="r" b="b" t="t" l="l"/>
            <a:pathLst>
              <a:path h="8628219" w="5664663">
                <a:moveTo>
                  <a:pt x="0" y="0"/>
                </a:moveTo>
                <a:lnTo>
                  <a:pt x="5664663" y="0"/>
                </a:lnTo>
                <a:lnTo>
                  <a:pt x="5664663" y="8628219"/>
                </a:lnTo>
                <a:lnTo>
                  <a:pt x="0" y="8628219"/>
                </a:lnTo>
                <a:lnTo>
                  <a:pt x="0" y="0"/>
                </a:lnTo>
                <a:close/>
              </a:path>
            </a:pathLst>
          </a:custGeom>
          <a:blipFill>
            <a:blip r:embed="rId2"/>
            <a:stretch>
              <a:fillRect l="-58626" t="-12829" r="0" b="-1448"/>
            </a:stretch>
          </a:blipFill>
        </p:spPr>
      </p:sp>
      <p:grpSp>
        <p:nvGrpSpPr>
          <p:cNvPr name="Group 10" id="10"/>
          <p:cNvGrpSpPr/>
          <p:nvPr/>
        </p:nvGrpSpPr>
        <p:grpSpPr>
          <a:xfrm rot="0">
            <a:off x="13562687" y="7820830"/>
            <a:ext cx="3101362" cy="713524"/>
            <a:chOff x="0" y="0"/>
            <a:chExt cx="1250059" cy="287599"/>
          </a:xfrm>
        </p:grpSpPr>
        <p:sp>
          <p:nvSpPr>
            <p:cNvPr name="Freeform 11" id="11"/>
            <p:cNvSpPr/>
            <p:nvPr/>
          </p:nvSpPr>
          <p:spPr>
            <a:xfrm flipH="false" flipV="false" rot="0">
              <a:off x="0" y="0"/>
              <a:ext cx="1250059" cy="287599"/>
            </a:xfrm>
            <a:custGeom>
              <a:avLst/>
              <a:gdLst/>
              <a:ahLst/>
              <a:cxnLst/>
              <a:rect r="r" b="b" t="t" l="l"/>
              <a:pathLst>
                <a:path h="287599" w="1250059">
                  <a:moveTo>
                    <a:pt x="1046859" y="0"/>
                  </a:moveTo>
                  <a:cubicBezTo>
                    <a:pt x="1159084" y="0"/>
                    <a:pt x="1250059" y="64381"/>
                    <a:pt x="1250059" y="143799"/>
                  </a:cubicBezTo>
                  <a:cubicBezTo>
                    <a:pt x="1250059" y="223217"/>
                    <a:pt x="1159084" y="287599"/>
                    <a:pt x="1046859" y="287599"/>
                  </a:cubicBezTo>
                  <a:lnTo>
                    <a:pt x="203200" y="287599"/>
                  </a:lnTo>
                  <a:cubicBezTo>
                    <a:pt x="90976" y="287599"/>
                    <a:pt x="0" y="223217"/>
                    <a:pt x="0" y="143799"/>
                  </a:cubicBezTo>
                  <a:cubicBezTo>
                    <a:pt x="0" y="64381"/>
                    <a:pt x="90976" y="0"/>
                    <a:pt x="203200" y="0"/>
                  </a:cubicBezTo>
                  <a:close/>
                </a:path>
              </a:pathLst>
            </a:custGeom>
            <a:solidFill>
              <a:srgbClr val="CBC8D2"/>
            </a:solidFill>
          </p:spPr>
        </p:sp>
        <p:sp>
          <p:nvSpPr>
            <p:cNvPr name="TextBox 12" id="12"/>
            <p:cNvSpPr txBox="true"/>
            <p:nvPr/>
          </p:nvSpPr>
          <p:spPr>
            <a:xfrm>
              <a:off x="0" y="-123825"/>
              <a:ext cx="1250059" cy="411424"/>
            </a:xfrm>
            <a:prstGeom prst="rect">
              <a:avLst/>
            </a:prstGeom>
          </p:spPr>
          <p:txBody>
            <a:bodyPr anchor="ctr" rtlCol="false" tIns="50800" lIns="50800" bIns="50800" rIns="50800"/>
            <a:lstStyle/>
            <a:p>
              <a:pPr algn="ctr">
                <a:lnSpc>
                  <a:spcPts val="3910"/>
                </a:lnSpc>
              </a:pPr>
            </a:p>
          </p:txBody>
        </p:sp>
      </p:grpSp>
      <p:grpSp>
        <p:nvGrpSpPr>
          <p:cNvPr name="Group 13" id="13"/>
          <p:cNvGrpSpPr/>
          <p:nvPr/>
        </p:nvGrpSpPr>
        <p:grpSpPr>
          <a:xfrm rot="0">
            <a:off x="14089029" y="3682797"/>
            <a:ext cx="2690251" cy="745236"/>
            <a:chOff x="0" y="0"/>
            <a:chExt cx="1467076" cy="406400"/>
          </a:xfrm>
        </p:grpSpPr>
        <p:sp>
          <p:nvSpPr>
            <p:cNvPr name="Freeform 14" id="14"/>
            <p:cNvSpPr/>
            <p:nvPr/>
          </p:nvSpPr>
          <p:spPr>
            <a:xfrm flipH="false" flipV="false" rot="0">
              <a:off x="0" y="0"/>
              <a:ext cx="1467076" cy="406400"/>
            </a:xfrm>
            <a:custGeom>
              <a:avLst/>
              <a:gdLst/>
              <a:ahLst/>
              <a:cxnLst/>
              <a:rect r="r" b="b" t="t" l="l"/>
              <a:pathLst>
                <a:path h="406400" w="1467076">
                  <a:moveTo>
                    <a:pt x="1263876" y="0"/>
                  </a:moveTo>
                  <a:cubicBezTo>
                    <a:pt x="1376100" y="0"/>
                    <a:pt x="1467076" y="90976"/>
                    <a:pt x="1467076" y="203200"/>
                  </a:cubicBezTo>
                  <a:cubicBezTo>
                    <a:pt x="1467076" y="315424"/>
                    <a:pt x="1376100" y="406400"/>
                    <a:pt x="1263876" y="406400"/>
                  </a:cubicBezTo>
                  <a:lnTo>
                    <a:pt x="203200" y="406400"/>
                  </a:lnTo>
                  <a:cubicBezTo>
                    <a:pt x="90976" y="406400"/>
                    <a:pt x="0" y="315424"/>
                    <a:pt x="0" y="203200"/>
                  </a:cubicBezTo>
                  <a:cubicBezTo>
                    <a:pt x="0" y="90976"/>
                    <a:pt x="90976" y="0"/>
                    <a:pt x="203200" y="0"/>
                  </a:cubicBezTo>
                  <a:close/>
                </a:path>
              </a:pathLst>
            </a:custGeom>
            <a:solidFill>
              <a:srgbClr val="FFFFFF"/>
            </a:solidFill>
            <a:ln w="38100" cap="sq">
              <a:solidFill>
                <a:srgbClr val="FF9619"/>
              </a:solidFill>
              <a:prstDash val="solid"/>
              <a:miter/>
            </a:ln>
          </p:spPr>
        </p:sp>
        <p:sp>
          <p:nvSpPr>
            <p:cNvPr name="TextBox 15" id="15"/>
            <p:cNvSpPr txBox="true"/>
            <p:nvPr/>
          </p:nvSpPr>
          <p:spPr>
            <a:xfrm>
              <a:off x="0" y="-123825"/>
              <a:ext cx="1467076" cy="530225"/>
            </a:xfrm>
            <a:prstGeom prst="rect">
              <a:avLst/>
            </a:prstGeom>
          </p:spPr>
          <p:txBody>
            <a:bodyPr anchor="ctr" rtlCol="false" tIns="50800" lIns="50800" bIns="50800" rIns="50800"/>
            <a:lstStyle/>
            <a:p>
              <a:pPr algn="ctr">
                <a:lnSpc>
                  <a:spcPts val="3910"/>
                </a:lnSpc>
              </a:pPr>
            </a:p>
          </p:txBody>
        </p:sp>
      </p:grpSp>
      <p:sp>
        <p:nvSpPr>
          <p:cNvPr name="Freeform 16" id="16"/>
          <p:cNvSpPr/>
          <p:nvPr/>
        </p:nvSpPr>
        <p:spPr>
          <a:xfrm flipH="false" flipV="false" rot="0">
            <a:off x="14548903" y="3851653"/>
            <a:ext cx="331629" cy="382832"/>
          </a:xfrm>
          <a:custGeom>
            <a:avLst/>
            <a:gdLst/>
            <a:ahLst/>
            <a:cxnLst/>
            <a:rect r="r" b="b" t="t" l="l"/>
            <a:pathLst>
              <a:path h="382832" w="331629">
                <a:moveTo>
                  <a:pt x="0" y="0"/>
                </a:moveTo>
                <a:lnTo>
                  <a:pt x="331629" y="0"/>
                </a:lnTo>
                <a:lnTo>
                  <a:pt x="331629" y="382832"/>
                </a:lnTo>
                <a:lnTo>
                  <a:pt x="0" y="382832"/>
                </a:lnTo>
                <a:lnTo>
                  <a:pt x="0" y="0"/>
                </a:lnTo>
                <a:close/>
              </a:path>
            </a:pathLst>
          </a:custGeom>
          <a:blipFill>
            <a:blip r:embed="rId3"/>
            <a:stretch>
              <a:fillRect l="0" t="0" r="0" b="0"/>
            </a:stretch>
          </a:blipFill>
        </p:spPr>
      </p:sp>
      <p:grpSp>
        <p:nvGrpSpPr>
          <p:cNvPr name="Group 17" id="17"/>
          <p:cNvGrpSpPr/>
          <p:nvPr/>
        </p:nvGrpSpPr>
        <p:grpSpPr>
          <a:xfrm rot="0">
            <a:off x="12914201" y="4514024"/>
            <a:ext cx="3865080" cy="745236"/>
            <a:chOff x="0" y="0"/>
            <a:chExt cx="2107745" cy="406400"/>
          </a:xfrm>
        </p:grpSpPr>
        <p:sp>
          <p:nvSpPr>
            <p:cNvPr name="Freeform 18" id="18"/>
            <p:cNvSpPr/>
            <p:nvPr/>
          </p:nvSpPr>
          <p:spPr>
            <a:xfrm flipH="false" flipV="false" rot="0">
              <a:off x="0" y="0"/>
              <a:ext cx="2107745" cy="406400"/>
            </a:xfrm>
            <a:custGeom>
              <a:avLst/>
              <a:gdLst/>
              <a:ahLst/>
              <a:cxnLst/>
              <a:rect r="r" b="b" t="t" l="l"/>
              <a:pathLst>
                <a:path h="406400" w="2107745">
                  <a:moveTo>
                    <a:pt x="1904545" y="0"/>
                  </a:moveTo>
                  <a:cubicBezTo>
                    <a:pt x="2016770" y="0"/>
                    <a:pt x="2107745" y="90976"/>
                    <a:pt x="2107745" y="203200"/>
                  </a:cubicBezTo>
                  <a:cubicBezTo>
                    <a:pt x="2107745" y="315424"/>
                    <a:pt x="2016770" y="406400"/>
                    <a:pt x="1904545" y="406400"/>
                  </a:cubicBezTo>
                  <a:lnTo>
                    <a:pt x="203200" y="406400"/>
                  </a:lnTo>
                  <a:cubicBezTo>
                    <a:pt x="90976" y="406400"/>
                    <a:pt x="0" y="315424"/>
                    <a:pt x="0" y="203200"/>
                  </a:cubicBezTo>
                  <a:cubicBezTo>
                    <a:pt x="0" y="90976"/>
                    <a:pt x="90976" y="0"/>
                    <a:pt x="203200" y="0"/>
                  </a:cubicBezTo>
                  <a:close/>
                </a:path>
              </a:pathLst>
            </a:custGeom>
            <a:solidFill>
              <a:srgbClr val="FFFFFF"/>
            </a:solidFill>
            <a:ln w="38100" cap="sq">
              <a:solidFill>
                <a:srgbClr val="DEDCE1"/>
              </a:solidFill>
              <a:prstDash val="solid"/>
              <a:miter/>
            </a:ln>
          </p:spPr>
        </p:sp>
        <p:sp>
          <p:nvSpPr>
            <p:cNvPr name="TextBox 19" id="19"/>
            <p:cNvSpPr txBox="true"/>
            <p:nvPr/>
          </p:nvSpPr>
          <p:spPr>
            <a:xfrm>
              <a:off x="0" y="-123825"/>
              <a:ext cx="2107745" cy="530225"/>
            </a:xfrm>
            <a:prstGeom prst="rect">
              <a:avLst/>
            </a:prstGeom>
          </p:spPr>
          <p:txBody>
            <a:bodyPr anchor="ctr" rtlCol="false" tIns="50800" lIns="50800" bIns="50800" rIns="50800"/>
            <a:lstStyle/>
            <a:p>
              <a:pPr algn="ctr">
                <a:lnSpc>
                  <a:spcPts val="3910"/>
                </a:lnSpc>
              </a:pPr>
            </a:p>
          </p:txBody>
        </p:sp>
      </p:grpSp>
      <p:grpSp>
        <p:nvGrpSpPr>
          <p:cNvPr name="Group 20" id="20"/>
          <p:cNvGrpSpPr/>
          <p:nvPr/>
        </p:nvGrpSpPr>
        <p:grpSpPr>
          <a:xfrm rot="0">
            <a:off x="11952977" y="5345252"/>
            <a:ext cx="4826303" cy="745236"/>
            <a:chOff x="0" y="0"/>
            <a:chExt cx="2631930" cy="406400"/>
          </a:xfrm>
        </p:grpSpPr>
        <p:sp>
          <p:nvSpPr>
            <p:cNvPr name="Freeform 21" id="21"/>
            <p:cNvSpPr/>
            <p:nvPr/>
          </p:nvSpPr>
          <p:spPr>
            <a:xfrm flipH="false" flipV="false" rot="0">
              <a:off x="0" y="0"/>
              <a:ext cx="2631930" cy="406400"/>
            </a:xfrm>
            <a:custGeom>
              <a:avLst/>
              <a:gdLst/>
              <a:ahLst/>
              <a:cxnLst/>
              <a:rect r="r" b="b" t="t" l="l"/>
              <a:pathLst>
                <a:path h="406400" w="2631930">
                  <a:moveTo>
                    <a:pt x="2428730" y="0"/>
                  </a:moveTo>
                  <a:cubicBezTo>
                    <a:pt x="2540954" y="0"/>
                    <a:pt x="2631930" y="90976"/>
                    <a:pt x="2631930" y="203200"/>
                  </a:cubicBezTo>
                  <a:cubicBezTo>
                    <a:pt x="2631930" y="315424"/>
                    <a:pt x="2540954" y="406400"/>
                    <a:pt x="2428730" y="406400"/>
                  </a:cubicBezTo>
                  <a:lnTo>
                    <a:pt x="203200" y="406400"/>
                  </a:lnTo>
                  <a:cubicBezTo>
                    <a:pt x="90976" y="406400"/>
                    <a:pt x="0" y="315424"/>
                    <a:pt x="0" y="203200"/>
                  </a:cubicBezTo>
                  <a:cubicBezTo>
                    <a:pt x="0" y="90976"/>
                    <a:pt x="90976" y="0"/>
                    <a:pt x="203200" y="0"/>
                  </a:cubicBezTo>
                  <a:close/>
                </a:path>
              </a:pathLst>
            </a:custGeom>
            <a:solidFill>
              <a:srgbClr val="FFFFFF"/>
            </a:solidFill>
            <a:ln w="38100" cap="sq">
              <a:solidFill>
                <a:srgbClr val="DEDCE1"/>
              </a:solidFill>
              <a:prstDash val="solid"/>
              <a:miter/>
            </a:ln>
          </p:spPr>
        </p:sp>
        <p:sp>
          <p:nvSpPr>
            <p:cNvPr name="TextBox 22" id="22"/>
            <p:cNvSpPr txBox="true"/>
            <p:nvPr/>
          </p:nvSpPr>
          <p:spPr>
            <a:xfrm>
              <a:off x="0" y="-123825"/>
              <a:ext cx="2631930" cy="530225"/>
            </a:xfrm>
            <a:prstGeom prst="rect">
              <a:avLst/>
            </a:prstGeom>
          </p:spPr>
          <p:txBody>
            <a:bodyPr anchor="ctr" rtlCol="false" tIns="50800" lIns="50800" bIns="50800" rIns="50800"/>
            <a:lstStyle/>
            <a:p>
              <a:pPr algn="ctr">
                <a:lnSpc>
                  <a:spcPts val="3910"/>
                </a:lnSpc>
              </a:pPr>
            </a:p>
          </p:txBody>
        </p:sp>
      </p:grpSp>
      <p:sp>
        <p:nvSpPr>
          <p:cNvPr name="Freeform 23" id="23"/>
          <p:cNvSpPr/>
          <p:nvPr/>
        </p:nvSpPr>
        <p:spPr>
          <a:xfrm flipH="false" flipV="false" rot="0">
            <a:off x="13184913" y="4598183"/>
            <a:ext cx="377774" cy="439272"/>
          </a:xfrm>
          <a:custGeom>
            <a:avLst/>
            <a:gdLst/>
            <a:ahLst/>
            <a:cxnLst/>
            <a:rect r="r" b="b" t="t" l="l"/>
            <a:pathLst>
              <a:path h="439272" w="377774">
                <a:moveTo>
                  <a:pt x="0" y="0"/>
                </a:moveTo>
                <a:lnTo>
                  <a:pt x="377774" y="0"/>
                </a:lnTo>
                <a:lnTo>
                  <a:pt x="377774" y="439272"/>
                </a:lnTo>
                <a:lnTo>
                  <a:pt x="0" y="4392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2056035" y="3106982"/>
            <a:ext cx="9058583" cy="1271398"/>
          </a:xfrm>
          <a:prstGeom prst="rect">
            <a:avLst/>
          </a:prstGeom>
        </p:spPr>
        <p:txBody>
          <a:bodyPr anchor="t" rtlCol="false" tIns="0" lIns="0" bIns="0" rIns="0">
            <a:spAutoFit/>
          </a:bodyPr>
          <a:lstStyle/>
          <a:p>
            <a:pPr algn="just">
              <a:lnSpc>
                <a:spcPts val="9444"/>
              </a:lnSpc>
            </a:pPr>
            <a:r>
              <a:rPr lang="en-US" b="true" sz="9837">
                <a:solidFill>
                  <a:srgbClr val="F78719"/>
                </a:solidFill>
                <a:latin typeface="Gotham Heavy"/>
                <a:ea typeface="Gotham Heavy"/>
                <a:cs typeface="Gotham Heavy"/>
                <a:sym typeface="Gotham Heavy"/>
              </a:rPr>
              <a:t>ШИЙДЭЛ</a:t>
            </a:r>
          </a:p>
        </p:txBody>
      </p:sp>
      <p:sp>
        <p:nvSpPr>
          <p:cNvPr name="TextBox 25" id="25"/>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26" id="26"/>
          <p:cNvSpPr txBox="true"/>
          <p:nvPr/>
        </p:nvSpPr>
        <p:spPr>
          <a:xfrm rot="0">
            <a:off x="2265133" y="4819967"/>
            <a:ext cx="2690416"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24/7 Support</a:t>
            </a:r>
          </a:p>
        </p:txBody>
      </p:sp>
      <p:sp>
        <p:nvSpPr>
          <p:cNvPr name="TextBox 27" id="27"/>
          <p:cNvSpPr txBox="true"/>
          <p:nvPr/>
        </p:nvSpPr>
        <p:spPr>
          <a:xfrm rot="0">
            <a:off x="2265133" y="5790883"/>
            <a:ext cx="4315520"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Simplified Processes</a:t>
            </a:r>
          </a:p>
        </p:txBody>
      </p:sp>
      <p:sp>
        <p:nvSpPr>
          <p:cNvPr name="TextBox 28" id="28"/>
          <p:cNvSpPr txBox="true"/>
          <p:nvPr/>
        </p:nvSpPr>
        <p:spPr>
          <a:xfrm rot="0">
            <a:off x="2265133" y="6761798"/>
            <a:ext cx="4634905"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Quick Response Times</a:t>
            </a:r>
          </a:p>
        </p:txBody>
      </p:sp>
      <p:sp>
        <p:nvSpPr>
          <p:cNvPr name="TextBox 29" id="29"/>
          <p:cNvSpPr txBox="true"/>
          <p:nvPr/>
        </p:nvSpPr>
        <p:spPr>
          <a:xfrm rot="0">
            <a:off x="15112345" y="3858248"/>
            <a:ext cx="1134666" cy="356235"/>
          </a:xfrm>
          <a:prstGeom prst="rect">
            <a:avLst/>
          </a:prstGeom>
        </p:spPr>
        <p:txBody>
          <a:bodyPr anchor="t" rtlCol="false" tIns="0" lIns="0" bIns="0" rIns="0">
            <a:spAutoFit/>
          </a:bodyPr>
          <a:lstStyle/>
          <a:p>
            <a:pPr algn="ctr" marL="0" indent="0" lvl="0">
              <a:lnSpc>
                <a:spcPts val="2940"/>
              </a:lnSpc>
              <a:spcBef>
                <a:spcPct val="0"/>
              </a:spcBef>
            </a:pPr>
            <a:r>
              <a:rPr lang="en-US" sz="2100">
                <a:solidFill>
                  <a:srgbClr val="000000"/>
                </a:solidFill>
                <a:latin typeface="Canva Sans"/>
                <a:ea typeface="Canva Sans"/>
                <a:cs typeface="Canva Sans"/>
                <a:sym typeface="Canva Sans"/>
              </a:rPr>
              <a:t>Сайн уу?</a:t>
            </a:r>
          </a:p>
        </p:txBody>
      </p:sp>
      <p:sp>
        <p:nvSpPr>
          <p:cNvPr name="TextBox 30" id="30"/>
          <p:cNvSpPr txBox="true"/>
          <p:nvPr/>
        </p:nvSpPr>
        <p:spPr>
          <a:xfrm rot="0">
            <a:off x="13670449" y="4688205"/>
            <a:ext cx="2883793" cy="349250"/>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000000"/>
                </a:solidFill>
                <a:latin typeface="Canva Sans"/>
                <a:ea typeface="Canva Sans"/>
                <a:cs typeface="Canva Sans"/>
                <a:sym typeface="Canva Sans"/>
              </a:rPr>
              <a:t>Хадгаламж нээх талаар</a:t>
            </a:r>
          </a:p>
        </p:txBody>
      </p:sp>
      <p:sp>
        <p:nvSpPr>
          <p:cNvPr name="TextBox 31" id="31"/>
          <p:cNvSpPr txBox="true"/>
          <p:nvPr/>
        </p:nvSpPr>
        <p:spPr>
          <a:xfrm rot="0">
            <a:off x="12068209" y="5538483"/>
            <a:ext cx="4595840" cy="320675"/>
          </a:xfrm>
          <a:prstGeom prst="rect">
            <a:avLst/>
          </a:prstGeom>
        </p:spPr>
        <p:txBody>
          <a:bodyPr anchor="t" rtlCol="false" tIns="0" lIns="0" bIns="0" rIns="0">
            <a:spAutoFit/>
          </a:bodyPr>
          <a:lstStyle/>
          <a:p>
            <a:pPr algn="ctr" marL="0" indent="0" lvl="0">
              <a:lnSpc>
                <a:spcPts val="2623"/>
              </a:lnSpc>
              <a:spcBef>
                <a:spcPct val="0"/>
              </a:spcBef>
            </a:pPr>
            <a:r>
              <a:rPr lang="en-US" sz="1873">
                <a:solidFill>
                  <a:srgbClr val="000000"/>
                </a:solidFill>
                <a:latin typeface="Canva Sans"/>
                <a:ea typeface="Canva Sans"/>
                <a:cs typeface="Canva Sans"/>
                <a:sym typeface="Canva Sans"/>
              </a:rPr>
              <a:t>Хэрхэн хасбанкны харилцагч болох вэ?</a:t>
            </a:r>
          </a:p>
        </p:txBody>
      </p:sp>
      <p:grpSp>
        <p:nvGrpSpPr>
          <p:cNvPr name="Group 32" id="32"/>
          <p:cNvGrpSpPr/>
          <p:nvPr/>
        </p:nvGrpSpPr>
        <p:grpSpPr>
          <a:xfrm rot="0">
            <a:off x="11114618" y="6471711"/>
            <a:ext cx="4732021" cy="1087333"/>
            <a:chOff x="0" y="0"/>
            <a:chExt cx="1907325" cy="438269"/>
          </a:xfrm>
        </p:grpSpPr>
        <p:sp>
          <p:nvSpPr>
            <p:cNvPr name="Freeform 33" id="33"/>
            <p:cNvSpPr/>
            <p:nvPr/>
          </p:nvSpPr>
          <p:spPr>
            <a:xfrm flipH="false" flipV="false" rot="0">
              <a:off x="0" y="0"/>
              <a:ext cx="1907325" cy="438269"/>
            </a:xfrm>
            <a:custGeom>
              <a:avLst/>
              <a:gdLst/>
              <a:ahLst/>
              <a:cxnLst/>
              <a:rect r="r" b="b" t="t" l="l"/>
              <a:pathLst>
                <a:path h="438269" w="1907325">
                  <a:moveTo>
                    <a:pt x="1704125" y="0"/>
                  </a:moveTo>
                  <a:cubicBezTo>
                    <a:pt x="1816349" y="0"/>
                    <a:pt x="1907325" y="98110"/>
                    <a:pt x="1907325" y="219134"/>
                  </a:cubicBezTo>
                  <a:cubicBezTo>
                    <a:pt x="1907325" y="340159"/>
                    <a:pt x="1816349" y="438269"/>
                    <a:pt x="1704125" y="438269"/>
                  </a:cubicBezTo>
                  <a:lnTo>
                    <a:pt x="203200" y="438269"/>
                  </a:lnTo>
                  <a:cubicBezTo>
                    <a:pt x="90976" y="438269"/>
                    <a:pt x="0" y="340159"/>
                    <a:pt x="0" y="219134"/>
                  </a:cubicBezTo>
                  <a:cubicBezTo>
                    <a:pt x="0" y="98110"/>
                    <a:pt x="90976" y="0"/>
                    <a:pt x="203200" y="0"/>
                  </a:cubicBezTo>
                  <a:close/>
                </a:path>
              </a:pathLst>
            </a:custGeom>
            <a:solidFill>
              <a:srgbClr val="CBC8D2"/>
            </a:solidFill>
          </p:spPr>
        </p:sp>
        <p:sp>
          <p:nvSpPr>
            <p:cNvPr name="TextBox 34" id="34"/>
            <p:cNvSpPr txBox="true"/>
            <p:nvPr/>
          </p:nvSpPr>
          <p:spPr>
            <a:xfrm>
              <a:off x="0" y="-123825"/>
              <a:ext cx="1907325" cy="562094"/>
            </a:xfrm>
            <a:prstGeom prst="rect">
              <a:avLst/>
            </a:prstGeom>
          </p:spPr>
          <p:txBody>
            <a:bodyPr anchor="ctr" rtlCol="false" tIns="50800" lIns="50800" bIns="50800" rIns="50800"/>
            <a:lstStyle/>
            <a:p>
              <a:pPr algn="ctr">
                <a:lnSpc>
                  <a:spcPts val="3910"/>
                </a:lnSpc>
              </a:pPr>
            </a:p>
          </p:txBody>
        </p:sp>
      </p:grpSp>
      <p:sp>
        <p:nvSpPr>
          <p:cNvPr name="TextBox 35" id="35"/>
          <p:cNvSpPr txBox="true"/>
          <p:nvPr/>
        </p:nvSpPr>
        <p:spPr>
          <a:xfrm rot="0">
            <a:off x="11350053" y="6611189"/>
            <a:ext cx="4329625" cy="650841"/>
          </a:xfrm>
          <a:prstGeom prst="rect">
            <a:avLst/>
          </a:prstGeom>
        </p:spPr>
        <p:txBody>
          <a:bodyPr anchor="t" rtlCol="false" tIns="0" lIns="0" bIns="0" rIns="0">
            <a:spAutoFit/>
          </a:bodyPr>
          <a:lstStyle/>
          <a:p>
            <a:pPr algn="ctr">
              <a:lnSpc>
                <a:spcPts val="2623"/>
              </a:lnSpc>
            </a:pPr>
            <a:r>
              <a:rPr lang="en-US" sz="1873">
                <a:solidFill>
                  <a:srgbClr val="000000"/>
                </a:solidFill>
                <a:latin typeface="Canva Sans"/>
                <a:ea typeface="Canva Sans"/>
                <a:cs typeface="Canva Sans"/>
                <a:sym typeface="Canva Sans"/>
              </a:rPr>
              <a:t>Сайн уу? Би Хасбанкны виртуал </a:t>
            </a:r>
          </a:p>
          <a:p>
            <a:pPr algn="ctr" marL="0" indent="0" lvl="0">
              <a:lnSpc>
                <a:spcPts val="2623"/>
              </a:lnSpc>
              <a:spcBef>
                <a:spcPct val="0"/>
              </a:spcBef>
            </a:pPr>
            <a:r>
              <a:rPr lang="en-US" sz="1873">
                <a:solidFill>
                  <a:srgbClr val="000000"/>
                </a:solidFill>
                <a:latin typeface="Canva Sans"/>
                <a:ea typeface="Canva Sans"/>
                <a:cs typeface="Canva Sans"/>
                <a:sym typeface="Canva Sans"/>
              </a:rPr>
              <a:t>туслах байна. Танд юугаар туслах вэ?</a:t>
            </a:r>
          </a:p>
        </p:txBody>
      </p:sp>
      <p:sp>
        <p:nvSpPr>
          <p:cNvPr name="TextBox 36" id="36"/>
          <p:cNvSpPr txBox="true"/>
          <p:nvPr/>
        </p:nvSpPr>
        <p:spPr>
          <a:xfrm rot="0">
            <a:off x="14047281" y="7979155"/>
            <a:ext cx="2130127" cy="349250"/>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000000"/>
                </a:solidFill>
                <a:latin typeface="Canva Sans"/>
                <a:ea typeface="Canva Sans"/>
                <a:cs typeface="Canva Sans"/>
                <a:sym typeface="Canva Sans"/>
              </a:rPr>
              <a:t>Нууц үгээ сэргээе</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902019">
            <a:off x="-830906" y="-2073231"/>
            <a:ext cx="2407434" cy="6341812"/>
            <a:chOff x="0" y="0"/>
            <a:chExt cx="634057" cy="1670271"/>
          </a:xfrm>
        </p:grpSpPr>
        <p:sp>
          <p:nvSpPr>
            <p:cNvPr name="Freeform 3" id="3"/>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4" id="4"/>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5" id="5"/>
          <p:cNvGrpSpPr/>
          <p:nvPr/>
        </p:nvGrpSpPr>
        <p:grpSpPr>
          <a:xfrm rot="5400000">
            <a:off x="1289017" y="-760532"/>
            <a:ext cx="1031024" cy="4321069"/>
            <a:chOff x="0" y="0"/>
            <a:chExt cx="660400" cy="2767767"/>
          </a:xfrm>
        </p:grpSpPr>
        <p:sp>
          <p:nvSpPr>
            <p:cNvPr name="Freeform 6" id="6"/>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7" id="7"/>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8" id="8"/>
          <p:cNvSpPr/>
          <p:nvPr/>
        </p:nvSpPr>
        <p:spPr>
          <a:xfrm flipH="false" flipV="false" rot="0">
            <a:off x="8546164" y="3244949"/>
            <a:ext cx="7739524" cy="5697150"/>
          </a:xfrm>
          <a:custGeom>
            <a:avLst/>
            <a:gdLst/>
            <a:ahLst/>
            <a:cxnLst/>
            <a:rect r="r" b="b" t="t" l="l"/>
            <a:pathLst>
              <a:path h="5697150" w="7739524">
                <a:moveTo>
                  <a:pt x="0" y="0"/>
                </a:moveTo>
                <a:lnTo>
                  <a:pt x="7739524" y="0"/>
                </a:lnTo>
                <a:lnTo>
                  <a:pt x="7739524" y="5697150"/>
                </a:lnTo>
                <a:lnTo>
                  <a:pt x="0" y="5697150"/>
                </a:lnTo>
                <a:lnTo>
                  <a:pt x="0" y="0"/>
                </a:lnTo>
                <a:close/>
              </a:path>
            </a:pathLst>
          </a:custGeom>
          <a:blipFill>
            <a:blip r:embed="rId2"/>
            <a:stretch>
              <a:fillRect l="0" t="0" r="0" b="0"/>
            </a:stretch>
          </a:blipFill>
        </p:spPr>
      </p:sp>
      <p:sp>
        <p:nvSpPr>
          <p:cNvPr name="TextBox 9" id="9"/>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10" id="10"/>
          <p:cNvSpPr txBox="true"/>
          <p:nvPr/>
        </p:nvSpPr>
        <p:spPr>
          <a:xfrm rot="0">
            <a:off x="1028700" y="4361358"/>
            <a:ext cx="6334108"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Өгөгдөл форматлах функц тодорхойлсон учир залгаа үг болон олон зай авсан хэсгүүдийг засах боломжтой болсон.</a:t>
            </a:r>
          </a:p>
        </p:txBody>
      </p:sp>
      <p:sp>
        <p:nvSpPr>
          <p:cNvPr name="AutoShape 11" id="11"/>
          <p:cNvSpPr/>
          <p:nvPr/>
        </p:nvSpPr>
        <p:spPr>
          <a:xfrm>
            <a:off x="8200717" y="2325239"/>
            <a:ext cx="8629029" cy="0"/>
          </a:xfrm>
          <a:prstGeom prst="line">
            <a:avLst/>
          </a:prstGeom>
          <a:ln cap="flat" w="38100">
            <a:solidFill>
              <a:srgbClr val="0D2837"/>
            </a:solidFill>
            <a:prstDash val="solid"/>
            <a:headEnd type="none" len="sm" w="sm"/>
            <a:tailEnd type="none" len="sm" w="sm"/>
          </a:ln>
        </p:spPr>
      </p:sp>
      <p:sp>
        <p:nvSpPr>
          <p:cNvPr name="TextBox 12" id="12"/>
          <p:cNvSpPr txBox="true"/>
          <p:nvPr/>
        </p:nvSpPr>
        <p:spPr>
          <a:xfrm rot="0">
            <a:off x="8897478" y="653791"/>
            <a:ext cx="9058583" cy="1271398"/>
          </a:xfrm>
          <a:prstGeom prst="rect">
            <a:avLst/>
          </a:prstGeom>
        </p:spPr>
        <p:txBody>
          <a:bodyPr anchor="t" rtlCol="false" tIns="0" lIns="0" bIns="0" rIns="0">
            <a:spAutoFit/>
          </a:bodyPr>
          <a:lstStyle/>
          <a:p>
            <a:pPr algn="just">
              <a:lnSpc>
                <a:spcPts val="9444"/>
              </a:lnSpc>
            </a:pPr>
            <a:r>
              <a:rPr lang="en-US" b="true" sz="9837">
                <a:solidFill>
                  <a:srgbClr val="F78719"/>
                </a:solidFill>
                <a:latin typeface="Gotham Heavy"/>
                <a:ea typeface="Gotham Heavy"/>
                <a:cs typeface="Gotham Heavy"/>
                <a:sym typeface="Gotham Heavy"/>
              </a:rPr>
              <a:t>ШИЙДЭЛ</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200717" y="2325239"/>
            <a:ext cx="8629029" cy="0"/>
          </a:xfrm>
          <a:prstGeom prst="line">
            <a:avLst/>
          </a:prstGeom>
          <a:ln cap="flat" w="38100">
            <a:solidFill>
              <a:srgbClr val="0D2837"/>
            </a:solidFill>
            <a:prstDash val="solid"/>
            <a:headEnd type="none" len="sm" w="sm"/>
            <a:tailEnd type="none" len="sm" w="sm"/>
          </a:ln>
        </p:spPr>
      </p:sp>
      <p:grpSp>
        <p:nvGrpSpPr>
          <p:cNvPr name="Group 3" id="3"/>
          <p:cNvGrpSpPr/>
          <p:nvPr/>
        </p:nvGrpSpPr>
        <p:grpSpPr>
          <a:xfrm rot="1902019">
            <a:off x="-830906" y="-2073231"/>
            <a:ext cx="2407434" cy="6341812"/>
            <a:chOff x="0" y="0"/>
            <a:chExt cx="634057" cy="1670271"/>
          </a:xfrm>
        </p:grpSpPr>
        <p:sp>
          <p:nvSpPr>
            <p:cNvPr name="Freeform 4" id="4"/>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5" id="5"/>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6" id="6"/>
          <p:cNvGrpSpPr/>
          <p:nvPr/>
        </p:nvGrpSpPr>
        <p:grpSpPr>
          <a:xfrm rot="5400000">
            <a:off x="1289017" y="-760532"/>
            <a:ext cx="1031024" cy="4321069"/>
            <a:chOff x="0" y="0"/>
            <a:chExt cx="660400" cy="2767767"/>
          </a:xfrm>
        </p:grpSpPr>
        <p:sp>
          <p:nvSpPr>
            <p:cNvPr name="Freeform 7" id="7"/>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8" id="8"/>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Freeform 9" id="9"/>
          <p:cNvSpPr/>
          <p:nvPr/>
        </p:nvSpPr>
        <p:spPr>
          <a:xfrm flipH="false" flipV="false" rot="0">
            <a:off x="5122553" y="3257937"/>
            <a:ext cx="12450644" cy="5001697"/>
          </a:xfrm>
          <a:custGeom>
            <a:avLst/>
            <a:gdLst/>
            <a:ahLst/>
            <a:cxnLst/>
            <a:rect r="r" b="b" t="t" l="l"/>
            <a:pathLst>
              <a:path h="5001697" w="12450644">
                <a:moveTo>
                  <a:pt x="0" y="0"/>
                </a:moveTo>
                <a:lnTo>
                  <a:pt x="12450644" y="0"/>
                </a:lnTo>
                <a:lnTo>
                  <a:pt x="12450644" y="5001697"/>
                </a:lnTo>
                <a:lnTo>
                  <a:pt x="0" y="5001697"/>
                </a:lnTo>
                <a:lnTo>
                  <a:pt x="0" y="0"/>
                </a:lnTo>
                <a:close/>
              </a:path>
            </a:pathLst>
          </a:custGeom>
          <a:blipFill>
            <a:blip r:embed="rId2"/>
            <a:stretch>
              <a:fillRect l="-10401" t="0" r="0" b="0"/>
            </a:stretch>
          </a:blipFill>
        </p:spPr>
      </p:sp>
      <p:sp>
        <p:nvSpPr>
          <p:cNvPr name="TextBox 10" id="10"/>
          <p:cNvSpPr txBox="true"/>
          <p:nvPr/>
        </p:nvSpPr>
        <p:spPr>
          <a:xfrm rot="0">
            <a:off x="8897478" y="653791"/>
            <a:ext cx="9058583" cy="1271398"/>
          </a:xfrm>
          <a:prstGeom prst="rect">
            <a:avLst/>
          </a:prstGeom>
        </p:spPr>
        <p:txBody>
          <a:bodyPr anchor="t" rtlCol="false" tIns="0" lIns="0" bIns="0" rIns="0">
            <a:spAutoFit/>
          </a:bodyPr>
          <a:lstStyle/>
          <a:p>
            <a:pPr algn="just">
              <a:lnSpc>
                <a:spcPts val="9444"/>
              </a:lnSpc>
            </a:pPr>
            <a:r>
              <a:rPr lang="en-US" b="true" sz="9837">
                <a:solidFill>
                  <a:srgbClr val="F78719"/>
                </a:solidFill>
                <a:latin typeface="Gotham Heavy"/>
                <a:ea typeface="Gotham Heavy"/>
                <a:cs typeface="Gotham Heavy"/>
                <a:sym typeface="Gotham Heavy"/>
              </a:rPr>
              <a:t>ШИЙДЭЛ</a:t>
            </a:r>
          </a:p>
        </p:txBody>
      </p:sp>
      <p:sp>
        <p:nvSpPr>
          <p:cNvPr name="TextBox 11" id="11"/>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12" id="12"/>
          <p:cNvSpPr txBox="true"/>
          <p:nvPr/>
        </p:nvSpPr>
        <p:spPr>
          <a:xfrm rot="0">
            <a:off x="1028700" y="3034953"/>
            <a:ext cx="3429272"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Хэрэв мэдээлэл хангалтгүй эсвэл илүү дэлгэрэнгүй мэдээлэлд хандах холбоос өгөгдөлд байгаа эсэхийг хайж олох.</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902019">
            <a:off x="16951224" y="5457340"/>
            <a:ext cx="2407434" cy="6341812"/>
            <a:chOff x="0" y="0"/>
            <a:chExt cx="634057" cy="1670271"/>
          </a:xfrm>
        </p:grpSpPr>
        <p:sp>
          <p:nvSpPr>
            <p:cNvPr name="Freeform 3" id="3"/>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4" id="4"/>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5" id="5"/>
          <p:cNvGrpSpPr/>
          <p:nvPr/>
        </p:nvGrpSpPr>
        <p:grpSpPr>
          <a:xfrm rot="0">
            <a:off x="1184498" y="6436451"/>
            <a:ext cx="6301682" cy="2821849"/>
            <a:chOff x="0" y="0"/>
            <a:chExt cx="1659702" cy="743203"/>
          </a:xfrm>
        </p:grpSpPr>
        <p:sp>
          <p:nvSpPr>
            <p:cNvPr name="Freeform 6" id="6"/>
            <p:cNvSpPr/>
            <p:nvPr/>
          </p:nvSpPr>
          <p:spPr>
            <a:xfrm flipH="false" flipV="false" rot="0">
              <a:off x="0" y="0"/>
              <a:ext cx="1659702" cy="743203"/>
            </a:xfrm>
            <a:custGeom>
              <a:avLst/>
              <a:gdLst/>
              <a:ahLst/>
              <a:cxnLst/>
              <a:rect r="r" b="b" t="t" l="l"/>
              <a:pathLst>
                <a:path h="743203" w="1659702">
                  <a:moveTo>
                    <a:pt x="52828" y="0"/>
                  </a:moveTo>
                  <a:lnTo>
                    <a:pt x="1606875" y="0"/>
                  </a:lnTo>
                  <a:cubicBezTo>
                    <a:pt x="1620885" y="0"/>
                    <a:pt x="1634322" y="5566"/>
                    <a:pt x="1644229" y="15473"/>
                  </a:cubicBezTo>
                  <a:cubicBezTo>
                    <a:pt x="1654136" y="25380"/>
                    <a:pt x="1659702" y="38817"/>
                    <a:pt x="1659702" y="52828"/>
                  </a:cubicBezTo>
                  <a:lnTo>
                    <a:pt x="1659702" y="690375"/>
                  </a:lnTo>
                  <a:cubicBezTo>
                    <a:pt x="1659702" y="704386"/>
                    <a:pt x="1654136" y="717823"/>
                    <a:pt x="1644229" y="727730"/>
                  </a:cubicBezTo>
                  <a:cubicBezTo>
                    <a:pt x="1634322" y="737637"/>
                    <a:pt x="1620885" y="743203"/>
                    <a:pt x="1606875" y="743203"/>
                  </a:cubicBezTo>
                  <a:lnTo>
                    <a:pt x="52828" y="743203"/>
                  </a:lnTo>
                  <a:cubicBezTo>
                    <a:pt x="38817" y="743203"/>
                    <a:pt x="25380" y="737637"/>
                    <a:pt x="15473" y="727730"/>
                  </a:cubicBezTo>
                  <a:cubicBezTo>
                    <a:pt x="5566" y="717823"/>
                    <a:pt x="0" y="704386"/>
                    <a:pt x="0" y="690375"/>
                  </a:cubicBezTo>
                  <a:lnTo>
                    <a:pt x="0" y="52828"/>
                  </a:lnTo>
                  <a:cubicBezTo>
                    <a:pt x="0" y="38817"/>
                    <a:pt x="5566" y="25380"/>
                    <a:pt x="15473" y="15473"/>
                  </a:cubicBezTo>
                  <a:cubicBezTo>
                    <a:pt x="25380" y="5566"/>
                    <a:pt x="38817" y="0"/>
                    <a:pt x="52828" y="0"/>
                  </a:cubicBezTo>
                  <a:close/>
                </a:path>
              </a:pathLst>
            </a:custGeom>
            <a:solidFill>
              <a:srgbClr val="000000">
                <a:alpha val="0"/>
              </a:srgbClr>
            </a:solidFill>
            <a:ln w="38100" cap="rnd">
              <a:solidFill>
                <a:srgbClr val="FFFFFF"/>
              </a:solidFill>
              <a:prstDash val="solid"/>
              <a:round/>
            </a:ln>
          </p:spPr>
        </p:sp>
        <p:sp>
          <p:nvSpPr>
            <p:cNvPr name="TextBox 7" id="7"/>
            <p:cNvSpPr txBox="true"/>
            <p:nvPr/>
          </p:nvSpPr>
          <p:spPr>
            <a:xfrm>
              <a:off x="0" y="-123825"/>
              <a:ext cx="1659702" cy="867028"/>
            </a:xfrm>
            <a:prstGeom prst="rect">
              <a:avLst/>
            </a:prstGeom>
          </p:spPr>
          <p:txBody>
            <a:bodyPr anchor="ctr" rtlCol="false" tIns="50800" lIns="50800" bIns="50800" rIns="50800"/>
            <a:lstStyle/>
            <a:p>
              <a:pPr algn="ctr">
                <a:lnSpc>
                  <a:spcPts val="3910"/>
                </a:lnSpc>
              </a:pPr>
            </a:p>
          </p:txBody>
        </p:sp>
      </p:grpSp>
      <p:grpSp>
        <p:nvGrpSpPr>
          <p:cNvPr name="Group 8" id="8"/>
          <p:cNvGrpSpPr/>
          <p:nvPr/>
        </p:nvGrpSpPr>
        <p:grpSpPr>
          <a:xfrm rot="0">
            <a:off x="1601854" y="5936194"/>
            <a:ext cx="2559638" cy="1117752"/>
            <a:chOff x="0" y="0"/>
            <a:chExt cx="674143" cy="294387"/>
          </a:xfrm>
        </p:grpSpPr>
        <p:sp>
          <p:nvSpPr>
            <p:cNvPr name="Freeform 9" id="9"/>
            <p:cNvSpPr/>
            <p:nvPr/>
          </p:nvSpPr>
          <p:spPr>
            <a:xfrm flipH="false" flipV="false" rot="0">
              <a:off x="0" y="0"/>
              <a:ext cx="674143" cy="294387"/>
            </a:xfrm>
            <a:custGeom>
              <a:avLst/>
              <a:gdLst/>
              <a:ahLst/>
              <a:cxnLst/>
              <a:rect r="r" b="b" t="t" l="l"/>
              <a:pathLst>
                <a:path h="294387" w="674143">
                  <a:moveTo>
                    <a:pt x="147194" y="0"/>
                  </a:moveTo>
                  <a:lnTo>
                    <a:pt x="526950" y="0"/>
                  </a:lnTo>
                  <a:cubicBezTo>
                    <a:pt x="565988" y="0"/>
                    <a:pt x="603427" y="15508"/>
                    <a:pt x="631031" y="43112"/>
                  </a:cubicBezTo>
                  <a:cubicBezTo>
                    <a:pt x="658636" y="70716"/>
                    <a:pt x="674143" y="108155"/>
                    <a:pt x="674143" y="147194"/>
                  </a:cubicBezTo>
                  <a:lnTo>
                    <a:pt x="674143" y="147194"/>
                  </a:lnTo>
                  <a:cubicBezTo>
                    <a:pt x="674143" y="228487"/>
                    <a:pt x="608243" y="294387"/>
                    <a:pt x="526950" y="294387"/>
                  </a:cubicBezTo>
                  <a:lnTo>
                    <a:pt x="147194" y="294387"/>
                  </a:lnTo>
                  <a:cubicBezTo>
                    <a:pt x="108155" y="294387"/>
                    <a:pt x="70716" y="278880"/>
                    <a:pt x="43112" y="251275"/>
                  </a:cubicBezTo>
                  <a:cubicBezTo>
                    <a:pt x="15508" y="223671"/>
                    <a:pt x="0" y="186232"/>
                    <a:pt x="0" y="147194"/>
                  </a:cubicBezTo>
                  <a:lnTo>
                    <a:pt x="0" y="147194"/>
                  </a:lnTo>
                  <a:cubicBezTo>
                    <a:pt x="0" y="108155"/>
                    <a:pt x="15508" y="70716"/>
                    <a:pt x="43112" y="43112"/>
                  </a:cubicBezTo>
                  <a:cubicBezTo>
                    <a:pt x="70716" y="15508"/>
                    <a:pt x="108155" y="0"/>
                    <a:pt x="147194" y="0"/>
                  </a:cubicBezTo>
                  <a:close/>
                </a:path>
              </a:pathLst>
            </a:custGeom>
            <a:solidFill>
              <a:srgbClr val="FFFFFF"/>
            </a:solidFill>
          </p:spPr>
        </p:sp>
        <p:sp>
          <p:nvSpPr>
            <p:cNvPr name="TextBox 10" id="10"/>
            <p:cNvSpPr txBox="true"/>
            <p:nvPr/>
          </p:nvSpPr>
          <p:spPr>
            <a:xfrm>
              <a:off x="0" y="-123825"/>
              <a:ext cx="674143" cy="418212"/>
            </a:xfrm>
            <a:prstGeom prst="rect">
              <a:avLst/>
            </a:prstGeom>
          </p:spPr>
          <p:txBody>
            <a:bodyPr anchor="ctr" rtlCol="false" tIns="50800" lIns="50800" bIns="50800" rIns="50800"/>
            <a:lstStyle/>
            <a:p>
              <a:pPr algn="ctr">
                <a:lnSpc>
                  <a:spcPts val="3910"/>
                </a:lnSpc>
              </a:pPr>
            </a:p>
          </p:txBody>
        </p:sp>
      </p:grpSp>
      <p:grpSp>
        <p:nvGrpSpPr>
          <p:cNvPr name="Group 11" id="11"/>
          <p:cNvGrpSpPr/>
          <p:nvPr/>
        </p:nvGrpSpPr>
        <p:grpSpPr>
          <a:xfrm rot="1902019">
            <a:off x="-830906" y="-2073231"/>
            <a:ext cx="2407434" cy="6341812"/>
            <a:chOff x="0" y="0"/>
            <a:chExt cx="634057" cy="1670271"/>
          </a:xfrm>
        </p:grpSpPr>
        <p:sp>
          <p:nvSpPr>
            <p:cNvPr name="Freeform 12" id="12"/>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3" id="13"/>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4" id="14"/>
          <p:cNvGrpSpPr/>
          <p:nvPr/>
        </p:nvGrpSpPr>
        <p:grpSpPr>
          <a:xfrm rot="5400000">
            <a:off x="1289017" y="-760532"/>
            <a:ext cx="1031024" cy="4321069"/>
            <a:chOff x="0" y="0"/>
            <a:chExt cx="660400" cy="2767767"/>
          </a:xfrm>
        </p:grpSpPr>
        <p:sp>
          <p:nvSpPr>
            <p:cNvPr name="Freeform 15" id="15"/>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16" id="16"/>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grpSp>
        <p:nvGrpSpPr>
          <p:cNvPr name="Group 17" id="17"/>
          <p:cNvGrpSpPr/>
          <p:nvPr/>
        </p:nvGrpSpPr>
        <p:grpSpPr>
          <a:xfrm rot="0">
            <a:off x="1383816" y="5886450"/>
            <a:ext cx="3358729" cy="335872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3015" y="0"/>
                  </a:moveTo>
                  <a:lnTo>
                    <a:pt x="759785" y="0"/>
                  </a:lnTo>
                  <a:cubicBezTo>
                    <a:pt x="773845" y="0"/>
                    <a:pt x="787330" y="5586"/>
                    <a:pt x="797272" y="15528"/>
                  </a:cubicBezTo>
                  <a:cubicBezTo>
                    <a:pt x="807214" y="25470"/>
                    <a:pt x="812800" y="38955"/>
                    <a:pt x="812800" y="53015"/>
                  </a:cubicBezTo>
                  <a:lnTo>
                    <a:pt x="812800" y="759785"/>
                  </a:lnTo>
                  <a:cubicBezTo>
                    <a:pt x="812800" y="773845"/>
                    <a:pt x="807214" y="787330"/>
                    <a:pt x="797272" y="797272"/>
                  </a:cubicBezTo>
                  <a:cubicBezTo>
                    <a:pt x="787330" y="807214"/>
                    <a:pt x="773845" y="812800"/>
                    <a:pt x="759785" y="812800"/>
                  </a:cubicBezTo>
                  <a:lnTo>
                    <a:pt x="53015" y="812800"/>
                  </a:lnTo>
                  <a:cubicBezTo>
                    <a:pt x="38955" y="812800"/>
                    <a:pt x="25470" y="807214"/>
                    <a:pt x="15528" y="797272"/>
                  </a:cubicBezTo>
                  <a:cubicBezTo>
                    <a:pt x="5586" y="787330"/>
                    <a:pt x="0" y="773845"/>
                    <a:pt x="0" y="759785"/>
                  </a:cubicBezTo>
                  <a:lnTo>
                    <a:pt x="0" y="53015"/>
                  </a:lnTo>
                  <a:cubicBezTo>
                    <a:pt x="0" y="38955"/>
                    <a:pt x="5586" y="25470"/>
                    <a:pt x="15528" y="15528"/>
                  </a:cubicBezTo>
                  <a:cubicBezTo>
                    <a:pt x="25470" y="5586"/>
                    <a:pt x="38955" y="0"/>
                    <a:pt x="53015" y="0"/>
                  </a:cubicBezTo>
                  <a:close/>
                </a:path>
              </a:pathLst>
            </a:custGeom>
            <a:blipFill>
              <a:blip r:embed="rId2"/>
              <a:stretch>
                <a:fillRect l="-38888" t="0" r="-38888" b="0"/>
              </a:stretch>
            </a:blipFill>
          </p:spPr>
        </p:sp>
      </p:grpSp>
      <p:sp>
        <p:nvSpPr>
          <p:cNvPr name="Freeform 19" id="19"/>
          <p:cNvSpPr/>
          <p:nvPr/>
        </p:nvSpPr>
        <p:spPr>
          <a:xfrm flipH="false" flipV="false" rot="0">
            <a:off x="8905606" y="0"/>
            <a:ext cx="8584952" cy="4833869"/>
          </a:xfrm>
          <a:custGeom>
            <a:avLst/>
            <a:gdLst/>
            <a:ahLst/>
            <a:cxnLst/>
            <a:rect r="r" b="b" t="t" l="l"/>
            <a:pathLst>
              <a:path h="4833869" w="8584952">
                <a:moveTo>
                  <a:pt x="0" y="0"/>
                </a:moveTo>
                <a:lnTo>
                  <a:pt x="8584952" y="0"/>
                </a:lnTo>
                <a:lnTo>
                  <a:pt x="8584952" y="4833869"/>
                </a:lnTo>
                <a:lnTo>
                  <a:pt x="0" y="4833869"/>
                </a:lnTo>
                <a:lnTo>
                  <a:pt x="0" y="0"/>
                </a:lnTo>
                <a:close/>
              </a:path>
            </a:pathLst>
          </a:custGeom>
          <a:blipFill>
            <a:blip r:embed="rId3"/>
            <a:stretch>
              <a:fillRect l="0" t="0" r="0" b="0"/>
            </a:stretch>
          </a:blipFill>
        </p:spPr>
      </p:sp>
      <p:sp>
        <p:nvSpPr>
          <p:cNvPr name="Freeform 20" id="20"/>
          <p:cNvSpPr/>
          <p:nvPr/>
        </p:nvSpPr>
        <p:spPr>
          <a:xfrm flipH="false" flipV="false" rot="0">
            <a:off x="6690615" y="6436451"/>
            <a:ext cx="3467514" cy="3235556"/>
          </a:xfrm>
          <a:custGeom>
            <a:avLst/>
            <a:gdLst/>
            <a:ahLst/>
            <a:cxnLst/>
            <a:rect r="r" b="b" t="t" l="l"/>
            <a:pathLst>
              <a:path h="3235556" w="3467514">
                <a:moveTo>
                  <a:pt x="0" y="0"/>
                </a:moveTo>
                <a:lnTo>
                  <a:pt x="3467514" y="0"/>
                </a:lnTo>
                <a:lnTo>
                  <a:pt x="3467514" y="3235556"/>
                </a:lnTo>
                <a:lnTo>
                  <a:pt x="0" y="3235556"/>
                </a:lnTo>
                <a:lnTo>
                  <a:pt x="0" y="0"/>
                </a:lnTo>
                <a:close/>
              </a:path>
            </a:pathLst>
          </a:custGeom>
          <a:blipFill>
            <a:blip r:embed="rId4"/>
            <a:stretch>
              <a:fillRect l="0" t="0" r="0" b="0"/>
            </a:stretch>
          </a:blipFill>
        </p:spPr>
      </p:sp>
      <p:sp>
        <p:nvSpPr>
          <p:cNvPr name="AutoShape 21" id="21"/>
          <p:cNvSpPr/>
          <p:nvPr/>
        </p:nvSpPr>
        <p:spPr>
          <a:xfrm flipV="true">
            <a:off x="1028749" y="4166462"/>
            <a:ext cx="7352838" cy="19040"/>
          </a:xfrm>
          <a:prstGeom prst="line">
            <a:avLst/>
          </a:prstGeom>
          <a:ln cap="flat" w="38100">
            <a:solidFill>
              <a:srgbClr val="0D2837"/>
            </a:solidFill>
            <a:prstDash val="solid"/>
            <a:headEnd type="none" len="sm" w="sm"/>
            <a:tailEnd type="none" len="sm" w="sm"/>
          </a:ln>
        </p:spPr>
      </p:sp>
      <p:sp>
        <p:nvSpPr>
          <p:cNvPr name="Freeform 22" id="22"/>
          <p:cNvSpPr/>
          <p:nvPr/>
        </p:nvSpPr>
        <p:spPr>
          <a:xfrm flipH="false" flipV="false" rot="0">
            <a:off x="11176585" y="3618515"/>
            <a:ext cx="4635358" cy="4635358"/>
          </a:xfrm>
          <a:custGeom>
            <a:avLst/>
            <a:gdLst/>
            <a:ahLst/>
            <a:cxnLst/>
            <a:rect r="r" b="b" t="t" l="l"/>
            <a:pathLst>
              <a:path h="4635358" w="4635358">
                <a:moveTo>
                  <a:pt x="0" y="0"/>
                </a:moveTo>
                <a:lnTo>
                  <a:pt x="4635358" y="0"/>
                </a:lnTo>
                <a:lnTo>
                  <a:pt x="4635358" y="4635358"/>
                </a:lnTo>
                <a:lnTo>
                  <a:pt x="0" y="4635358"/>
                </a:lnTo>
                <a:lnTo>
                  <a:pt x="0" y="0"/>
                </a:lnTo>
                <a:close/>
              </a:path>
            </a:pathLst>
          </a:custGeom>
          <a:blipFill>
            <a:blip r:embed="rId5"/>
            <a:stretch>
              <a:fillRect l="0" t="0" r="0" b="0"/>
            </a:stretch>
          </a:blipFill>
        </p:spPr>
      </p:sp>
      <p:sp>
        <p:nvSpPr>
          <p:cNvPr name="TextBox 23" id="23"/>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24" id="24"/>
          <p:cNvSpPr txBox="true"/>
          <p:nvPr/>
        </p:nvSpPr>
        <p:spPr>
          <a:xfrm rot="0">
            <a:off x="1028700" y="2926677"/>
            <a:ext cx="9129429" cy="1258826"/>
          </a:xfrm>
          <a:prstGeom prst="rect">
            <a:avLst/>
          </a:prstGeom>
        </p:spPr>
        <p:txBody>
          <a:bodyPr anchor="t" rtlCol="false" tIns="0" lIns="0" bIns="0" rIns="0">
            <a:spAutoFit/>
          </a:bodyPr>
          <a:lstStyle/>
          <a:p>
            <a:pPr algn="l">
              <a:lnSpc>
                <a:spcPts val="9348"/>
              </a:lnSpc>
            </a:pPr>
            <a:r>
              <a:rPr lang="en-US" b="true" sz="9737">
                <a:solidFill>
                  <a:srgbClr val="F78719"/>
                </a:solidFill>
                <a:latin typeface="Gotham Heavy"/>
                <a:ea typeface="Gotham Heavy"/>
                <a:cs typeface="Gotham Heavy"/>
                <a:sym typeface="Gotham Heavy"/>
              </a:rPr>
              <a:t>RESOURCES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902019">
            <a:off x="11638555" y="-1589026"/>
            <a:ext cx="5752388" cy="14780763"/>
            <a:chOff x="0" y="0"/>
            <a:chExt cx="1515032" cy="3892876"/>
          </a:xfrm>
        </p:grpSpPr>
        <p:sp>
          <p:nvSpPr>
            <p:cNvPr name="Freeform 3" id="3"/>
            <p:cNvSpPr/>
            <p:nvPr/>
          </p:nvSpPr>
          <p:spPr>
            <a:xfrm flipH="false" flipV="false" rot="0">
              <a:off x="0" y="0"/>
              <a:ext cx="1515032" cy="3892876"/>
            </a:xfrm>
            <a:custGeom>
              <a:avLst/>
              <a:gdLst/>
              <a:ahLst/>
              <a:cxnLst/>
              <a:rect r="r" b="b" t="t" l="l"/>
              <a:pathLst>
                <a:path h="3892876" w="1515032">
                  <a:moveTo>
                    <a:pt x="0" y="0"/>
                  </a:moveTo>
                  <a:lnTo>
                    <a:pt x="1515032" y="0"/>
                  </a:lnTo>
                  <a:lnTo>
                    <a:pt x="1515032" y="3892876"/>
                  </a:lnTo>
                  <a:lnTo>
                    <a:pt x="0" y="3892876"/>
                  </a:lnTo>
                  <a:close/>
                </a:path>
              </a:pathLst>
            </a:custGeom>
            <a:solidFill>
              <a:srgbClr val="FFFFFF"/>
            </a:solidFill>
          </p:spPr>
        </p:sp>
        <p:sp>
          <p:nvSpPr>
            <p:cNvPr name="TextBox 4" id="4"/>
            <p:cNvSpPr txBox="true"/>
            <p:nvPr/>
          </p:nvSpPr>
          <p:spPr>
            <a:xfrm>
              <a:off x="0" y="-123825"/>
              <a:ext cx="1515032" cy="4016701"/>
            </a:xfrm>
            <a:prstGeom prst="rect">
              <a:avLst/>
            </a:prstGeom>
          </p:spPr>
          <p:txBody>
            <a:bodyPr anchor="ctr" rtlCol="false" tIns="50800" lIns="50800" bIns="50800" rIns="50800"/>
            <a:lstStyle/>
            <a:p>
              <a:pPr algn="ctr">
                <a:lnSpc>
                  <a:spcPts val="3910"/>
                </a:lnSpc>
              </a:pPr>
            </a:p>
          </p:txBody>
        </p:sp>
      </p:grpSp>
      <p:grpSp>
        <p:nvGrpSpPr>
          <p:cNvPr name="Group 5" id="5"/>
          <p:cNvGrpSpPr/>
          <p:nvPr/>
        </p:nvGrpSpPr>
        <p:grpSpPr>
          <a:xfrm rot="1902019">
            <a:off x="16951224" y="5457340"/>
            <a:ext cx="2407434" cy="6341812"/>
            <a:chOff x="0" y="0"/>
            <a:chExt cx="634057" cy="1670271"/>
          </a:xfrm>
        </p:grpSpPr>
        <p:sp>
          <p:nvSpPr>
            <p:cNvPr name="Freeform 6" id="6"/>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7" id="7"/>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sp>
        <p:nvSpPr>
          <p:cNvPr name="AutoShape 8" id="8"/>
          <p:cNvSpPr/>
          <p:nvPr/>
        </p:nvSpPr>
        <p:spPr>
          <a:xfrm flipV="true">
            <a:off x="1028763" y="3635371"/>
            <a:ext cx="5799926" cy="19050"/>
          </a:xfrm>
          <a:prstGeom prst="line">
            <a:avLst/>
          </a:prstGeom>
          <a:ln cap="flat" w="38100">
            <a:solidFill>
              <a:srgbClr val="0D2837"/>
            </a:solidFill>
            <a:prstDash val="solid"/>
            <a:headEnd type="none" len="sm" w="sm"/>
            <a:tailEnd type="none" len="sm" w="sm"/>
          </a:ln>
        </p:spPr>
      </p:sp>
      <p:sp>
        <p:nvSpPr>
          <p:cNvPr name="TextBox 9" id="9"/>
          <p:cNvSpPr txBox="true"/>
          <p:nvPr/>
        </p:nvSpPr>
        <p:spPr>
          <a:xfrm rot="0">
            <a:off x="1249731" y="2363973"/>
            <a:ext cx="9129429" cy="1271398"/>
          </a:xfrm>
          <a:prstGeom prst="rect">
            <a:avLst/>
          </a:prstGeom>
        </p:spPr>
        <p:txBody>
          <a:bodyPr anchor="t" rtlCol="false" tIns="0" lIns="0" bIns="0" rIns="0">
            <a:spAutoFit/>
          </a:bodyPr>
          <a:lstStyle/>
          <a:p>
            <a:pPr algn="l">
              <a:lnSpc>
                <a:spcPts val="9444"/>
              </a:lnSpc>
            </a:pPr>
            <a:r>
              <a:rPr lang="en-US" b="true" sz="9837">
                <a:solidFill>
                  <a:srgbClr val="F78719"/>
                </a:solidFill>
                <a:latin typeface="Gotham Heavy"/>
                <a:ea typeface="Gotham Heavy"/>
                <a:cs typeface="Gotham Heavy"/>
                <a:sym typeface="Gotham Heavy"/>
              </a:rPr>
              <a:t>ҮР ДҮН</a:t>
            </a:r>
          </a:p>
        </p:txBody>
      </p:sp>
      <p:grpSp>
        <p:nvGrpSpPr>
          <p:cNvPr name="Group 10" id="10"/>
          <p:cNvGrpSpPr/>
          <p:nvPr/>
        </p:nvGrpSpPr>
        <p:grpSpPr>
          <a:xfrm rot="1902019">
            <a:off x="-830906" y="-2073231"/>
            <a:ext cx="2407434" cy="6341812"/>
            <a:chOff x="0" y="0"/>
            <a:chExt cx="634057" cy="1670271"/>
          </a:xfrm>
        </p:grpSpPr>
        <p:sp>
          <p:nvSpPr>
            <p:cNvPr name="Freeform 11" id="11"/>
            <p:cNvSpPr/>
            <p:nvPr/>
          </p:nvSpPr>
          <p:spPr>
            <a:xfrm flipH="false" flipV="false" rot="0">
              <a:off x="0" y="0"/>
              <a:ext cx="634057" cy="1670271"/>
            </a:xfrm>
            <a:custGeom>
              <a:avLst/>
              <a:gdLst/>
              <a:ahLst/>
              <a:cxnLst/>
              <a:rect r="r" b="b" t="t" l="l"/>
              <a:pathLst>
                <a:path h="1670271" w="634057">
                  <a:moveTo>
                    <a:pt x="0" y="0"/>
                  </a:moveTo>
                  <a:lnTo>
                    <a:pt x="634057" y="0"/>
                  </a:lnTo>
                  <a:lnTo>
                    <a:pt x="634057" y="1670271"/>
                  </a:lnTo>
                  <a:lnTo>
                    <a:pt x="0" y="1670271"/>
                  </a:lnTo>
                  <a:close/>
                </a:path>
              </a:pathLst>
            </a:custGeom>
            <a:solidFill>
              <a:srgbClr val="FFFFFF"/>
            </a:solidFill>
          </p:spPr>
        </p:sp>
        <p:sp>
          <p:nvSpPr>
            <p:cNvPr name="TextBox 12" id="12"/>
            <p:cNvSpPr txBox="true"/>
            <p:nvPr/>
          </p:nvSpPr>
          <p:spPr>
            <a:xfrm>
              <a:off x="0" y="-123825"/>
              <a:ext cx="634057" cy="1794096"/>
            </a:xfrm>
            <a:prstGeom prst="rect">
              <a:avLst/>
            </a:prstGeom>
          </p:spPr>
          <p:txBody>
            <a:bodyPr anchor="ctr" rtlCol="false" tIns="50800" lIns="50800" bIns="50800" rIns="50800"/>
            <a:lstStyle/>
            <a:p>
              <a:pPr algn="ctr">
                <a:lnSpc>
                  <a:spcPts val="3910"/>
                </a:lnSpc>
              </a:pPr>
            </a:p>
          </p:txBody>
        </p:sp>
      </p:grpSp>
      <p:grpSp>
        <p:nvGrpSpPr>
          <p:cNvPr name="Group 13" id="13"/>
          <p:cNvGrpSpPr/>
          <p:nvPr/>
        </p:nvGrpSpPr>
        <p:grpSpPr>
          <a:xfrm rot="5400000">
            <a:off x="1289017" y="-760532"/>
            <a:ext cx="1031024" cy="4321069"/>
            <a:chOff x="0" y="0"/>
            <a:chExt cx="660400" cy="2767767"/>
          </a:xfrm>
        </p:grpSpPr>
        <p:sp>
          <p:nvSpPr>
            <p:cNvPr name="Freeform 14" id="14"/>
            <p:cNvSpPr/>
            <p:nvPr/>
          </p:nvSpPr>
          <p:spPr>
            <a:xfrm flipH="false" flipV="false" rot="0">
              <a:off x="0" y="0"/>
              <a:ext cx="660400" cy="2767767"/>
            </a:xfrm>
            <a:custGeom>
              <a:avLst/>
              <a:gdLst/>
              <a:ahLst/>
              <a:cxnLst/>
              <a:rect r="r" b="b" t="t" l="l"/>
              <a:pathLst>
                <a:path h="276776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1927"/>
                  </a:cubicBezTo>
                  <a:lnTo>
                    <a:pt x="660400" y="2767767"/>
                  </a:lnTo>
                  <a:lnTo>
                    <a:pt x="0" y="2767767"/>
                  </a:lnTo>
                  <a:lnTo>
                    <a:pt x="0" y="373705"/>
                  </a:lnTo>
                  <a:cubicBezTo>
                    <a:pt x="1782" y="185660"/>
                    <a:pt x="93019" y="64045"/>
                    <a:pt x="220252" y="19070"/>
                  </a:cubicBezTo>
                  <a:close/>
                </a:path>
              </a:pathLst>
            </a:custGeom>
            <a:solidFill>
              <a:srgbClr val="0D2837"/>
            </a:solidFill>
            <a:ln w="85725" cap="sq">
              <a:solidFill>
                <a:srgbClr val="FFFFFF"/>
              </a:solidFill>
              <a:prstDash val="solid"/>
              <a:miter/>
            </a:ln>
          </p:spPr>
        </p:sp>
        <p:sp>
          <p:nvSpPr>
            <p:cNvPr name="TextBox 15" id="15"/>
            <p:cNvSpPr txBox="true"/>
            <p:nvPr/>
          </p:nvSpPr>
          <p:spPr>
            <a:xfrm>
              <a:off x="0" y="3175"/>
              <a:ext cx="660400" cy="2764592"/>
            </a:xfrm>
            <a:prstGeom prst="rect">
              <a:avLst/>
            </a:prstGeom>
          </p:spPr>
          <p:txBody>
            <a:bodyPr anchor="ctr" rtlCol="false" tIns="50800" lIns="50800" bIns="50800" rIns="50800"/>
            <a:lstStyle/>
            <a:p>
              <a:pPr algn="ctr">
                <a:lnSpc>
                  <a:spcPts val="3910"/>
                </a:lnSpc>
              </a:pPr>
            </a:p>
          </p:txBody>
        </p:sp>
      </p:grpSp>
      <p:sp>
        <p:nvSpPr>
          <p:cNvPr name="TextBox 16" id="16"/>
          <p:cNvSpPr txBox="true"/>
          <p:nvPr/>
        </p:nvSpPr>
        <p:spPr>
          <a:xfrm rot="0">
            <a:off x="1028700" y="1116725"/>
            <a:ext cx="2936364" cy="585604"/>
          </a:xfrm>
          <a:prstGeom prst="rect">
            <a:avLst/>
          </a:prstGeom>
        </p:spPr>
        <p:txBody>
          <a:bodyPr anchor="t" rtlCol="false" tIns="0" lIns="0" bIns="0" rIns="0">
            <a:spAutoFit/>
          </a:bodyPr>
          <a:lstStyle/>
          <a:p>
            <a:pPr algn="l">
              <a:lnSpc>
                <a:spcPts val="2185"/>
              </a:lnSpc>
            </a:pPr>
            <a:r>
              <a:rPr lang="en-US" sz="2163" b="true">
                <a:solidFill>
                  <a:srgbClr val="F78719"/>
                </a:solidFill>
                <a:latin typeface="Poppins Bold"/>
                <a:ea typeface="Poppins Bold"/>
                <a:cs typeface="Poppins Bold"/>
                <a:sym typeface="Poppins Bold"/>
              </a:rPr>
              <a:t>Xacbank</a:t>
            </a:r>
          </a:p>
          <a:p>
            <a:pPr algn="l" marL="0" indent="0" lvl="0">
              <a:lnSpc>
                <a:spcPts val="2185"/>
              </a:lnSpc>
            </a:pPr>
            <a:r>
              <a:rPr lang="en-US" b="true" sz="2163">
                <a:solidFill>
                  <a:srgbClr val="F78719"/>
                </a:solidFill>
                <a:latin typeface="Poppins Bold"/>
                <a:ea typeface="Poppins Bold"/>
                <a:cs typeface="Poppins Bold"/>
                <a:sym typeface="Poppins Bold"/>
              </a:rPr>
              <a:t>Virtual Assistant</a:t>
            </a:r>
          </a:p>
        </p:txBody>
      </p:sp>
      <p:sp>
        <p:nvSpPr>
          <p:cNvPr name="TextBox 17" id="17"/>
          <p:cNvSpPr txBox="true"/>
          <p:nvPr/>
        </p:nvSpPr>
        <p:spPr>
          <a:xfrm rot="0">
            <a:off x="1028763" y="3877310"/>
            <a:ext cx="13881011"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Хэрэглэгчийн туршлагыг нэмэгдүүлж хэрэглэгч төвтэй</a:t>
            </a: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multilingual виртуал туслах үүсгэхийг зорисон.</a:t>
            </a:r>
          </a:p>
          <a:p>
            <a:pPr algn="l">
              <a:lnSpc>
                <a:spcPts val="4759"/>
              </a:lnSpc>
            </a:pPr>
          </a:p>
          <a:p>
            <a:pPr algn="l">
              <a:lnSpc>
                <a:spcPts val="4759"/>
              </a:lnSpc>
            </a:pPr>
            <a:r>
              <a:rPr lang="en-US" sz="3399">
                <a:solidFill>
                  <a:srgbClr val="000000"/>
                </a:solidFill>
                <a:latin typeface="Canva Sans"/>
                <a:ea typeface="Canva Sans"/>
                <a:cs typeface="Canva Sans"/>
                <a:sym typeface="Canva Sans"/>
              </a:rPr>
              <a:t>Үүсгэх явцад тохиолдсон өгөгдлийн алдлагдал, promt structure зэрэг асуудлуудыг багийн гишүүд үр дүнтэйгээр шийдэж чадсан боловч үр дүнд үүссэн бүтээгдэхүүний хувьд consistency, personalization  болон хиймэл оюун сургалтын талуудын хувьд тавьсан зорилгодоо хараахан хүрч чадаагүй.  </a:t>
            </a:r>
            <a:r>
              <a:rPr lang="en-US" sz="3399">
                <a:solidFill>
                  <a:srgbClr val="000000"/>
                </a:solidFill>
                <a:latin typeface="Canva Sans"/>
                <a:ea typeface="Canva Sans"/>
                <a:cs typeface="Canva Sans"/>
                <a:sym typeface="Canva Sans"/>
              </a:rPr>
              <a:t> </a:t>
            </a: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DAGQcM00yyg</dc:identifier>
  <dcterms:modified xsi:type="dcterms:W3CDTF">2011-08-01T06:04:30Z</dcterms:modified>
  <cp:revision>1</cp:revision>
  <dc:title>brainstorm</dc:title>
</cp:coreProperties>
</file>