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9" r:id="rId3"/>
    <p:sldId id="257" r:id="rId4"/>
    <p:sldId id="286" r:id="rId5"/>
    <p:sldId id="276" r:id="rId6"/>
    <p:sldId id="260" r:id="rId7"/>
    <p:sldId id="283" r:id="rId8"/>
    <p:sldId id="279" r:id="rId9"/>
    <p:sldId id="280" r:id="rId10"/>
    <p:sldId id="284" r:id="rId11"/>
    <p:sldId id="264" r:id="rId12"/>
    <p:sldId id="285" r:id="rId13"/>
    <p:sldId id="261" r:id="rId14"/>
    <p:sldId id="287" r:id="rId15"/>
    <p:sldId id="288" r:id="rId16"/>
    <p:sldId id="281" r:id="rId17"/>
    <p:sldId id="271" r:id="rId18"/>
    <p:sldId id="273" r:id="rId19"/>
    <p:sldId id="293" r:id="rId20"/>
    <p:sldId id="274" r:id="rId21"/>
  </p:sldIdLst>
  <p:sldSz cx="9144000" cy="5143500" type="screen16x9"/>
  <p:notesSz cx="6858000" cy="9144000"/>
  <p:embeddedFontLst>
    <p:embeddedFont>
      <p:font typeface="Nirmala UI" panose="020B0502040204020203" pitchFamily="34" charset="0"/>
      <p:regular r:id="rId23"/>
      <p:bold r:id="rId24"/>
    </p:embeddedFont>
    <p:embeddedFont>
      <p:font typeface="Calibri" panose="020F0502020204030204" pitchFamily="34" charset="0"/>
      <p:regular r:id="rId25"/>
      <p:bold r:id="rId26"/>
      <p:italic r:id="rId27"/>
      <p:boldItalic r:id="rId28"/>
    </p:embeddedFont>
    <p:embeddedFont>
      <p:font typeface="Gautami" panose="020B0502040204020203" pitchFamily="34" charset="0"/>
      <p:regular r:id="rId29"/>
      <p:bold r:id="rId30"/>
    </p:embeddedFont>
    <p:embeddedFont>
      <p:font typeface="Roboto" panose="020B0604020202020204" charset="0"/>
      <p:regular r:id="rId31"/>
      <p:bold r:id="rId32"/>
      <p:italic r:id="rId33"/>
      <p:boldItalic r:id="rId34"/>
    </p:embeddedFont>
    <p:embeddedFont>
      <p:font typeface="Georgia" panose="02040502050405020303" pitchFamily="18" charset="0"/>
      <p:regular r:id="rId35"/>
      <p:bold r:id="rId36"/>
      <p:italic r:id="rId37"/>
      <p:boldItalic r:id="rId38"/>
    </p:embeddedFont>
    <p:embeddedFont>
      <p:font typeface="Comic Sans MS" panose="030F0702030302020204" pitchFamily="66"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58"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font" Target="fonts/font2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c6f73a0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c6f73a0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c6f73a04f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c6f73a04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61861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8a8d84f4c2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8a8d84f4c2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8a8d84f4c2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8a8d84f4c2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8a8d84f4c2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8a8d84f4c2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08834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c6f73a04f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c6f73a04f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8a8d84f4c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8a8d84f4c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c6f73a04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c6f73a04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c6f73a04f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c6f73a04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0758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8a8d84f4c2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8a8d84f4c2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8a8d84f4c2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8a8d84f4c2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8a8d84f4c2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8a8d84f4c2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4853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c6f73a04f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c6f73a04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c6f73a04f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c6f73a04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4356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www.google.com/inputtools/try/" TargetMode="External"/><Relationship Id="rId7" Type="http://schemas.openxmlformats.org/officeDocument/2006/relationships/hyperlink" Target="https://arxiv.org/pdf/1409.0473.pdf"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hyperlink" Target="https://www.tensorflow.org/tutorials/text/nmt_with_attention" TargetMode="External"/><Relationship Id="rId5" Type="http://schemas.openxmlformats.org/officeDocument/2006/relationships/hyperlink" Target="https://translate.google.co.in/" TargetMode="External"/><Relationship Id="rId4" Type="http://schemas.openxmlformats.org/officeDocument/2006/relationships/hyperlink" Target="http://www.mieliestronk.com/wordlist.html"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Cosine_similarity"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hyperlink" Target="https://www.flaskapi.org/" TargetMode="External"/><Relationship Id="rId4" Type="http://schemas.openxmlformats.org/officeDocument/2006/relationships/hyperlink" Target="https://www.tutorialspoint.com/http/http_requests.ht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0.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343650" y="321474"/>
            <a:ext cx="8268900" cy="2763102"/>
          </a:xfrm>
          <a:prstGeom prst="rect">
            <a:avLst/>
          </a:prstGeom>
        </p:spPr>
        <p:txBody>
          <a:bodyPr spcFirstLastPara="1" wrap="square" lIns="91425" tIns="91425" rIns="91425" bIns="91425" anchor="b" anchorCtr="0">
            <a:noAutofit/>
          </a:bodyPr>
          <a:lstStyle/>
          <a:p>
            <a:pPr marL="571500" marR="571500" lvl="0" indent="0" algn="ctr" rtl="0">
              <a:lnSpc>
                <a:spcPct val="128000"/>
              </a:lnSpc>
              <a:spcBef>
                <a:spcPts val="1200"/>
              </a:spcBef>
              <a:spcAft>
                <a:spcPts val="0"/>
              </a:spcAft>
              <a:buNone/>
            </a:pPr>
            <a:endParaRPr sz="2350" b="1" dirty="0">
              <a:solidFill>
                <a:srgbClr val="000000"/>
              </a:solidFill>
              <a:latin typeface="Arial"/>
              <a:ea typeface="Arial"/>
              <a:cs typeface="Arial"/>
              <a:sym typeface="Arial"/>
            </a:endParaRPr>
          </a:p>
          <a:p>
            <a:r>
              <a:rPr lang="en-AU" dirty="0" smtClean="0"/>
              <a:t>Building Generic Code-Mixed </a:t>
            </a:r>
            <a:r>
              <a:rPr lang="en-AU" dirty="0" err="1" smtClean="0"/>
              <a:t>Chatbot</a:t>
            </a:r>
            <a:r>
              <a:rPr lang="en-AU" dirty="0" smtClean="0"/>
              <a:t> for Banking System</a:t>
            </a:r>
            <a:r>
              <a:rPr lang="en-IN" dirty="0" smtClean="0"/>
              <a:t/>
            </a:r>
            <a:br>
              <a:rPr lang="en-IN" dirty="0" smtClean="0"/>
            </a:br>
            <a:endParaRPr sz="4000" dirty="0">
              <a:latin typeface="Georgia"/>
              <a:ea typeface="Georgia"/>
              <a:cs typeface="Georgia"/>
              <a:sym typeface="Georgia"/>
            </a:endParaRPr>
          </a:p>
        </p:txBody>
      </p:sp>
      <p:sp>
        <p:nvSpPr>
          <p:cNvPr id="68" name="Google Shape;68;p13"/>
          <p:cNvSpPr txBox="1">
            <a:spLocks noGrp="1"/>
          </p:cNvSpPr>
          <p:nvPr>
            <p:ph type="subTitle" idx="1"/>
          </p:nvPr>
        </p:nvSpPr>
        <p:spPr>
          <a:xfrm>
            <a:off x="343650" y="3221350"/>
            <a:ext cx="8532600" cy="182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dirty="0">
                <a:latin typeface="Comic Sans MS"/>
                <a:ea typeface="Comic Sans MS"/>
                <a:cs typeface="Comic Sans MS"/>
                <a:sym typeface="Comic Sans MS"/>
              </a:rPr>
              <a:t>By                                                                 Mentored By</a:t>
            </a:r>
            <a:endParaRPr sz="2200" dirty="0">
              <a:latin typeface="Comic Sans MS"/>
              <a:ea typeface="Comic Sans MS"/>
              <a:cs typeface="Comic Sans MS"/>
              <a:sym typeface="Comic Sans MS"/>
            </a:endParaRPr>
          </a:p>
          <a:p>
            <a:pPr marL="0" lvl="0" indent="0" algn="l" rtl="0">
              <a:spcBef>
                <a:spcPts val="0"/>
              </a:spcBef>
              <a:spcAft>
                <a:spcPts val="0"/>
              </a:spcAft>
              <a:buNone/>
            </a:pPr>
            <a:r>
              <a:rPr lang="en" sz="1900" dirty="0">
                <a:latin typeface="Comic Sans MS"/>
                <a:ea typeface="Comic Sans MS"/>
                <a:cs typeface="Comic Sans MS"/>
                <a:sym typeface="Comic Sans MS"/>
              </a:rPr>
              <a:t>Mancha Vinay(17046/244)                               </a:t>
            </a:r>
            <a:r>
              <a:rPr lang="en" sz="2200" dirty="0">
                <a:latin typeface="Comic Sans MS"/>
                <a:ea typeface="Comic Sans MS"/>
                <a:cs typeface="Comic Sans MS"/>
                <a:sym typeface="Comic Sans MS"/>
              </a:rPr>
              <a:t>Dr.Sanjay Chatterji</a:t>
            </a:r>
            <a:endParaRPr sz="2200" dirty="0">
              <a:latin typeface="Comic Sans MS"/>
              <a:ea typeface="Comic Sans MS"/>
              <a:cs typeface="Comic Sans MS"/>
              <a:sym typeface="Comic Sans MS"/>
            </a:endParaRPr>
          </a:p>
          <a:p>
            <a:pPr marL="0" lvl="0" indent="0" algn="l" rtl="0">
              <a:spcBef>
                <a:spcPts val="0"/>
              </a:spcBef>
              <a:spcAft>
                <a:spcPts val="0"/>
              </a:spcAft>
              <a:buNone/>
            </a:pPr>
            <a:r>
              <a:rPr lang="en" sz="1900" dirty="0">
                <a:latin typeface="Comic Sans MS"/>
                <a:ea typeface="Comic Sans MS"/>
                <a:cs typeface="Comic Sans MS"/>
                <a:sym typeface="Comic Sans MS"/>
              </a:rPr>
              <a:t>Chintam Ravi Chandra(17029/227)</a:t>
            </a:r>
            <a:endParaRPr sz="1900" dirty="0">
              <a:latin typeface="Comic Sans MS"/>
              <a:ea typeface="Comic Sans MS"/>
              <a:cs typeface="Comic Sans MS"/>
              <a:sym typeface="Comic Sans MS"/>
            </a:endParaRPr>
          </a:p>
          <a:p>
            <a:pPr marL="0" lvl="0" indent="0" algn="l" rtl="0">
              <a:spcBef>
                <a:spcPts val="0"/>
              </a:spcBef>
              <a:spcAft>
                <a:spcPts val="0"/>
              </a:spcAft>
              <a:buNone/>
            </a:pPr>
            <a:r>
              <a:rPr lang="en" sz="1900" dirty="0">
                <a:latin typeface="Comic Sans MS"/>
                <a:ea typeface="Comic Sans MS"/>
                <a:cs typeface="Comic Sans MS"/>
                <a:sym typeface="Comic Sans MS"/>
              </a:rPr>
              <a:t>Khasha Pavan Kalyan Raju(17043/241)            </a:t>
            </a:r>
            <a:endParaRPr sz="1900" dirty="0">
              <a:latin typeface="Comic Sans MS"/>
              <a:ea typeface="Comic Sans MS"/>
              <a:cs typeface="Comic Sans MS"/>
              <a:sym typeface="Comic Sans M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9077" y="-91247"/>
            <a:ext cx="6103932" cy="4706646"/>
          </a:xfrm>
          <a:prstGeom prst="rect">
            <a:avLst/>
          </a:prstGeom>
        </p:spPr>
      </p:pic>
      <p:sp>
        <p:nvSpPr>
          <p:cNvPr id="6" name="Rectangle 5"/>
          <p:cNvSpPr/>
          <p:nvPr/>
        </p:nvSpPr>
        <p:spPr>
          <a:xfrm>
            <a:off x="2772588" y="4303776"/>
            <a:ext cx="4164660" cy="311623"/>
          </a:xfrm>
          <a:prstGeom prst="rect">
            <a:avLst/>
          </a:prstGeom>
        </p:spPr>
        <p:txBody>
          <a:bodyPr wrap="square">
            <a:spAutoFit/>
          </a:bodyPr>
          <a:lstStyle/>
          <a:p>
            <a:pPr lvl="0"/>
            <a:endParaRPr lang="en-IN" dirty="0">
              <a:latin typeface="Roboto" panose="020B0604020202020204" charset="0"/>
              <a:ea typeface="Roboto" panose="020B0604020202020204" charset="0"/>
            </a:endParaRPr>
          </a:p>
        </p:txBody>
      </p:sp>
      <p:sp>
        <p:nvSpPr>
          <p:cNvPr id="7" name="Rectangle 6"/>
          <p:cNvSpPr/>
          <p:nvPr/>
        </p:nvSpPr>
        <p:spPr>
          <a:xfrm>
            <a:off x="2772588" y="4615399"/>
            <a:ext cx="2691763" cy="400110"/>
          </a:xfrm>
          <a:prstGeom prst="rect">
            <a:avLst/>
          </a:prstGeom>
        </p:spPr>
        <p:txBody>
          <a:bodyPr wrap="none">
            <a:spAutoFit/>
          </a:bodyPr>
          <a:lstStyle/>
          <a:p>
            <a:pPr lvl="0"/>
            <a:r>
              <a:rPr lang="en-US" sz="2000" dirty="0" smtClean="0">
                <a:latin typeface="Roboto" panose="020B0604020202020204" charset="0"/>
                <a:ea typeface="Roboto" panose="020B0604020202020204" charset="0"/>
              </a:rPr>
              <a:t>Backend  </a:t>
            </a:r>
            <a:r>
              <a:rPr lang="en-US" sz="2000" dirty="0">
                <a:latin typeface="Roboto" panose="020B0604020202020204" charset="0"/>
                <a:ea typeface="Roboto" panose="020B0604020202020204" charset="0"/>
              </a:rPr>
              <a:t>Architecture</a:t>
            </a:r>
            <a:endParaRPr lang="en-IN" sz="2000" dirty="0">
              <a:latin typeface="Roboto" panose="020B0604020202020204" charset="0"/>
              <a:ea typeface="Roboto" panose="020B0604020202020204" charset="0"/>
            </a:endParaRPr>
          </a:p>
        </p:txBody>
      </p:sp>
    </p:spTree>
    <p:extLst>
      <p:ext uri="{BB962C8B-B14F-4D97-AF65-F5344CB8AC3E}">
        <p14:creationId xmlns:p14="http://schemas.microsoft.com/office/powerpoint/2010/main" val="4057395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title"/>
          </p:nvPr>
        </p:nvSpPr>
        <p:spPr>
          <a:xfrm>
            <a:off x="248253" y="2042725"/>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dirty="0"/>
              <a:t>Working</a:t>
            </a:r>
            <a:endParaRPr sz="3000" dirty="0"/>
          </a:p>
        </p:txBody>
      </p:sp>
      <p:sp>
        <p:nvSpPr>
          <p:cNvPr id="119" name="Google Shape;119;p21"/>
          <p:cNvSpPr txBox="1">
            <a:spLocks noGrp="1"/>
          </p:cNvSpPr>
          <p:nvPr>
            <p:ph type="body" idx="1"/>
          </p:nvPr>
        </p:nvSpPr>
        <p:spPr>
          <a:xfrm>
            <a:off x="3194303" y="21758"/>
            <a:ext cx="5784521" cy="4995333"/>
          </a:xfrm>
          <a:prstGeom prst="rect">
            <a:avLst/>
          </a:prstGeom>
        </p:spPr>
        <p:txBody>
          <a:bodyPr spcFirstLastPara="1" wrap="square" lIns="91425" tIns="91425" rIns="91425" bIns="91425" anchor="t" anchorCtr="0">
            <a:noAutofit/>
          </a:bodyPr>
          <a:lstStyle/>
          <a:p>
            <a:pPr marL="152400" indent="0">
              <a:buNone/>
            </a:pPr>
            <a:r>
              <a:rPr lang="en-IN" sz="1800" dirty="0">
                <a:solidFill>
                  <a:schemeClr val="bg2">
                    <a:lumMod val="75000"/>
                  </a:schemeClr>
                </a:solidFill>
                <a:effectLst/>
                <a:latin typeface="Roboto" panose="020B0604020202020204" charset="0"/>
                <a:ea typeface="Roboto" panose="020B0604020202020204" charset="0"/>
              </a:rPr>
              <a:t>1.User input the Query in chat </a:t>
            </a:r>
            <a:r>
              <a:rPr lang="en-IN" sz="1800" dirty="0" smtClean="0">
                <a:solidFill>
                  <a:schemeClr val="bg2">
                    <a:lumMod val="75000"/>
                  </a:schemeClr>
                </a:solidFill>
                <a:effectLst/>
                <a:latin typeface="Roboto" panose="020B0604020202020204" charset="0"/>
                <a:ea typeface="Roboto" panose="020B0604020202020204" charset="0"/>
              </a:rPr>
              <a:t>interface</a:t>
            </a:r>
          </a:p>
          <a:p>
            <a:endParaRPr lang="en-IN" sz="1800" dirty="0" smtClean="0">
              <a:solidFill>
                <a:schemeClr val="bg2">
                  <a:lumMod val="75000"/>
                </a:schemeClr>
              </a:solidFill>
              <a:latin typeface="Roboto" panose="020B0604020202020204" charset="0"/>
              <a:ea typeface="Roboto" panose="020B0604020202020204" charset="0"/>
            </a:endParaRPr>
          </a:p>
          <a:p>
            <a:pPr marL="152400" indent="0">
              <a:buNone/>
            </a:pPr>
            <a:r>
              <a:rPr lang="en-IN" sz="1800" dirty="0" smtClean="0">
                <a:solidFill>
                  <a:schemeClr val="bg2">
                    <a:lumMod val="75000"/>
                  </a:schemeClr>
                </a:solidFill>
                <a:latin typeface="Roboto" panose="020B0604020202020204" charset="0"/>
                <a:ea typeface="Roboto" panose="020B0604020202020204" charset="0"/>
              </a:rPr>
              <a:t>2.the </a:t>
            </a:r>
            <a:r>
              <a:rPr lang="en-IN" sz="1800" dirty="0">
                <a:solidFill>
                  <a:schemeClr val="bg2">
                    <a:lumMod val="75000"/>
                  </a:schemeClr>
                </a:solidFill>
                <a:latin typeface="Roboto" panose="020B0604020202020204" charset="0"/>
                <a:ea typeface="Roboto" panose="020B0604020202020204" charset="0"/>
              </a:rPr>
              <a:t>Chat interface sends the query through a POST   request to the Flask app</a:t>
            </a:r>
          </a:p>
          <a:p>
            <a:pPr marL="152400" indent="0">
              <a:buNone/>
            </a:pPr>
            <a:r>
              <a:rPr lang="en-IN" sz="1800" dirty="0">
                <a:solidFill>
                  <a:schemeClr val="bg2">
                    <a:lumMod val="75000"/>
                  </a:schemeClr>
                </a:solidFill>
                <a:latin typeface="Roboto" panose="020B0604020202020204" charset="0"/>
                <a:ea typeface="Roboto" panose="020B0604020202020204" charset="0"/>
              </a:rPr>
              <a:t>	</a:t>
            </a:r>
            <a:endParaRPr lang="en-IN" sz="1800" dirty="0" smtClean="0">
              <a:solidFill>
                <a:schemeClr val="bg2">
                  <a:lumMod val="75000"/>
                </a:schemeClr>
              </a:solidFill>
              <a:latin typeface="Roboto" panose="020B0604020202020204" charset="0"/>
              <a:ea typeface="Roboto" panose="020B0604020202020204" charset="0"/>
            </a:endParaRPr>
          </a:p>
          <a:p>
            <a:pPr marL="152400" indent="0">
              <a:buNone/>
            </a:pPr>
            <a:r>
              <a:rPr lang="en-AU" sz="1800" dirty="0">
                <a:solidFill>
                  <a:schemeClr val="bg2"/>
                </a:solidFill>
                <a:latin typeface="Roboto" panose="020B0604020202020204" charset="0"/>
                <a:ea typeface="Roboto" panose="020B0604020202020204" charset="0"/>
              </a:rPr>
              <a:t>3</a:t>
            </a:r>
            <a:r>
              <a:rPr lang="en-AU" sz="1800" dirty="0" smtClean="0">
                <a:solidFill>
                  <a:schemeClr val="bg2"/>
                </a:solidFill>
                <a:latin typeface="Roboto" panose="020B0604020202020204" charset="0"/>
                <a:ea typeface="Roboto" panose="020B0604020202020204" charset="0"/>
              </a:rPr>
              <a:t>.The </a:t>
            </a:r>
            <a:r>
              <a:rPr lang="en-AU" sz="1800" dirty="0">
                <a:solidFill>
                  <a:schemeClr val="bg2"/>
                </a:solidFill>
                <a:latin typeface="Roboto" panose="020B0604020202020204" charset="0"/>
                <a:ea typeface="Roboto" panose="020B0604020202020204" charset="0"/>
              </a:rPr>
              <a:t>query is then sent to the language identification system that helps us to differentiate a code-mixed text apart from a normal </a:t>
            </a:r>
            <a:r>
              <a:rPr lang="en-AU" sz="1800" dirty="0" smtClean="0">
                <a:solidFill>
                  <a:schemeClr val="bg2"/>
                </a:solidFill>
                <a:latin typeface="Roboto" panose="020B0604020202020204" charset="0"/>
                <a:ea typeface="Roboto" panose="020B0604020202020204" charset="0"/>
              </a:rPr>
              <a:t>text.</a:t>
            </a:r>
          </a:p>
          <a:p>
            <a:endParaRPr lang="en-IN" sz="1800" dirty="0">
              <a:solidFill>
                <a:schemeClr val="bg2"/>
              </a:solidFill>
              <a:effectLst/>
              <a:latin typeface="Roboto" panose="020B0604020202020204" charset="0"/>
              <a:ea typeface="Roboto" panose="020B0604020202020204" charset="0"/>
            </a:endParaRPr>
          </a:p>
          <a:p>
            <a:pPr marL="152400" indent="0">
              <a:buNone/>
            </a:pPr>
            <a:r>
              <a:rPr lang="en-AU" sz="1800" dirty="0" smtClean="0">
                <a:solidFill>
                  <a:schemeClr val="bg2"/>
                </a:solidFill>
              </a:rPr>
              <a:t>4.If </a:t>
            </a:r>
            <a:r>
              <a:rPr lang="en-AU" sz="1800" dirty="0">
                <a:solidFill>
                  <a:schemeClr val="bg2"/>
                </a:solidFill>
              </a:rPr>
              <a:t>it is a code-mixed query then it is converted to a monolingual text and is passed through pre-processing else the normal query is directly passed to the pre-processing stage. </a:t>
            </a:r>
            <a:endParaRPr lang="en-IN" sz="1800" dirty="0">
              <a:solidFill>
                <a:schemeClr val="bg2"/>
              </a:solidFill>
              <a:effectLst/>
              <a:latin typeface="Roboto" panose="020B0604020202020204" charset="0"/>
              <a:ea typeface="Roboto" panose="020B0604020202020204" charset="0"/>
            </a:endParaRPr>
          </a:p>
          <a:p>
            <a:pPr marL="457200"/>
            <a:endParaRPr lang="en-IN" sz="1800" dirty="0">
              <a:solidFill>
                <a:schemeClr val="bg2">
                  <a:lumMod val="75000"/>
                </a:schemeClr>
              </a:solidFill>
              <a:effectLst/>
              <a:latin typeface="Roboto" panose="020B0604020202020204" charset="0"/>
              <a:ea typeface="Roboto" panose="020B0604020202020204" charset="0"/>
            </a:endParaRPr>
          </a:p>
          <a:p>
            <a:pPr marL="457200"/>
            <a:r>
              <a:rPr lang="en-IN" sz="1800" dirty="0" smtClean="0">
                <a:solidFill>
                  <a:schemeClr val="bg2">
                    <a:lumMod val="75000"/>
                  </a:schemeClr>
                </a:solidFill>
                <a:effectLst/>
                <a:latin typeface="Roboto" panose="020B0604020202020204" charset="0"/>
                <a:ea typeface="Roboto" panose="020B0604020202020204" charset="0"/>
              </a:rPr>
              <a:t>.</a:t>
            </a:r>
            <a:endParaRPr lang="en-IN" sz="1800" dirty="0">
              <a:solidFill>
                <a:schemeClr val="bg2">
                  <a:lumMod val="75000"/>
                </a:schemeClr>
              </a:solidFill>
              <a:effectLst/>
              <a:latin typeface="Roboto" panose="020B0604020202020204" charset="0"/>
              <a:ea typeface="Roboto" panose="020B0604020202020204" charset="0"/>
            </a:endParaRPr>
          </a:p>
          <a:p>
            <a:pPr marL="457200" lvl="0" indent="-336550" algn="l" rtl="0">
              <a:spcBef>
                <a:spcPts val="0"/>
              </a:spcBef>
              <a:spcAft>
                <a:spcPts val="0"/>
              </a:spcAft>
              <a:buClr>
                <a:srgbClr val="434343"/>
              </a:buClr>
              <a:buSzPts val="1700"/>
              <a:buChar char="●"/>
            </a:pPr>
            <a:endParaRPr sz="1800" dirty="0">
              <a:solidFill>
                <a:schemeClr val="bg2">
                  <a:lumMod val="75000"/>
                </a:schemeClr>
              </a:solidFill>
              <a:latin typeface="Roboto" panose="020B0604020202020204" charset="0"/>
              <a:ea typeface="Roboto" panose="020B06040202020202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title"/>
          </p:nvPr>
        </p:nvSpPr>
        <p:spPr>
          <a:xfrm>
            <a:off x="248253" y="2042725"/>
            <a:ext cx="2808000" cy="953400"/>
          </a:xfrm>
          <a:prstGeom prst="rect">
            <a:avLst/>
          </a:prstGeom>
        </p:spPr>
        <p:txBody>
          <a:bodyPr spcFirstLastPara="1" wrap="square" lIns="91425" tIns="91425" rIns="91425" bIns="91425" anchor="b" anchorCtr="0">
            <a:noAutofit/>
          </a:bodyPr>
          <a:lstStyle/>
          <a:p>
            <a:pPr lvl="0"/>
            <a:r>
              <a:rPr lang="en-AU" i="1" dirty="0"/>
              <a:t>Code-Mixed Text Conversion</a:t>
            </a:r>
            <a:endParaRPr sz="3000" dirty="0"/>
          </a:p>
        </p:txBody>
      </p:sp>
      <p:sp>
        <p:nvSpPr>
          <p:cNvPr id="119" name="Google Shape;119;p21"/>
          <p:cNvSpPr txBox="1">
            <a:spLocks noGrp="1"/>
          </p:cNvSpPr>
          <p:nvPr>
            <p:ph type="body" idx="1"/>
          </p:nvPr>
        </p:nvSpPr>
        <p:spPr>
          <a:xfrm>
            <a:off x="3158067" y="76200"/>
            <a:ext cx="5820758" cy="4995333"/>
          </a:xfrm>
          <a:prstGeom prst="rect">
            <a:avLst/>
          </a:prstGeom>
        </p:spPr>
        <p:txBody>
          <a:bodyPr spcFirstLastPara="1" wrap="square" lIns="91425" tIns="91425" rIns="91425" bIns="91425" anchor="t" anchorCtr="0">
            <a:noAutofit/>
          </a:bodyPr>
          <a:lstStyle/>
          <a:p>
            <a:pPr marL="152400" indent="0">
              <a:buNone/>
            </a:pPr>
            <a:r>
              <a:rPr lang="en-AU" sz="1800" dirty="0" smtClean="0">
                <a:solidFill>
                  <a:schemeClr val="bg2"/>
                </a:solidFill>
                <a:latin typeface="Roboto" panose="020B0604020202020204" charset="0"/>
                <a:ea typeface="Roboto" panose="020B0604020202020204" charset="0"/>
              </a:rPr>
              <a:t>Code-Mixed </a:t>
            </a:r>
            <a:r>
              <a:rPr lang="en-AU" sz="1800" dirty="0">
                <a:solidFill>
                  <a:schemeClr val="bg2"/>
                </a:solidFill>
                <a:latin typeface="Roboto" panose="020B0604020202020204" charset="0"/>
                <a:ea typeface="Roboto" panose="020B0604020202020204" charset="0"/>
              </a:rPr>
              <a:t>text are text which have mixed words of English, Telugu in English and Telugu in UTF format. </a:t>
            </a:r>
            <a:endParaRPr lang="en-AU" sz="1800" dirty="0" smtClean="0">
              <a:solidFill>
                <a:schemeClr val="bg2"/>
              </a:solidFill>
              <a:latin typeface="Roboto" panose="020B0604020202020204" charset="0"/>
              <a:ea typeface="Roboto" panose="020B0604020202020204" charset="0"/>
            </a:endParaRPr>
          </a:p>
          <a:p>
            <a:pPr marL="152400" indent="0">
              <a:buNone/>
            </a:pPr>
            <a:endParaRPr lang="en-IN" sz="1800" dirty="0">
              <a:solidFill>
                <a:schemeClr val="bg2"/>
              </a:solidFill>
              <a:effectLst/>
              <a:latin typeface="Roboto" panose="020B0604020202020204" charset="0"/>
              <a:ea typeface="Roboto" panose="020B0604020202020204" charset="0"/>
            </a:endParaRPr>
          </a:p>
          <a:p>
            <a:pPr marL="152400" indent="0">
              <a:buNone/>
            </a:pPr>
            <a:r>
              <a:rPr lang="en-AU" sz="1800" dirty="0">
                <a:solidFill>
                  <a:schemeClr val="bg2"/>
                </a:solidFill>
              </a:rPr>
              <a:t>The inputted query which is a code-mixed text is converted to a monolingual Telugu text by the following steps</a:t>
            </a:r>
            <a:r>
              <a:rPr lang="en-AU" sz="1800" dirty="0" smtClean="0">
                <a:solidFill>
                  <a:schemeClr val="bg2"/>
                </a:solidFill>
              </a:rPr>
              <a:t>:</a:t>
            </a:r>
          </a:p>
          <a:p>
            <a:pPr marL="152400" indent="0">
              <a:buNone/>
            </a:pPr>
            <a:endParaRPr lang="en-AU" sz="1800" dirty="0" smtClean="0">
              <a:solidFill>
                <a:schemeClr val="bg2"/>
              </a:solidFill>
            </a:endParaRPr>
          </a:p>
          <a:p>
            <a:pPr marL="152400" indent="0">
              <a:buNone/>
            </a:pPr>
            <a:r>
              <a:rPr lang="en-IN" sz="1800" dirty="0">
                <a:solidFill>
                  <a:schemeClr val="bg2"/>
                </a:solidFill>
              </a:rPr>
              <a:t>	</a:t>
            </a:r>
            <a:r>
              <a:rPr lang="en-AU" sz="1800" dirty="0" smtClean="0">
                <a:solidFill>
                  <a:schemeClr val="bg2"/>
                </a:solidFill>
              </a:rPr>
              <a:t>1</a:t>
            </a:r>
            <a:r>
              <a:rPr lang="en-AU" sz="1800" dirty="0">
                <a:solidFill>
                  <a:schemeClr val="bg2"/>
                </a:solidFill>
              </a:rPr>
              <a:t>. The English words are identified by using a </a:t>
            </a:r>
            <a:r>
              <a:rPr lang="en-AU" sz="1800" dirty="0" smtClean="0">
                <a:solidFill>
                  <a:schemeClr val="bg2"/>
                </a:solidFill>
              </a:rPr>
              <a:t>bag of words (around 57000 English words) and are translated to their respective Telugu UTF format using Google translation.</a:t>
            </a:r>
          </a:p>
          <a:p>
            <a:pPr marL="152400" indent="0">
              <a:buNone/>
            </a:pPr>
            <a:r>
              <a:rPr lang="en-IN" sz="1800" dirty="0">
                <a:solidFill>
                  <a:schemeClr val="bg2"/>
                </a:solidFill>
              </a:rPr>
              <a:t>	</a:t>
            </a:r>
            <a:r>
              <a:rPr lang="en-AU" sz="1800" dirty="0" smtClean="0">
                <a:solidFill>
                  <a:schemeClr val="bg2"/>
                </a:solidFill>
              </a:rPr>
              <a:t>2</a:t>
            </a:r>
            <a:r>
              <a:rPr lang="en-AU" sz="1800" dirty="0">
                <a:solidFill>
                  <a:schemeClr val="bg2"/>
                </a:solidFill>
              </a:rPr>
              <a:t>. The words which are not English are identified as Telugu words and are transliterated to their respective Telugu UTF format using Google transliterate API.</a:t>
            </a:r>
            <a:endParaRPr lang="en-IN" sz="1800" dirty="0">
              <a:solidFill>
                <a:schemeClr val="bg2"/>
              </a:solidFill>
            </a:endParaRPr>
          </a:p>
          <a:p>
            <a:pPr marL="457200" lvl="0" indent="-336550" algn="l" rtl="0">
              <a:spcBef>
                <a:spcPts val="0"/>
              </a:spcBef>
              <a:spcAft>
                <a:spcPts val="0"/>
              </a:spcAft>
              <a:buClr>
                <a:srgbClr val="434343"/>
              </a:buClr>
              <a:buSzPts val="1700"/>
              <a:buChar char="●"/>
            </a:pPr>
            <a:endParaRPr sz="1700" dirty="0">
              <a:solidFill>
                <a:schemeClr val="bg2">
                  <a:lumMod val="75000"/>
                </a:schemeClr>
              </a:solidFill>
            </a:endParaRPr>
          </a:p>
        </p:txBody>
      </p:sp>
    </p:spTree>
    <p:extLst>
      <p:ext uri="{BB962C8B-B14F-4D97-AF65-F5344CB8AC3E}">
        <p14:creationId xmlns:p14="http://schemas.microsoft.com/office/powerpoint/2010/main" val="771747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267278" y="1868500"/>
            <a:ext cx="2808000" cy="953400"/>
          </a:xfrm>
          <a:prstGeom prst="rect">
            <a:avLst/>
          </a:prstGeom>
        </p:spPr>
        <p:txBody>
          <a:bodyPr spcFirstLastPara="1" wrap="square" lIns="91425" tIns="91425" rIns="91425" bIns="91425" anchor="b" anchorCtr="0">
            <a:noAutofit/>
          </a:bodyPr>
          <a:lstStyle/>
          <a:p>
            <a:pPr lvl="0"/>
            <a:r>
              <a:rPr lang="en-AU" i="1" dirty="0"/>
              <a:t>Text </a:t>
            </a:r>
            <a:r>
              <a:rPr lang="en-AU" i="1" dirty="0" err="1" smtClean="0"/>
              <a:t>PreProcessing</a:t>
            </a:r>
            <a:endParaRPr sz="2900" dirty="0"/>
          </a:p>
        </p:txBody>
      </p:sp>
      <p:sp>
        <p:nvSpPr>
          <p:cNvPr id="99" name="Google Shape;99;p18"/>
          <p:cNvSpPr txBox="1">
            <a:spLocks noGrp="1"/>
          </p:cNvSpPr>
          <p:nvPr>
            <p:ph type="body" idx="1"/>
          </p:nvPr>
        </p:nvSpPr>
        <p:spPr>
          <a:xfrm>
            <a:off x="3421900" y="787050"/>
            <a:ext cx="5395800" cy="3492300"/>
          </a:xfrm>
          <a:prstGeom prst="rect">
            <a:avLst/>
          </a:prstGeom>
        </p:spPr>
        <p:txBody>
          <a:bodyPr spcFirstLastPara="1" wrap="square" lIns="91425" tIns="91425" rIns="91425" bIns="91425" anchor="t" anchorCtr="0">
            <a:noAutofit/>
          </a:bodyPr>
          <a:lstStyle/>
          <a:p>
            <a:pPr marL="152400" indent="0">
              <a:buNone/>
            </a:pPr>
            <a:r>
              <a:rPr lang="en-AU" sz="1800" dirty="0">
                <a:solidFill>
                  <a:schemeClr val="bg2"/>
                </a:solidFill>
              </a:rPr>
              <a:t>The query is then cleaned by removing punctuations, special characters etc. </a:t>
            </a:r>
            <a:endParaRPr lang="en-AU" sz="1800" dirty="0" smtClean="0">
              <a:solidFill>
                <a:schemeClr val="bg2"/>
              </a:solidFill>
            </a:endParaRPr>
          </a:p>
          <a:p>
            <a:pPr marL="152400" indent="0">
              <a:buNone/>
            </a:pPr>
            <a:endParaRPr lang="en-AU" sz="1800" dirty="0">
              <a:solidFill>
                <a:schemeClr val="bg2"/>
              </a:solidFill>
            </a:endParaRPr>
          </a:p>
          <a:p>
            <a:pPr marL="152400" indent="0">
              <a:buNone/>
            </a:pPr>
            <a:r>
              <a:rPr lang="en-AU" sz="1800" dirty="0">
                <a:solidFill>
                  <a:schemeClr val="bg2"/>
                </a:solidFill>
              </a:rPr>
              <a:t>T</a:t>
            </a:r>
            <a:r>
              <a:rPr lang="en-AU" sz="1800" dirty="0" smtClean="0">
                <a:solidFill>
                  <a:schemeClr val="bg2"/>
                </a:solidFill>
              </a:rPr>
              <a:t>hen </a:t>
            </a:r>
            <a:r>
              <a:rPr lang="en-AU" sz="1800" dirty="0">
                <a:solidFill>
                  <a:schemeClr val="bg2"/>
                </a:solidFill>
              </a:rPr>
              <a:t>it is </a:t>
            </a:r>
            <a:r>
              <a:rPr lang="en-AU" sz="1800" dirty="0" err="1">
                <a:solidFill>
                  <a:schemeClr val="bg2"/>
                </a:solidFill>
              </a:rPr>
              <a:t>vectorized</a:t>
            </a:r>
            <a:r>
              <a:rPr lang="en-AU" sz="1800" dirty="0">
                <a:solidFill>
                  <a:schemeClr val="bg2"/>
                </a:solidFill>
              </a:rPr>
              <a:t> in which the text is mapped into words or phrases from vocabulary to a corresponding vector of real numbers which used to find text similarities.</a:t>
            </a:r>
            <a:endParaRPr lang="en-IN" sz="1800" dirty="0">
              <a:solidFill>
                <a:schemeClr val="bg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267278" y="1868500"/>
            <a:ext cx="2808000" cy="953400"/>
          </a:xfrm>
          <a:prstGeom prst="rect">
            <a:avLst/>
          </a:prstGeom>
        </p:spPr>
        <p:txBody>
          <a:bodyPr spcFirstLastPara="1" wrap="square" lIns="91425" tIns="91425" rIns="91425" bIns="91425" anchor="b" anchorCtr="0">
            <a:noAutofit/>
          </a:bodyPr>
          <a:lstStyle/>
          <a:p>
            <a:pPr lvl="0"/>
            <a:r>
              <a:rPr lang="en-AU" i="1" dirty="0"/>
              <a:t>Sentence Similarity</a:t>
            </a:r>
            <a:endParaRPr sz="2900" dirty="0"/>
          </a:p>
        </p:txBody>
      </p:sp>
      <p:sp>
        <p:nvSpPr>
          <p:cNvPr id="99" name="Google Shape;99;p18"/>
          <p:cNvSpPr txBox="1">
            <a:spLocks noGrp="1"/>
          </p:cNvSpPr>
          <p:nvPr>
            <p:ph type="body" idx="1"/>
          </p:nvPr>
        </p:nvSpPr>
        <p:spPr>
          <a:xfrm>
            <a:off x="3373132" y="122350"/>
            <a:ext cx="5395800" cy="3492300"/>
          </a:xfrm>
          <a:prstGeom prst="rect">
            <a:avLst/>
          </a:prstGeom>
        </p:spPr>
        <p:txBody>
          <a:bodyPr spcFirstLastPara="1" wrap="square" lIns="91425" tIns="91425" rIns="91425" bIns="91425" anchor="t" anchorCtr="0">
            <a:noAutofit/>
          </a:bodyPr>
          <a:lstStyle/>
          <a:p>
            <a:pPr marL="152400" indent="0">
              <a:buNone/>
            </a:pPr>
            <a:r>
              <a:rPr lang="en-AU" sz="1800" dirty="0">
                <a:solidFill>
                  <a:schemeClr val="bg2"/>
                </a:solidFill>
              </a:rPr>
              <a:t>Cosine similarity is being used to check the similarity between two sentences. </a:t>
            </a:r>
            <a:endParaRPr lang="en-AU" sz="1800" dirty="0" smtClean="0">
              <a:solidFill>
                <a:schemeClr val="bg2"/>
              </a:solidFill>
            </a:endParaRPr>
          </a:p>
          <a:p>
            <a:pPr marL="152400" indent="0">
              <a:buNone/>
            </a:pPr>
            <a:endParaRPr lang="en-AU" sz="1800" dirty="0">
              <a:solidFill>
                <a:schemeClr val="bg2"/>
              </a:solidFill>
            </a:endParaRPr>
          </a:p>
          <a:p>
            <a:pPr marL="152400" indent="0">
              <a:buNone/>
            </a:pPr>
            <a:r>
              <a:rPr lang="en-AU" sz="1800" dirty="0" smtClean="0">
                <a:solidFill>
                  <a:schemeClr val="bg2"/>
                </a:solidFill>
              </a:rPr>
              <a:t>A </a:t>
            </a:r>
            <a:r>
              <a:rPr lang="en-AU" sz="1800" dirty="0">
                <a:solidFill>
                  <a:schemeClr val="bg2"/>
                </a:solidFill>
              </a:rPr>
              <a:t>probability is assigned to the query and each question in the database using Cosine Similarity. </a:t>
            </a:r>
            <a:endParaRPr lang="en-AU" sz="1800" dirty="0" smtClean="0">
              <a:solidFill>
                <a:schemeClr val="bg2"/>
              </a:solidFill>
            </a:endParaRPr>
          </a:p>
          <a:p>
            <a:pPr marL="152400" indent="0">
              <a:buNone/>
            </a:pPr>
            <a:endParaRPr lang="en-AU" sz="1800" dirty="0">
              <a:solidFill>
                <a:schemeClr val="bg2"/>
              </a:solidFill>
            </a:endParaRPr>
          </a:p>
          <a:p>
            <a:pPr marL="152400" indent="0">
              <a:buNone/>
            </a:pPr>
            <a:r>
              <a:rPr lang="en-AU" sz="1800" dirty="0" smtClean="0">
                <a:solidFill>
                  <a:schemeClr val="bg2"/>
                </a:solidFill>
              </a:rPr>
              <a:t>The </a:t>
            </a:r>
            <a:r>
              <a:rPr lang="en-AU" sz="1800" dirty="0">
                <a:solidFill>
                  <a:schemeClr val="bg2"/>
                </a:solidFill>
              </a:rPr>
              <a:t>most probable question is found among the questions from the database which have probability above a certain threshold. </a:t>
            </a:r>
            <a:endParaRPr lang="en-IN" sz="1800" dirty="0">
              <a:solidFill>
                <a:schemeClr val="bg2"/>
              </a:solidFill>
            </a:endParaRPr>
          </a:p>
          <a:p>
            <a:pPr marL="152400" indent="0">
              <a:buNone/>
            </a:pPr>
            <a:endParaRPr lang="en-IN" sz="1800" dirty="0">
              <a:solidFill>
                <a:schemeClr val="bg2"/>
              </a:solidFill>
            </a:endParaRPr>
          </a:p>
        </p:txBody>
      </p:sp>
      <p:pic>
        <p:nvPicPr>
          <p:cNvPr id="1026" name="Picture 2" descr="9.5.2. The Cosine Similarity algorithm - 9.5. Similarity algorithm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2254" y="3432639"/>
            <a:ext cx="4417555" cy="1148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5136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267278" y="1868500"/>
            <a:ext cx="2808000" cy="953400"/>
          </a:xfrm>
          <a:prstGeom prst="rect">
            <a:avLst/>
          </a:prstGeom>
        </p:spPr>
        <p:txBody>
          <a:bodyPr spcFirstLastPara="1" wrap="square" lIns="91425" tIns="91425" rIns="91425" bIns="91425" anchor="b" anchorCtr="0">
            <a:noAutofit/>
          </a:bodyPr>
          <a:lstStyle/>
          <a:p>
            <a:pPr lvl="0"/>
            <a:r>
              <a:rPr lang="en-AU" i="1" dirty="0"/>
              <a:t>Retrieve the matched sentence</a:t>
            </a:r>
            <a:endParaRPr sz="2900" dirty="0"/>
          </a:p>
        </p:txBody>
      </p:sp>
      <p:sp>
        <p:nvSpPr>
          <p:cNvPr id="99" name="Google Shape;99;p18"/>
          <p:cNvSpPr txBox="1">
            <a:spLocks noGrp="1"/>
          </p:cNvSpPr>
          <p:nvPr>
            <p:ph type="body" idx="1"/>
          </p:nvPr>
        </p:nvSpPr>
        <p:spPr>
          <a:xfrm>
            <a:off x="3373132" y="122350"/>
            <a:ext cx="5395800" cy="4730066"/>
          </a:xfrm>
          <a:prstGeom prst="rect">
            <a:avLst/>
          </a:prstGeom>
        </p:spPr>
        <p:txBody>
          <a:bodyPr spcFirstLastPara="1" wrap="square" lIns="91425" tIns="91425" rIns="91425" bIns="91425" anchor="t" anchorCtr="0">
            <a:noAutofit/>
          </a:bodyPr>
          <a:lstStyle/>
          <a:p>
            <a:pPr marL="152400" indent="0">
              <a:buNone/>
            </a:pPr>
            <a:r>
              <a:rPr lang="en-AU" sz="1800" dirty="0">
                <a:solidFill>
                  <a:schemeClr val="bg2"/>
                </a:solidFill>
              </a:rPr>
              <a:t>The respective answer related to the Most probable question is retrieved from the and displayed in the user interface</a:t>
            </a:r>
            <a:r>
              <a:rPr lang="en-AU" sz="1800" dirty="0" smtClean="0">
                <a:solidFill>
                  <a:schemeClr val="bg2"/>
                </a:solidFill>
              </a:rPr>
              <a:t>.</a:t>
            </a:r>
          </a:p>
          <a:p>
            <a:pPr marL="152400" indent="0">
              <a:buNone/>
            </a:pPr>
            <a:endParaRPr lang="en-AU" sz="1800" dirty="0">
              <a:solidFill>
                <a:schemeClr val="bg2"/>
              </a:solidFill>
            </a:endParaRPr>
          </a:p>
          <a:p>
            <a:pPr marL="152400" indent="0">
              <a:buNone/>
            </a:pPr>
            <a:r>
              <a:rPr lang="en-AU" sz="1800" dirty="0" smtClean="0">
                <a:solidFill>
                  <a:schemeClr val="bg2"/>
                </a:solidFill>
              </a:rPr>
              <a:t> </a:t>
            </a:r>
            <a:r>
              <a:rPr lang="en-AU" sz="1800" dirty="0">
                <a:solidFill>
                  <a:schemeClr val="bg2"/>
                </a:solidFill>
              </a:rPr>
              <a:t>If there is no most probable query among the questions in the database that crossed the threshold then a </a:t>
            </a:r>
            <a:r>
              <a:rPr lang="en-AU" sz="1800" b="1" u="sng" dirty="0">
                <a:solidFill>
                  <a:schemeClr val="bg2"/>
                </a:solidFill>
              </a:rPr>
              <a:t>default response </a:t>
            </a:r>
            <a:r>
              <a:rPr lang="en-AU" sz="1800" dirty="0">
                <a:solidFill>
                  <a:schemeClr val="bg2"/>
                </a:solidFill>
              </a:rPr>
              <a:t>is displayed to the user.</a:t>
            </a:r>
            <a:endParaRPr lang="en-IN" sz="1800" dirty="0">
              <a:solidFill>
                <a:schemeClr val="bg2"/>
              </a:solidFill>
            </a:endParaRPr>
          </a:p>
          <a:p>
            <a:pPr marL="152400" indent="0">
              <a:buNone/>
            </a:pPr>
            <a:endParaRPr lang="en-US" sz="1800" dirty="0" smtClean="0">
              <a:solidFill>
                <a:schemeClr val="bg2"/>
              </a:solidFill>
            </a:endParaRPr>
          </a:p>
          <a:p>
            <a:pPr marL="152400" indent="0">
              <a:buNone/>
            </a:pPr>
            <a:r>
              <a:rPr lang="en-US" sz="1800" dirty="0" err="1">
                <a:solidFill>
                  <a:schemeClr val="bg2"/>
                </a:solidFill>
              </a:rPr>
              <a:t>Exampe:We're</a:t>
            </a:r>
            <a:r>
              <a:rPr lang="en-US" sz="1800" dirty="0">
                <a:solidFill>
                  <a:schemeClr val="bg2"/>
                </a:solidFill>
              </a:rPr>
              <a:t> unable to answer your query. Please contact our customer care number +917989167234 for further details.</a:t>
            </a:r>
            <a:endParaRPr lang="en-IN" sz="1800" dirty="0">
              <a:solidFill>
                <a:schemeClr val="bg2"/>
              </a:solidFill>
            </a:endParaRPr>
          </a:p>
        </p:txBody>
      </p:sp>
    </p:spTree>
    <p:extLst>
      <p:ext uri="{BB962C8B-B14F-4D97-AF65-F5344CB8AC3E}">
        <p14:creationId xmlns:p14="http://schemas.microsoft.com/office/powerpoint/2010/main" val="19543423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C08A6-57DD-4BEC-BB3A-2E541BFB8DC7}"/>
              </a:ext>
            </a:extLst>
          </p:cNvPr>
          <p:cNvSpPr>
            <a:spLocks noGrp="1"/>
          </p:cNvSpPr>
          <p:nvPr>
            <p:ph type="title"/>
          </p:nvPr>
        </p:nvSpPr>
        <p:spPr/>
        <p:txBody>
          <a:bodyPr/>
          <a:lstStyle/>
          <a:p>
            <a:r>
              <a:rPr lang="en-AU" dirty="0"/>
              <a:t>Results and Analysis</a:t>
            </a:r>
            <a:endParaRPr lang="en-IN" dirty="0"/>
          </a:p>
        </p:txBody>
      </p:sp>
      <p:sp>
        <p:nvSpPr>
          <p:cNvPr id="3" name="Text Placeholder 2">
            <a:extLst>
              <a:ext uri="{FF2B5EF4-FFF2-40B4-BE49-F238E27FC236}">
                <a16:creationId xmlns:a16="http://schemas.microsoft.com/office/drawing/2014/main" id="{FE43744D-110C-4BBF-81CD-9B34638FE2FF}"/>
              </a:ext>
            </a:extLst>
          </p:cNvPr>
          <p:cNvSpPr>
            <a:spLocks noGrp="1"/>
          </p:cNvSpPr>
          <p:nvPr>
            <p:ph type="body" idx="1"/>
          </p:nvPr>
        </p:nvSpPr>
        <p:spPr>
          <a:xfrm>
            <a:off x="471899" y="1919075"/>
            <a:ext cx="8324967" cy="2710200"/>
          </a:xfrm>
        </p:spPr>
        <p:txBody>
          <a:bodyPr/>
          <a:lstStyle/>
          <a:p>
            <a:pPr marL="139700" indent="0">
              <a:buNone/>
            </a:pPr>
            <a:r>
              <a:rPr lang="en-AU" sz="2000" dirty="0"/>
              <a:t>We have tried different queries to validate the implementation of banking </a:t>
            </a:r>
            <a:r>
              <a:rPr lang="en-AU" sz="2000" dirty="0" err="1"/>
              <a:t>chatbot</a:t>
            </a:r>
            <a:r>
              <a:rPr lang="en-AU" sz="2000" dirty="0"/>
              <a:t>. </a:t>
            </a:r>
            <a:endParaRPr lang="en-AU" sz="2000" dirty="0" smtClean="0"/>
          </a:p>
          <a:p>
            <a:pPr marL="139700" indent="0">
              <a:buNone/>
            </a:pPr>
            <a:r>
              <a:rPr lang="en-AU" sz="2000" dirty="0" smtClean="0"/>
              <a:t>The </a:t>
            </a:r>
            <a:r>
              <a:rPr lang="en-AU" sz="2000" dirty="0"/>
              <a:t>responses are expected/correct 78.9% of the total queries (19 queries) and the rest are Incorrect.</a:t>
            </a:r>
            <a:endParaRPr lang="en-IN" sz="2000" dirty="0"/>
          </a:p>
          <a:p>
            <a:pPr marL="139700" indent="0">
              <a:buNone/>
            </a:pPr>
            <a:endParaRPr lang="en-IN" dirty="0"/>
          </a:p>
        </p:txBody>
      </p:sp>
    </p:spTree>
    <p:extLst>
      <p:ext uri="{BB962C8B-B14F-4D97-AF65-F5344CB8AC3E}">
        <p14:creationId xmlns:p14="http://schemas.microsoft.com/office/powerpoint/2010/main" val="7800661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8"/>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lvl="0"/>
            <a:r>
              <a:rPr lang="en-US" dirty="0"/>
              <a:t>Conclusion</a:t>
            </a:r>
            <a:endParaRPr dirty="0"/>
          </a:p>
        </p:txBody>
      </p:sp>
      <p:sp>
        <p:nvSpPr>
          <p:cNvPr id="161" name="Google Shape;161;p28"/>
          <p:cNvSpPr txBox="1">
            <a:spLocks noGrp="1"/>
          </p:cNvSpPr>
          <p:nvPr>
            <p:ph type="body" idx="1"/>
          </p:nvPr>
        </p:nvSpPr>
        <p:spPr>
          <a:xfrm>
            <a:off x="471900" y="1888067"/>
            <a:ext cx="8373900" cy="3183466"/>
          </a:xfrm>
          <a:prstGeom prst="rect">
            <a:avLst/>
          </a:prstGeom>
        </p:spPr>
        <p:txBody>
          <a:bodyPr spcFirstLastPara="1" wrap="square" lIns="91425" tIns="91425" rIns="91425" bIns="91425" anchor="t" anchorCtr="0">
            <a:noAutofit/>
          </a:bodyPr>
          <a:lstStyle/>
          <a:p>
            <a:pPr marL="0" indent="0">
              <a:spcBef>
                <a:spcPts val="1600"/>
              </a:spcBef>
              <a:spcAft>
                <a:spcPts val="1600"/>
              </a:spcAft>
              <a:buNone/>
            </a:pPr>
            <a:r>
              <a:rPr lang="en-AU" sz="1800" dirty="0"/>
              <a:t>A </a:t>
            </a:r>
            <a:r>
              <a:rPr lang="en-AU" sz="1800" dirty="0" err="1"/>
              <a:t>Chatbot</a:t>
            </a:r>
            <a:r>
              <a:rPr lang="en-AU" sz="1800" dirty="0"/>
              <a:t> is a great tool for conversation. Here the application we created helps to reduce waiting time of the user and also improve quality of customer service. It removes the burden from the bank service by directly delivering the answer to the user using an expert system and removes the burden for the user to visit the bank for every simple query. The user interacts within the chat interface which uses the cosine similarity to obtain the proper answer for the query. The App interface is developed for the users, to gain knowledge of banks within their </a:t>
            </a:r>
            <a:r>
              <a:rPr lang="en-AU" sz="1800" dirty="0" smtClean="0"/>
              <a:t>reach.</a:t>
            </a:r>
            <a:endParaRPr sz="1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0"/>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References</a:t>
            </a:r>
            <a:endParaRPr/>
          </a:p>
        </p:txBody>
      </p:sp>
      <p:sp>
        <p:nvSpPr>
          <p:cNvPr id="173" name="Google Shape;173;p30"/>
          <p:cNvSpPr txBox="1">
            <a:spLocks noGrp="1"/>
          </p:cNvSpPr>
          <p:nvPr>
            <p:ph type="body" idx="1"/>
          </p:nvPr>
        </p:nvSpPr>
        <p:spPr>
          <a:xfrm>
            <a:off x="106140" y="1955650"/>
            <a:ext cx="8285400" cy="3335677"/>
          </a:xfrm>
          <a:prstGeom prst="rect">
            <a:avLst/>
          </a:prstGeom>
        </p:spPr>
        <p:txBody>
          <a:bodyPr spcFirstLastPara="1" wrap="square" lIns="91425" tIns="91425" rIns="91425" bIns="91425" anchor="t" anchorCtr="0">
            <a:noAutofit/>
          </a:bodyPr>
          <a:lstStyle/>
          <a:p>
            <a:pPr lvl="0" indent="-323850">
              <a:buClr>
                <a:srgbClr val="434343"/>
              </a:buClr>
              <a:buSzPts val="1500"/>
            </a:pPr>
            <a:r>
              <a:rPr lang="en-AU" dirty="0">
                <a:solidFill>
                  <a:schemeClr val="bg2"/>
                </a:solidFill>
              </a:rPr>
              <a:t>Vinod Kumar Shukla, </a:t>
            </a:r>
            <a:r>
              <a:rPr lang="en-AU" dirty="0" err="1">
                <a:solidFill>
                  <a:schemeClr val="bg2"/>
                </a:solidFill>
              </a:rPr>
              <a:t>Lekha</a:t>
            </a:r>
            <a:r>
              <a:rPr lang="en-AU" dirty="0">
                <a:solidFill>
                  <a:schemeClr val="bg2"/>
                </a:solidFill>
              </a:rPr>
              <a:t> </a:t>
            </a:r>
            <a:r>
              <a:rPr lang="en-AU" dirty="0" err="1">
                <a:solidFill>
                  <a:schemeClr val="bg2"/>
                </a:solidFill>
              </a:rPr>
              <a:t>Athota</a:t>
            </a:r>
            <a:r>
              <a:rPr lang="en-AU" dirty="0">
                <a:solidFill>
                  <a:schemeClr val="bg2"/>
                </a:solidFill>
              </a:rPr>
              <a:t>, Ajay Rana, Nitin Pandey. </a:t>
            </a:r>
            <a:r>
              <a:rPr lang="en-AU" dirty="0" err="1">
                <a:solidFill>
                  <a:schemeClr val="bg2"/>
                </a:solidFill>
              </a:rPr>
              <a:t>Chatbot</a:t>
            </a:r>
            <a:r>
              <a:rPr lang="en-AU" dirty="0">
                <a:solidFill>
                  <a:schemeClr val="bg2"/>
                </a:solidFill>
              </a:rPr>
              <a:t> for Healthcare System Using Artificial Intelligence (2020</a:t>
            </a:r>
            <a:r>
              <a:rPr lang="en-AU" dirty="0" smtClean="0">
                <a:solidFill>
                  <a:schemeClr val="bg2"/>
                </a:solidFill>
              </a:rPr>
              <a:t>).</a:t>
            </a:r>
          </a:p>
          <a:p>
            <a:pPr lvl="0" indent="-323850">
              <a:buClr>
                <a:srgbClr val="434343"/>
              </a:buClr>
              <a:buSzPts val="1500"/>
            </a:pPr>
            <a:r>
              <a:rPr lang="en-IN" sz="1500" dirty="0">
                <a:solidFill>
                  <a:srgbClr val="434343"/>
                </a:solidFill>
              </a:rPr>
              <a:t>Google Transliteration API: </a:t>
            </a:r>
          </a:p>
          <a:p>
            <a:pPr lvl="1" indent="-311150">
              <a:spcBef>
                <a:spcPts val="0"/>
              </a:spcBef>
              <a:buClr>
                <a:srgbClr val="434343"/>
              </a:buClr>
              <a:buSzPts val="1300"/>
            </a:pPr>
            <a:r>
              <a:rPr lang="en-IN" sz="1300" u="sng" dirty="0">
                <a:solidFill>
                  <a:schemeClr val="hlink"/>
                </a:solidFill>
                <a:hlinkClick r:id="rId3"/>
              </a:rPr>
              <a:t>https://www.google.com/inputtools/try/</a:t>
            </a:r>
            <a:r>
              <a:rPr lang="en-IN" sz="1300" dirty="0">
                <a:solidFill>
                  <a:srgbClr val="434343"/>
                </a:solidFill>
              </a:rPr>
              <a:t> </a:t>
            </a:r>
          </a:p>
          <a:p>
            <a:pPr lvl="0" indent="-323850">
              <a:buClr>
                <a:srgbClr val="434343"/>
              </a:buClr>
              <a:buSzPts val="1500"/>
            </a:pPr>
            <a:r>
              <a:rPr lang="en-IN" sz="1500" dirty="0">
                <a:solidFill>
                  <a:srgbClr val="434343"/>
                </a:solidFill>
              </a:rPr>
              <a:t> English Bag of Words: </a:t>
            </a:r>
          </a:p>
          <a:p>
            <a:pPr lvl="1" indent="-311150">
              <a:spcBef>
                <a:spcPts val="0"/>
              </a:spcBef>
              <a:buClr>
                <a:srgbClr val="434343"/>
              </a:buClr>
              <a:buSzPts val="1300"/>
            </a:pPr>
            <a:r>
              <a:rPr lang="en-IN" sz="1300" u="sng" dirty="0">
                <a:solidFill>
                  <a:schemeClr val="hlink"/>
                </a:solidFill>
                <a:hlinkClick r:id="rId4"/>
              </a:rPr>
              <a:t>http://www.mieliestronk.com/wordlist.html</a:t>
            </a:r>
            <a:r>
              <a:rPr lang="en-IN" sz="1300" dirty="0">
                <a:solidFill>
                  <a:srgbClr val="434343"/>
                </a:solidFill>
              </a:rPr>
              <a:t>  </a:t>
            </a:r>
          </a:p>
          <a:p>
            <a:pPr lvl="0" indent="-323850">
              <a:buClr>
                <a:srgbClr val="434343"/>
              </a:buClr>
              <a:buSzPts val="1500"/>
            </a:pPr>
            <a:r>
              <a:rPr lang="en-IN" sz="1500" dirty="0">
                <a:solidFill>
                  <a:srgbClr val="434343"/>
                </a:solidFill>
              </a:rPr>
              <a:t>Google Translate: </a:t>
            </a:r>
          </a:p>
          <a:p>
            <a:pPr lvl="1" indent="-311150">
              <a:spcBef>
                <a:spcPts val="0"/>
              </a:spcBef>
              <a:buClr>
                <a:srgbClr val="434343"/>
              </a:buClr>
              <a:buSzPts val="1300"/>
            </a:pPr>
            <a:r>
              <a:rPr lang="en-IN" sz="1300" u="sng" dirty="0">
                <a:solidFill>
                  <a:schemeClr val="hlink"/>
                </a:solidFill>
                <a:hlinkClick r:id="rId5"/>
              </a:rPr>
              <a:t>https://translate.google.co.in/</a:t>
            </a:r>
            <a:r>
              <a:rPr lang="en-IN" sz="1300" dirty="0">
                <a:solidFill>
                  <a:srgbClr val="434343"/>
                </a:solidFill>
              </a:rPr>
              <a:t> </a:t>
            </a:r>
          </a:p>
          <a:p>
            <a:pPr lvl="0" indent="-323850">
              <a:buClr>
                <a:srgbClr val="434343"/>
              </a:buClr>
              <a:buSzPts val="1500"/>
            </a:pPr>
            <a:r>
              <a:rPr lang="en-IN" sz="1500" dirty="0" err="1">
                <a:solidFill>
                  <a:srgbClr val="434343"/>
                </a:solidFill>
              </a:rPr>
              <a:t>Enocer</a:t>
            </a:r>
            <a:r>
              <a:rPr lang="en-IN" sz="1500" dirty="0">
                <a:solidFill>
                  <a:srgbClr val="434343"/>
                </a:solidFill>
              </a:rPr>
              <a:t> Decoder with attention: </a:t>
            </a:r>
          </a:p>
          <a:p>
            <a:pPr lvl="1" indent="-311150">
              <a:spcBef>
                <a:spcPts val="0"/>
              </a:spcBef>
              <a:buClr>
                <a:srgbClr val="434343"/>
              </a:buClr>
              <a:buSzPts val="1300"/>
            </a:pPr>
            <a:r>
              <a:rPr lang="en-IN" sz="1300" u="sng" dirty="0">
                <a:solidFill>
                  <a:schemeClr val="hlink"/>
                </a:solidFill>
                <a:hlinkClick r:id="rId6"/>
              </a:rPr>
              <a:t>https://www.tensorflow.org/tutorials/text/nmt_with_attention </a:t>
            </a:r>
            <a:endParaRPr lang="en-IN" sz="1300" dirty="0">
              <a:solidFill>
                <a:srgbClr val="434343"/>
              </a:solidFill>
            </a:endParaRPr>
          </a:p>
          <a:p>
            <a:pPr lvl="0" indent="-323850">
              <a:buClr>
                <a:srgbClr val="434343"/>
              </a:buClr>
              <a:buSzPts val="1500"/>
            </a:pPr>
            <a:r>
              <a:rPr lang="en-IN" sz="1500" dirty="0">
                <a:solidFill>
                  <a:srgbClr val="434343"/>
                </a:solidFill>
              </a:rPr>
              <a:t> </a:t>
            </a:r>
            <a:r>
              <a:rPr lang="en-IN" sz="1500" dirty="0" err="1">
                <a:solidFill>
                  <a:srgbClr val="434343"/>
                </a:solidFill>
              </a:rPr>
              <a:t>Bahdanau</a:t>
            </a:r>
            <a:r>
              <a:rPr lang="en-IN" sz="1500" dirty="0">
                <a:solidFill>
                  <a:srgbClr val="434343"/>
                </a:solidFill>
              </a:rPr>
              <a:t> attention:</a:t>
            </a:r>
          </a:p>
          <a:p>
            <a:pPr lvl="1" indent="-311150">
              <a:spcBef>
                <a:spcPts val="0"/>
              </a:spcBef>
              <a:buClr>
                <a:srgbClr val="434343"/>
              </a:buClr>
              <a:buSzPts val="1300"/>
            </a:pPr>
            <a:r>
              <a:rPr lang="en-IN" sz="1300" u="sng" dirty="0">
                <a:solidFill>
                  <a:schemeClr val="hlink"/>
                </a:solidFill>
                <a:hlinkClick r:id="rId7"/>
              </a:rPr>
              <a:t> https://arxiv.org/pdf/1409.0473.pdf</a:t>
            </a:r>
            <a:endParaRPr lang="en-IN" sz="1300" dirty="0">
              <a:solidFill>
                <a:srgbClr val="434343"/>
              </a:solidFill>
            </a:endParaRPr>
          </a:p>
          <a:p>
            <a:pPr lvl="0" indent="-323850">
              <a:buClr>
                <a:srgbClr val="434343"/>
              </a:buClr>
              <a:buSzPts val="1500"/>
            </a:pPr>
            <a:endParaRPr lang="en-IN" sz="1500" dirty="0" smtClean="0">
              <a:solidFill>
                <a:schemeClr val="bg2"/>
              </a:solidFill>
            </a:endParaRPr>
          </a:p>
          <a:p>
            <a:pPr lvl="1" indent="-323850">
              <a:spcBef>
                <a:spcPts val="0"/>
              </a:spcBef>
              <a:buClr>
                <a:srgbClr val="434343"/>
              </a:buClr>
              <a:buSzPts val="1500"/>
              <a:buChar char="●"/>
            </a:pPr>
            <a:endParaRPr lang="en-IN" sz="1300" dirty="0">
              <a:solidFill>
                <a:srgbClr val="434343"/>
              </a:solidFill>
            </a:endParaRPr>
          </a:p>
          <a:p>
            <a:pPr marL="457200" lvl="0" indent="-323850" algn="l" rtl="0">
              <a:spcBef>
                <a:spcPts val="0"/>
              </a:spcBef>
              <a:spcAft>
                <a:spcPts val="0"/>
              </a:spcAft>
              <a:buClr>
                <a:srgbClr val="434343"/>
              </a:buClr>
              <a:buSzPts val="1500"/>
              <a:buChar char="●"/>
            </a:pPr>
            <a:endParaRPr sz="1500" dirty="0">
              <a:solidFill>
                <a:srgbClr val="434343"/>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0"/>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References</a:t>
            </a:r>
            <a:endParaRPr/>
          </a:p>
        </p:txBody>
      </p:sp>
      <p:sp>
        <p:nvSpPr>
          <p:cNvPr id="173" name="Google Shape;173;p30"/>
          <p:cNvSpPr txBox="1">
            <a:spLocks noGrp="1"/>
          </p:cNvSpPr>
          <p:nvPr>
            <p:ph type="body" idx="1"/>
          </p:nvPr>
        </p:nvSpPr>
        <p:spPr>
          <a:xfrm>
            <a:off x="106140" y="1955650"/>
            <a:ext cx="8285400" cy="3335677"/>
          </a:xfrm>
          <a:prstGeom prst="rect">
            <a:avLst/>
          </a:prstGeom>
        </p:spPr>
        <p:txBody>
          <a:bodyPr spcFirstLastPara="1" wrap="square" lIns="91425" tIns="91425" rIns="91425" bIns="91425" anchor="t" anchorCtr="0">
            <a:noAutofit/>
          </a:bodyPr>
          <a:lstStyle/>
          <a:p>
            <a:pPr lvl="0" indent="-323850">
              <a:buClr>
                <a:srgbClr val="434343"/>
              </a:buClr>
              <a:buSzPts val="1500"/>
            </a:pPr>
            <a:r>
              <a:rPr lang="en-IN" sz="1500" dirty="0">
                <a:solidFill>
                  <a:srgbClr val="434343"/>
                </a:solidFill>
              </a:rPr>
              <a:t>Cosine Similarity: </a:t>
            </a:r>
            <a:r>
              <a:rPr lang="en-IN" sz="1500" dirty="0">
                <a:solidFill>
                  <a:srgbClr val="434343"/>
                </a:solidFill>
                <a:hlinkClick r:id="rId3"/>
              </a:rPr>
              <a:t>https://en.wikipedia.org/wiki/Cosine_similarity</a:t>
            </a:r>
            <a:endParaRPr lang="en-IN" sz="1500" dirty="0">
              <a:solidFill>
                <a:srgbClr val="434343"/>
              </a:solidFill>
            </a:endParaRPr>
          </a:p>
          <a:p>
            <a:pPr lvl="0" indent="-323850">
              <a:buClr>
                <a:srgbClr val="434343"/>
              </a:buClr>
              <a:buSzPts val="1500"/>
            </a:pPr>
            <a:endParaRPr lang="en-IN" sz="1500" dirty="0">
              <a:solidFill>
                <a:srgbClr val="434343"/>
              </a:solidFill>
            </a:endParaRPr>
          </a:p>
          <a:p>
            <a:pPr lvl="0" indent="-323850">
              <a:buClr>
                <a:srgbClr val="434343"/>
              </a:buClr>
              <a:buSzPts val="1500"/>
            </a:pPr>
            <a:r>
              <a:rPr lang="en-IN" sz="1500" dirty="0">
                <a:solidFill>
                  <a:srgbClr val="434343"/>
                </a:solidFill>
              </a:rPr>
              <a:t>http requests: </a:t>
            </a:r>
            <a:r>
              <a:rPr lang="en-IN" sz="1500" dirty="0">
                <a:solidFill>
                  <a:srgbClr val="434343"/>
                </a:solidFill>
                <a:hlinkClick r:id="rId4"/>
              </a:rPr>
              <a:t>https://www.tutorialspoint.com/http/http_requests.htm</a:t>
            </a:r>
            <a:endParaRPr lang="en-IN" sz="1500" dirty="0">
              <a:solidFill>
                <a:srgbClr val="434343"/>
              </a:solidFill>
            </a:endParaRPr>
          </a:p>
          <a:p>
            <a:pPr lvl="0" indent="-323850">
              <a:buClr>
                <a:srgbClr val="434343"/>
              </a:buClr>
              <a:buSzPts val="1500"/>
            </a:pPr>
            <a:endParaRPr lang="en-IN" sz="1500" dirty="0">
              <a:solidFill>
                <a:srgbClr val="434343"/>
              </a:solidFill>
            </a:endParaRPr>
          </a:p>
          <a:p>
            <a:pPr lvl="0" indent="-323850">
              <a:buClr>
                <a:srgbClr val="434343"/>
              </a:buClr>
              <a:buSzPts val="1500"/>
            </a:pPr>
            <a:r>
              <a:rPr lang="en-IN" sz="1500" dirty="0">
                <a:solidFill>
                  <a:srgbClr val="434343"/>
                </a:solidFill>
              </a:rPr>
              <a:t>Flask API Server: </a:t>
            </a:r>
            <a:r>
              <a:rPr lang="en-IN" sz="1500" dirty="0">
                <a:solidFill>
                  <a:srgbClr val="434343"/>
                </a:solidFill>
                <a:hlinkClick r:id="rId5"/>
              </a:rPr>
              <a:t>https://www.flaskapi.org/</a:t>
            </a:r>
            <a:endParaRPr lang="en-IN" sz="1500" dirty="0">
              <a:solidFill>
                <a:srgbClr val="434343"/>
              </a:solidFill>
            </a:endParaRPr>
          </a:p>
          <a:p>
            <a:pPr lvl="0" indent="-323850">
              <a:buClr>
                <a:srgbClr val="434343"/>
              </a:buClr>
              <a:buSzPts val="1500"/>
            </a:pPr>
            <a:r>
              <a:rPr lang="en-IN" sz="1500" dirty="0">
                <a:solidFill>
                  <a:srgbClr val="434343"/>
                </a:solidFill>
              </a:rPr>
              <a:t>Common Questions data gathered from:</a:t>
            </a:r>
          </a:p>
          <a:p>
            <a:pPr lvl="1" indent="-323850">
              <a:buClr>
                <a:srgbClr val="434343"/>
              </a:buClr>
              <a:buSzPts val="1500"/>
              <a:buChar char="●"/>
            </a:pPr>
            <a:r>
              <a:rPr lang="en-IN" sz="1300" dirty="0">
                <a:solidFill>
                  <a:srgbClr val="434343"/>
                </a:solidFill>
              </a:rPr>
              <a:t>Andhra Bank</a:t>
            </a:r>
          </a:p>
          <a:p>
            <a:pPr lvl="1" indent="-323850">
              <a:buClr>
                <a:srgbClr val="434343"/>
              </a:buClr>
              <a:buSzPts val="1500"/>
              <a:buChar char="●"/>
            </a:pPr>
            <a:r>
              <a:rPr lang="en-IN" sz="1300" dirty="0">
                <a:solidFill>
                  <a:srgbClr val="434343"/>
                </a:solidFill>
              </a:rPr>
              <a:t>SBI</a:t>
            </a:r>
          </a:p>
          <a:p>
            <a:pPr lvl="1" indent="-323850">
              <a:buClr>
                <a:srgbClr val="434343"/>
              </a:buClr>
              <a:buSzPts val="1500"/>
              <a:buChar char="●"/>
            </a:pPr>
            <a:r>
              <a:rPr lang="en-IN" sz="1300" dirty="0">
                <a:solidFill>
                  <a:srgbClr val="434343"/>
                </a:solidFill>
              </a:rPr>
              <a:t>HDFC</a:t>
            </a:r>
          </a:p>
          <a:p>
            <a:pPr lvl="0" indent="-323850">
              <a:buClr>
                <a:srgbClr val="434343"/>
              </a:buClr>
              <a:buSzPts val="1500"/>
            </a:pPr>
            <a:endParaRPr lang="en-IN" sz="1500" dirty="0" smtClean="0">
              <a:solidFill>
                <a:schemeClr val="bg2"/>
              </a:solidFill>
            </a:endParaRPr>
          </a:p>
          <a:p>
            <a:pPr lvl="1" indent="-323850">
              <a:spcBef>
                <a:spcPts val="0"/>
              </a:spcBef>
              <a:buClr>
                <a:srgbClr val="434343"/>
              </a:buClr>
              <a:buSzPts val="1500"/>
              <a:buChar char="●"/>
            </a:pPr>
            <a:endParaRPr lang="en-IN" sz="1300" dirty="0">
              <a:solidFill>
                <a:srgbClr val="434343"/>
              </a:solidFill>
            </a:endParaRPr>
          </a:p>
          <a:p>
            <a:pPr marL="457200" lvl="0" indent="-323850" algn="l" rtl="0">
              <a:spcBef>
                <a:spcPts val="0"/>
              </a:spcBef>
              <a:spcAft>
                <a:spcPts val="0"/>
              </a:spcAft>
              <a:buClr>
                <a:srgbClr val="434343"/>
              </a:buClr>
              <a:buSzPts val="1500"/>
              <a:buChar char="●"/>
            </a:pPr>
            <a:endParaRPr sz="1500" dirty="0">
              <a:solidFill>
                <a:srgbClr val="434343"/>
              </a:solidFill>
            </a:endParaRPr>
          </a:p>
        </p:txBody>
      </p:sp>
    </p:spTree>
    <p:extLst>
      <p:ext uri="{BB962C8B-B14F-4D97-AF65-F5344CB8AC3E}">
        <p14:creationId xmlns:p14="http://schemas.microsoft.com/office/powerpoint/2010/main" val="3605154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Introduction</a:t>
            </a:r>
            <a:endParaRPr dirty="0"/>
          </a:p>
        </p:txBody>
      </p:sp>
      <p:sp>
        <p:nvSpPr>
          <p:cNvPr id="87" name="Google Shape;87;p16"/>
          <p:cNvSpPr txBox="1">
            <a:spLocks noGrp="1"/>
          </p:cNvSpPr>
          <p:nvPr>
            <p:ph type="body" idx="1"/>
          </p:nvPr>
        </p:nvSpPr>
        <p:spPr>
          <a:xfrm>
            <a:off x="133025" y="1826825"/>
            <a:ext cx="8923500" cy="3239100"/>
          </a:xfrm>
          <a:prstGeom prst="rect">
            <a:avLst/>
          </a:prstGeom>
        </p:spPr>
        <p:txBody>
          <a:bodyPr spcFirstLastPara="1" wrap="square" lIns="91425" tIns="91425" rIns="91425" bIns="91425" anchor="t" anchorCtr="0">
            <a:noAutofit/>
          </a:bodyPr>
          <a:lstStyle/>
          <a:p>
            <a:pPr marL="0" lvl="0" indent="0" algn="just">
              <a:spcAft>
                <a:spcPts val="1600"/>
              </a:spcAft>
              <a:buNone/>
            </a:pPr>
            <a:r>
              <a:rPr lang="en-US" dirty="0"/>
              <a:t>This world is a package of emotions and values. People transfer their traditional and cultural values to the next generation. </a:t>
            </a:r>
            <a:endParaRPr lang="en-US" dirty="0" smtClean="0"/>
          </a:p>
          <a:p>
            <a:pPr marL="0" lvl="0" indent="0" algn="just">
              <a:spcAft>
                <a:spcPts val="1600"/>
              </a:spcAft>
              <a:buNone/>
            </a:pPr>
            <a:r>
              <a:rPr lang="en-US" dirty="0" smtClean="0"/>
              <a:t>In India ,in which where we can find all people speaking different languages like </a:t>
            </a:r>
            <a:r>
              <a:rPr lang="en-US" dirty="0"/>
              <a:t>T</a:t>
            </a:r>
            <a:r>
              <a:rPr lang="en-US" dirty="0" smtClean="0"/>
              <a:t>elugu , Hindi, Marathi, Bengali….. </a:t>
            </a:r>
            <a:r>
              <a:rPr lang="en-US" dirty="0" err="1" smtClean="0"/>
              <a:t>etc</a:t>
            </a:r>
            <a:r>
              <a:rPr lang="en-US" dirty="0" smtClean="0"/>
              <a:t>, most people prefer to communicate in their Mother tongue.</a:t>
            </a:r>
          </a:p>
          <a:p>
            <a:pPr marL="0" lvl="0" indent="0" algn="just">
              <a:spcAft>
                <a:spcPts val="1600"/>
              </a:spcAft>
              <a:buNone/>
            </a:pPr>
            <a:r>
              <a:rPr lang="en-IN" sz="1800" dirty="0" smtClean="0">
                <a:effectLst/>
                <a:latin typeface="Roboto" panose="020B0604020202020204" charset="0"/>
                <a:ea typeface="Roboto" panose="020B0604020202020204" charset="0"/>
              </a:rPr>
              <a:t>Our </a:t>
            </a:r>
            <a:r>
              <a:rPr lang="en-IN" sz="1800" dirty="0">
                <a:effectLst/>
                <a:latin typeface="Roboto" panose="020B0604020202020204" charset="0"/>
                <a:ea typeface="Roboto" panose="020B0604020202020204" charset="0"/>
              </a:rPr>
              <a:t>project is based on this idea by </a:t>
            </a:r>
            <a:r>
              <a:rPr lang="en-IN" sz="1800" dirty="0" smtClean="0">
                <a:effectLst/>
                <a:latin typeface="Roboto" panose="020B0604020202020204" charset="0"/>
                <a:ea typeface="Roboto" panose="020B0604020202020204" charset="0"/>
              </a:rPr>
              <a:t>helping in  solving queries related of  bank </a:t>
            </a:r>
            <a:r>
              <a:rPr lang="en-IN" sz="1800" b="1" u="sng" dirty="0">
                <a:effectLst/>
                <a:latin typeface="Roboto" panose="020B0604020202020204" charset="0"/>
                <a:ea typeface="Roboto" panose="020B0604020202020204" charset="0"/>
              </a:rPr>
              <a:t>multi </a:t>
            </a:r>
            <a:r>
              <a:rPr lang="en-IN" sz="1800" b="1" u="sng" dirty="0" smtClean="0">
                <a:effectLst/>
                <a:latin typeface="Roboto" panose="020B0604020202020204" charset="0"/>
                <a:ea typeface="Roboto" panose="020B0604020202020204" charset="0"/>
              </a:rPr>
              <a:t>languages and code mixed</a:t>
            </a:r>
            <a:r>
              <a:rPr lang="en-IN" sz="1800" dirty="0" smtClean="0">
                <a:effectLst/>
                <a:latin typeface="Roboto" panose="020B0604020202020204" charset="0"/>
                <a:ea typeface="Roboto" panose="020B0604020202020204" charset="0"/>
              </a:rPr>
              <a:t>.[Telugu , English, Hindi]</a:t>
            </a:r>
            <a:endParaRPr dirty="0">
              <a:solidFill>
                <a:srgbClr val="434343"/>
              </a:solidFill>
              <a:latin typeface="Roboto" panose="020B0604020202020204" charset="0"/>
              <a:ea typeface="Roboto" panose="020B060402020202020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1"/>
          <p:cNvSpPr txBox="1">
            <a:spLocks noGrp="1"/>
          </p:cNvSpPr>
          <p:nvPr>
            <p:ph type="title" idx="4294967295"/>
          </p:nvPr>
        </p:nvSpPr>
        <p:spPr>
          <a:xfrm>
            <a:off x="773700" y="1663450"/>
            <a:ext cx="7596600" cy="76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2"/>
                </a:solidFill>
              </a:rPr>
              <a:t>Thank You</a:t>
            </a:r>
            <a:endParaRPr dirty="0">
              <a:solidFill>
                <a:schemeClr val="lt2"/>
              </a:solidFill>
            </a:endParaRPr>
          </a:p>
        </p:txBody>
      </p:sp>
      <p:cxnSp>
        <p:nvCxnSpPr>
          <p:cNvPr id="179" name="Google Shape;179;p31"/>
          <p:cNvCxnSpPr/>
          <p:nvPr/>
        </p:nvCxnSpPr>
        <p:spPr>
          <a:xfrm>
            <a:off x="4295550" y="2693400"/>
            <a:ext cx="552900" cy="0"/>
          </a:xfrm>
          <a:prstGeom prst="straightConnector1">
            <a:avLst/>
          </a:prstGeom>
          <a:noFill/>
          <a:ln w="28575" cap="flat" cmpd="sng">
            <a:solidFill>
              <a:schemeClr val="dk1"/>
            </a:solidFill>
            <a:prstDash val="solid"/>
            <a:round/>
            <a:headEnd type="none" w="sm" len="sm"/>
            <a:tailEnd type="none" w="sm" len="sm"/>
          </a:ln>
        </p:spPr>
      </p:cxnSp>
      <p:sp>
        <p:nvSpPr>
          <p:cNvPr id="180" name="Google Shape;180;p31"/>
          <p:cNvSpPr txBox="1">
            <a:spLocks noGrp="1"/>
          </p:cNvSpPr>
          <p:nvPr>
            <p:ph type="body" idx="4294967295"/>
          </p:nvPr>
        </p:nvSpPr>
        <p:spPr>
          <a:xfrm>
            <a:off x="773700" y="2961649"/>
            <a:ext cx="7596600" cy="668449"/>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dirty="0"/>
              <a:t>T</a:t>
            </a:r>
            <a:r>
              <a:rPr lang="en-IN" dirty="0"/>
              <a:t>hank You for letting us be a part in this project</a:t>
            </a:r>
            <a:r>
              <a:rPr lang="en" dirty="0"/>
              <a:t>.</a:t>
            </a:r>
          </a:p>
          <a:p>
            <a:pPr marL="0" lvl="0" indent="0" algn="ctr" rtl="0">
              <a:lnSpc>
                <a:spcPct val="100000"/>
              </a:lnSpc>
              <a:spcBef>
                <a:spcPts val="0"/>
              </a:spcBef>
              <a:spcAft>
                <a:spcPts val="0"/>
              </a:spcAft>
              <a:buNone/>
            </a:pPr>
            <a:r>
              <a:rPr lang="en-IN" dirty="0" err="1"/>
              <a:t>Dr.</a:t>
            </a:r>
            <a:r>
              <a:rPr lang="en-IN" dirty="0"/>
              <a:t> </a:t>
            </a:r>
            <a:r>
              <a:rPr lang="en" dirty="0"/>
              <a:t>Sanjay </a:t>
            </a:r>
            <a:r>
              <a:rPr lang="en-IN" dirty="0" smtClean="0"/>
              <a:t>Chatterjee</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err="1" smtClean="0"/>
              <a:t>Chatbot</a:t>
            </a:r>
            <a:r>
              <a:rPr lang="en-US" dirty="0" smtClean="0"/>
              <a:t> in Banking Sector</a:t>
            </a:r>
            <a:endParaRPr dirty="0"/>
          </a:p>
        </p:txBody>
      </p:sp>
      <p:sp>
        <p:nvSpPr>
          <p:cNvPr id="74" name="Google Shape;74;p14"/>
          <p:cNvSpPr txBox="1">
            <a:spLocks noGrp="1"/>
          </p:cNvSpPr>
          <p:nvPr>
            <p:ph type="body" idx="1"/>
          </p:nvPr>
        </p:nvSpPr>
        <p:spPr>
          <a:xfrm>
            <a:off x="283475" y="1830400"/>
            <a:ext cx="8717700" cy="3257700"/>
          </a:xfrm>
          <a:prstGeom prst="rect">
            <a:avLst/>
          </a:prstGeom>
        </p:spPr>
        <p:txBody>
          <a:bodyPr spcFirstLastPara="1" wrap="square" lIns="91425" tIns="91425" rIns="91425" bIns="91425" anchor="t" anchorCtr="0">
            <a:noAutofit/>
          </a:bodyPr>
          <a:lstStyle/>
          <a:p>
            <a:pPr marL="0" indent="0">
              <a:spcBef>
                <a:spcPts val="1600"/>
              </a:spcBef>
              <a:buNone/>
            </a:pPr>
            <a:r>
              <a:rPr lang="en-US" b="1" dirty="0" smtClean="0">
                <a:latin typeface="Calibri" panose="020F0502020204030204" pitchFamily="34" charset="0"/>
                <a:ea typeface="Times New Roman" panose="02020603050405020304" pitchFamily="18" charset="0"/>
              </a:rPr>
              <a:t>Banking </a:t>
            </a:r>
            <a:r>
              <a:rPr lang="en-US" b="1" dirty="0" smtClean="0">
                <a:latin typeface="Calibri" panose="020F0502020204030204" pitchFamily="34" charset="0"/>
                <a:ea typeface="Times New Roman" panose="02020603050405020304" pitchFamily="18" charset="0"/>
                <a:sym typeface="Wingdings" panose="05000000000000000000" pitchFamily="2" charset="2"/>
              </a:rPr>
              <a:t> impact good economical Life .   </a:t>
            </a:r>
            <a:r>
              <a:rPr lang="en-US" b="1" dirty="0">
                <a:latin typeface="Calibri" panose="020F0502020204030204" pitchFamily="34" charset="0"/>
                <a:ea typeface="Times New Roman" panose="02020603050405020304" pitchFamily="18" charset="0"/>
                <a:sym typeface="Wingdings" panose="05000000000000000000" pitchFamily="2" charset="2"/>
              </a:rPr>
              <a:t>B</a:t>
            </a:r>
            <a:r>
              <a:rPr lang="en-US" b="1" dirty="0" smtClean="0">
                <a:latin typeface="Calibri" panose="020F0502020204030204" pitchFamily="34" charset="0"/>
                <a:ea typeface="Times New Roman" panose="02020603050405020304" pitchFamily="18" charset="0"/>
                <a:sym typeface="Wingdings" panose="05000000000000000000" pitchFamily="2" charset="2"/>
              </a:rPr>
              <a:t>ut Problems :waiting time for simple </a:t>
            </a:r>
            <a:r>
              <a:rPr lang="en-US" b="1" dirty="0" smtClean="0">
                <a:latin typeface="Calibri" panose="020F0502020204030204" pitchFamily="34" charset="0"/>
                <a:ea typeface="Times New Roman" panose="02020603050405020304" pitchFamily="18" charset="0"/>
                <a:sym typeface="Wingdings" panose="05000000000000000000" pitchFamily="2" charset="2"/>
              </a:rPr>
              <a:t>q</a:t>
            </a:r>
            <a:r>
              <a:rPr lang="en-US" b="1" dirty="0" smtClean="0">
                <a:latin typeface="Calibri" panose="020F0502020204030204" pitchFamily="34" charset="0"/>
                <a:ea typeface="Times New Roman" panose="02020603050405020304" pitchFamily="18" charset="0"/>
                <a:sym typeface="Wingdings" panose="05000000000000000000" pitchFamily="2" charset="2"/>
              </a:rPr>
              <a:t>ueries like Checking Balance, monitor transaction history, send money and lack of customer care agents and many other..</a:t>
            </a:r>
            <a:endParaRPr lang="en-IN" b="1" dirty="0" smtClean="0">
              <a:latin typeface="Calibri" panose="020F0502020204030204" pitchFamily="34" charset="0"/>
              <a:ea typeface="Times New Roman" panose="02020603050405020304" pitchFamily="18" charset="0"/>
            </a:endParaRPr>
          </a:p>
          <a:p>
            <a:pPr marL="0" lvl="0" indent="0" algn="l" rtl="0">
              <a:spcBef>
                <a:spcPts val="1600"/>
              </a:spcBef>
              <a:spcAft>
                <a:spcPts val="0"/>
              </a:spcAft>
              <a:buNone/>
            </a:pPr>
            <a:r>
              <a:rPr lang="en-US" b="1" dirty="0" smtClean="0">
                <a:latin typeface="Calibri" panose="020F0502020204030204" pitchFamily="34" charset="0"/>
                <a:ea typeface="Times New Roman" panose="02020603050405020304" pitchFamily="18" charset="0"/>
              </a:rPr>
              <a:t>Chat bot improves above problems and give </a:t>
            </a:r>
            <a:endParaRPr lang="en-IN" sz="1800" b="1" dirty="0">
              <a:effectLst/>
              <a:latin typeface="Calibri" panose="020F0502020204030204" pitchFamily="34" charset="0"/>
              <a:ea typeface="Times New Roman" panose="02020603050405020304" pitchFamily="18" charset="0"/>
            </a:endParaRPr>
          </a:p>
          <a:p>
            <a:pPr marL="0" lvl="0" indent="0" algn="l" rtl="0">
              <a:spcBef>
                <a:spcPts val="1600"/>
              </a:spcBef>
              <a:spcAft>
                <a:spcPts val="0"/>
              </a:spcAft>
              <a:buNone/>
            </a:pPr>
            <a:r>
              <a:rPr lang="en-IN" sz="1800" b="1" dirty="0">
                <a:effectLst/>
                <a:latin typeface="Calibri" panose="020F0502020204030204" pitchFamily="34" charset="0"/>
                <a:ea typeface="Times New Roman" panose="02020603050405020304" pitchFamily="18" charset="0"/>
              </a:rPr>
              <a:t>Friendly UI</a:t>
            </a:r>
          </a:p>
          <a:p>
            <a:pPr marL="0" lvl="0" indent="0" algn="l" rtl="0">
              <a:spcBef>
                <a:spcPts val="1600"/>
              </a:spcBef>
              <a:spcAft>
                <a:spcPts val="0"/>
              </a:spcAft>
              <a:buNone/>
            </a:pPr>
            <a:r>
              <a:rPr lang="en-IN" sz="1800" b="1" dirty="0">
                <a:effectLst/>
                <a:latin typeface="Calibri" panose="020F0502020204030204" pitchFamily="34" charset="0"/>
                <a:ea typeface="Times New Roman" panose="02020603050405020304" pitchFamily="18" charset="0"/>
              </a:rPr>
              <a:t>Cost  reduction</a:t>
            </a:r>
            <a:endParaRPr lang="en-IN" b="1" dirty="0">
              <a:latin typeface="Calibri" panose="020F0502020204030204" pitchFamily="34" charset="0"/>
              <a:ea typeface="Times New Roman" panose="02020603050405020304" pitchFamily="18" charset="0"/>
            </a:endParaRPr>
          </a:p>
          <a:p>
            <a:pPr marL="0" lvl="0" indent="0" algn="l" rtl="0">
              <a:spcBef>
                <a:spcPts val="1600"/>
              </a:spcBef>
              <a:spcAft>
                <a:spcPts val="0"/>
              </a:spcAft>
              <a:buNone/>
            </a:pPr>
            <a:r>
              <a:rPr lang="en-IN" sz="1800" b="1" dirty="0">
                <a:effectLst/>
                <a:latin typeface="Calibri" panose="020F0502020204030204" pitchFamily="34" charset="0"/>
                <a:ea typeface="Times New Roman" panose="02020603050405020304" pitchFamily="18" charset="0"/>
              </a:rPr>
              <a:t>Improve  Efficiency</a:t>
            </a:r>
            <a:endParaRPr sz="700" dirty="0"/>
          </a:p>
          <a:p>
            <a:pPr marL="0" lvl="0" indent="0" algn="l" rtl="0">
              <a:spcBef>
                <a:spcPts val="1600"/>
              </a:spcBef>
              <a:spcAft>
                <a:spcPts val="1600"/>
              </a:spcAft>
              <a:buNone/>
            </a:pPr>
            <a:endParaRP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267278" y="1868500"/>
            <a:ext cx="2808000" cy="953400"/>
          </a:xfrm>
          <a:prstGeom prst="rect">
            <a:avLst/>
          </a:prstGeom>
        </p:spPr>
        <p:txBody>
          <a:bodyPr spcFirstLastPara="1" wrap="square" lIns="91425" tIns="91425" rIns="91425" bIns="91425" anchor="b" anchorCtr="0">
            <a:noAutofit/>
          </a:bodyPr>
          <a:lstStyle/>
          <a:p>
            <a:pPr lvl="0"/>
            <a:r>
              <a:rPr lang="en-AU" i="1" dirty="0" smtClean="0"/>
              <a:t>Data</a:t>
            </a:r>
            <a:endParaRPr sz="2900" dirty="0"/>
          </a:p>
        </p:txBody>
      </p:sp>
      <p:sp>
        <p:nvSpPr>
          <p:cNvPr id="99" name="Google Shape;99;p18"/>
          <p:cNvSpPr txBox="1">
            <a:spLocks noGrp="1"/>
          </p:cNvSpPr>
          <p:nvPr>
            <p:ph type="body" idx="1"/>
          </p:nvPr>
        </p:nvSpPr>
        <p:spPr>
          <a:xfrm>
            <a:off x="3421900" y="787050"/>
            <a:ext cx="5395800" cy="3492300"/>
          </a:xfrm>
          <a:prstGeom prst="rect">
            <a:avLst/>
          </a:prstGeom>
        </p:spPr>
        <p:txBody>
          <a:bodyPr spcFirstLastPara="1" wrap="square" lIns="91425" tIns="91425" rIns="91425" bIns="91425" anchor="t" anchorCtr="0">
            <a:noAutofit/>
          </a:bodyPr>
          <a:lstStyle/>
          <a:p>
            <a:pPr marL="152400" indent="0">
              <a:buNone/>
            </a:pPr>
            <a:r>
              <a:rPr lang="en-AU" sz="1800" dirty="0">
                <a:solidFill>
                  <a:schemeClr val="bg2"/>
                </a:solidFill>
              </a:rPr>
              <a:t>We prepared a dataset of 30 most frequently asked question and answers related to banking from different banking web </a:t>
            </a:r>
            <a:r>
              <a:rPr lang="en-AU" sz="1800" dirty="0" smtClean="0">
                <a:solidFill>
                  <a:schemeClr val="bg2"/>
                </a:solidFill>
              </a:rPr>
              <a:t>pages</a:t>
            </a:r>
          </a:p>
          <a:p>
            <a:pPr marL="152400" indent="0">
              <a:buNone/>
            </a:pPr>
            <a:endParaRPr lang="en-AU" sz="1800" dirty="0">
              <a:solidFill>
                <a:schemeClr val="bg2"/>
              </a:solidFill>
            </a:endParaRPr>
          </a:p>
          <a:p>
            <a:pPr marL="152400" indent="0">
              <a:buNone/>
            </a:pPr>
            <a:r>
              <a:rPr lang="en-AU" sz="1800" dirty="0" smtClean="0">
                <a:solidFill>
                  <a:schemeClr val="bg2"/>
                </a:solidFill>
              </a:rPr>
              <a:t>We </a:t>
            </a:r>
            <a:r>
              <a:rPr lang="en-AU" sz="1800" dirty="0">
                <a:solidFill>
                  <a:schemeClr val="bg2"/>
                </a:solidFill>
              </a:rPr>
              <a:t>converted them into two other languages which are Hindi and Telugu respectively</a:t>
            </a:r>
            <a:r>
              <a:rPr lang="en-AU" sz="1800" dirty="0" smtClean="0">
                <a:solidFill>
                  <a:schemeClr val="bg2"/>
                </a:solidFill>
              </a:rPr>
              <a:t>.</a:t>
            </a:r>
          </a:p>
          <a:p>
            <a:pPr marL="152400" indent="0">
              <a:buNone/>
            </a:pPr>
            <a:endParaRPr lang="en-AU" sz="1800" dirty="0">
              <a:solidFill>
                <a:schemeClr val="bg2"/>
              </a:solidFill>
            </a:endParaRPr>
          </a:p>
          <a:p>
            <a:pPr marL="152400" indent="0">
              <a:buNone/>
            </a:pPr>
            <a:r>
              <a:rPr lang="en-AU" sz="1800" dirty="0" smtClean="0">
                <a:solidFill>
                  <a:schemeClr val="bg2"/>
                </a:solidFill>
              </a:rPr>
              <a:t> </a:t>
            </a:r>
            <a:r>
              <a:rPr lang="en-AU" sz="1800" dirty="0">
                <a:solidFill>
                  <a:schemeClr val="bg2"/>
                </a:solidFill>
              </a:rPr>
              <a:t>These collected data are stored in the API in a dictionary format where question is the key and value are the respective answer.</a:t>
            </a:r>
            <a:endParaRPr lang="en-IN" sz="1800" dirty="0">
              <a:solidFill>
                <a:schemeClr val="bg2"/>
              </a:solidFill>
            </a:endParaRPr>
          </a:p>
        </p:txBody>
      </p:sp>
    </p:spTree>
    <p:extLst>
      <p:ext uri="{BB962C8B-B14F-4D97-AF65-F5344CB8AC3E}">
        <p14:creationId xmlns:p14="http://schemas.microsoft.com/office/powerpoint/2010/main" val="896038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AEF00-E840-4459-8E29-620838B9CE5D}"/>
              </a:ext>
            </a:extLst>
          </p:cNvPr>
          <p:cNvSpPr>
            <a:spLocks noGrp="1"/>
          </p:cNvSpPr>
          <p:nvPr>
            <p:ph type="title"/>
          </p:nvPr>
        </p:nvSpPr>
        <p:spPr>
          <a:xfrm>
            <a:off x="475500" y="143843"/>
            <a:ext cx="1607300" cy="652996"/>
          </a:xfrm>
        </p:spPr>
        <p:txBody>
          <a:bodyPr/>
          <a:lstStyle/>
          <a:p>
            <a:r>
              <a:rPr lang="en-IN" sz="4000" dirty="0">
                <a:solidFill>
                  <a:schemeClr val="tx1">
                    <a:lumMod val="50000"/>
                  </a:schemeClr>
                </a:solidFill>
              </a:rPr>
              <a:t>Data</a:t>
            </a:r>
          </a:p>
        </p:txBody>
      </p:sp>
      <p:sp>
        <p:nvSpPr>
          <p:cNvPr id="3" name="Text Placeholder 2">
            <a:extLst>
              <a:ext uri="{FF2B5EF4-FFF2-40B4-BE49-F238E27FC236}">
                <a16:creationId xmlns:a16="http://schemas.microsoft.com/office/drawing/2014/main" id="{48011CCD-88D8-41B9-8664-7F1B1F82A65B}"/>
              </a:ext>
            </a:extLst>
          </p:cNvPr>
          <p:cNvSpPr>
            <a:spLocks noGrp="1"/>
          </p:cNvSpPr>
          <p:nvPr>
            <p:ph type="body" idx="1"/>
          </p:nvPr>
        </p:nvSpPr>
        <p:spPr>
          <a:xfrm>
            <a:off x="475500" y="796838"/>
            <a:ext cx="8222100" cy="4165305"/>
          </a:xfrm>
        </p:spPr>
        <p:txBody>
          <a:bodyPr/>
          <a:lstStyle/>
          <a:p>
            <a:pPr algn="l"/>
            <a:r>
              <a:rPr lang="en-IN" sz="1800" b="1" dirty="0">
                <a:solidFill>
                  <a:schemeClr val="bg2"/>
                </a:solidFill>
                <a:effectLst/>
                <a:latin typeface="Calibri" panose="020F0502020204030204" pitchFamily="34" charset="0"/>
                <a:ea typeface="Times New Roman" panose="02020603050405020304" pitchFamily="18" charset="0"/>
              </a:rPr>
              <a:t>English:</a:t>
            </a:r>
            <a:r>
              <a:rPr lang="en-IN" sz="1800" dirty="0">
                <a:solidFill>
                  <a:schemeClr val="bg2"/>
                </a:solidFill>
                <a:effectLst/>
                <a:latin typeface="Calibri" panose="020F0502020204030204" pitchFamily="34" charset="0"/>
                <a:ea typeface="Times New Roman" panose="02020603050405020304" pitchFamily="18" charset="0"/>
              </a:rPr>
              <a:t> </a:t>
            </a:r>
            <a:r>
              <a:rPr lang="en-IN" sz="1800" dirty="0" smtClean="0">
                <a:solidFill>
                  <a:schemeClr val="bg2"/>
                </a:solidFill>
                <a:effectLst/>
                <a:latin typeface="Calibri" panose="020F0502020204030204" pitchFamily="34" charset="0"/>
                <a:ea typeface="Times New Roman" panose="02020603050405020304" pitchFamily="18" charset="0"/>
              </a:rPr>
              <a:t>How to block a ATM card? &gt;&gt; </a:t>
            </a:r>
            <a:r>
              <a:rPr lang="en-IN" sz="1800" dirty="0">
                <a:solidFill>
                  <a:schemeClr val="bg2"/>
                </a:solidFill>
                <a:effectLst/>
                <a:latin typeface="Calibri" panose="020F0502020204030204" pitchFamily="34" charset="0"/>
                <a:ea typeface="Times New Roman" panose="02020603050405020304" pitchFamily="18" charset="0"/>
              </a:rPr>
              <a:t>Debit card can be blocked as below Through SMS:SMS </a:t>
            </a:r>
            <a:r>
              <a:rPr lang="en-IN" sz="1800" dirty="0" smtClean="0">
                <a:solidFill>
                  <a:schemeClr val="bg2"/>
                </a:solidFill>
                <a:effectLst/>
                <a:latin typeface="Calibri" panose="020F0502020204030204" pitchFamily="34" charset="0"/>
                <a:ea typeface="Times New Roman" panose="02020603050405020304" pitchFamily="18" charset="0"/>
              </a:rPr>
              <a:t>syntax </a:t>
            </a:r>
            <a:r>
              <a:rPr lang="en-IN" sz="1800" dirty="0">
                <a:solidFill>
                  <a:schemeClr val="bg2"/>
                </a:solidFill>
                <a:effectLst/>
                <a:latin typeface="Calibri" panose="020F0502020204030204" pitchFamily="34" charset="0"/>
                <a:ea typeface="Times New Roman" panose="02020603050405020304" pitchFamily="18" charset="0"/>
              </a:rPr>
              <a:t>for blocking ATM/Debit Card: CARDBLOCK&lt;SPACE&gt;XXXX (</a:t>
            </a:r>
            <a:r>
              <a:rPr lang="en-IN" sz="1800" dirty="0" smtClean="0">
                <a:solidFill>
                  <a:schemeClr val="bg2"/>
                </a:solidFill>
                <a:effectLst/>
                <a:latin typeface="Calibri" panose="020F0502020204030204" pitchFamily="34" charset="0"/>
                <a:ea typeface="Times New Roman" panose="02020603050405020304" pitchFamily="18" charset="0"/>
              </a:rPr>
              <a:t>XXXX Last </a:t>
            </a:r>
            <a:r>
              <a:rPr lang="en-IN" sz="1800" dirty="0">
                <a:solidFill>
                  <a:schemeClr val="bg2"/>
                </a:solidFill>
                <a:effectLst/>
                <a:latin typeface="Calibri" panose="020F0502020204030204" pitchFamily="34" charset="0"/>
                <a:ea typeface="Times New Roman" panose="02020603050405020304" pitchFamily="18" charset="0"/>
              </a:rPr>
              <a:t>four digits of A/c No.) to 56161</a:t>
            </a:r>
          </a:p>
          <a:p>
            <a:endParaRPr lang="en-IN" sz="1800" dirty="0" smtClean="0">
              <a:solidFill>
                <a:schemeClr val="bg2"/>
              </a:solidFill>
              <a:effectLst/>
              <a:latin typeface="Times New Roman" panose="02020603050405020304" pitchFamily="18" charset="0"/>
              <a:ea typeface="Times New Roman" panose="02020603050405020304" pitchFamily="18" charset="0"/>
            </a:endParaRPr>
          </a:p>
          <a:p>
            <a:pPr algn="l"/>
            <a:r>
              <a:rPr lang="en-IN" sz="1800" b="1" dirty="0">
                <a:solidFill>
                  <a:schemeClr val="bg2"/>
                </a:solidFill>
                <a:effectLst/>
                <a:latin typeface="Calibri" panose="020F0502020204030204" pitchFamily="34" charset="0"/>
                <a:ea typeface="Times New Roman" panose="02020603050405020304" pitchFamily="18" charset="0"/>
              </a:rPr>
              <a:t>Telugu</a:t>
            </a:r>
            <a:r>
              <a:rPr lang="en-IN" sz="1800" dirty="0">
                <a:solidFill>
                  <a:schemeClr val="bg2"/>
                </a:solidFill>
                <a:effectLst/>
                <a:latin typeface="Calibri" panose="020F0502020204030204" pitchFamily="34" charset="0"/>
                <a:ea typeface="Times New Roman" panose="02020603050405020304" pitchFamily="18" charset="0"/>
              </a:rPr>
              <a:t>: </a:t>
            </a:r>
            <a:r>
              <a:rPr lang="te-IN" sz="1800" dirty="0">
                <a:solidFill>
                  <a:schemeClr val="bg2"/>
                </a:solidFill>
                <a:effectLst/>
                <a:latin typeface="Calibri" panose="020F0502020204030204" pitchFamily="34" charset="0"/>
                <a:ea typeface="Times New Roman" panose="02020603050405020304" pitchFamily="18" charset="0"/>
                <a:cs typeface="Gautami" panose="020B0502040204020203" pitchFamily="34" charset="0"/>
              </a:rPr>
              <a:t>ఎటిఎం కార్డును ఎలా బ్లాక్ చేయాలి</a:t>
            </a:r>
            <a:r>
              <a:rPr lang="en-IN" sz="1800" dirty="0">
                <a:solidFill>
                  <a:schemeClr val="bg2"/>
                </a:solidFill>
                <a:effectLst/>
                <a:latin typeface="Calibri" panose="020F0502020204030204" pitchFamily="34" charset="0"/>
                <a:ea typeface="Times New Roman" panose="02020603050405020304" pitchFamily="18" charset="0"/>
                <a:cs typeface="Gautami" panose="020B0502040204020203" pitchFamily="34" charset="0"/>
              </a:rPr>
              <a:t>? &gt;&gt; </a:t>
            </a:r>
            <a:r>
              <a:rPr lang="te-IN" sz="1800" dirty="0">
                <a:solidFill>
                  <a:schemeClr val="bg2"/>
                </a:solidFill>
                <a:effectLst/>
                <a:latin typeface="Calibri" panose="020F0502020204030204" pitchFamily="34" charset="0"/>
                <a:ea typeface="Times New Roman" panose="02020603050405020304" pitchFamily="18" charset="0"/>
                <a:cs typeface="Gautami" panose="020B0502040204020203" pitchFamily="34" charset="0"/>
              </a:rPr>
              <a:t>డెబిట్ కార్డును ఈ క్రింది విధంగా బ్లాక్ చేయవచ్చు ఎస్ఎంఎస్ ద్వారా: ఎటిఎం / డెబిట్ కార్డును నిరోధించడానికి ఎస్ఎంఎస్ సింటాక్స్: కార్డ్బ్లాక్ </a:t>
            </a:r>
            <a:r>
              <a:rPr lang="en-IN" sz="1800" dirty="0">
                <a:solidFill>
                  <a:schemeClr val="bg2"/>
                </a:solidFill>
                <a:effectLst/>
                <a:latin typeface="Calibri" panose="020F0502020204030204" pitchFamily="34" charset="0"/>
                <a:ea typeface="Times New Roman" panose="02020603050405020304" pitchFamily="18" charset="0"/>
                <a:cs typeface="Gautami" panose="020B0502040204020203" pitchFamily="34" charset="0"/>
              </a:rPr>
              <a:t>&lt;</a:t>
            </a:r>
            <a:r>
              <a:rPr lang="te-IN" sz="1800" dirty="0">
                <a:solidFill>
                  <a:schemeClr val="bg2"/>
                </a:solidFill>
                <a:effectLst/>
                <a:latin typeface="Calibri" panose="020F0502020204030204" pitchFamily="34" charset="0"/>
                <a:ea typeface="Times New Roman" panose="02020603050405020304" pitchFamily="18" charset="0"/>
                <a:cs typeface="Gautami" panose="020B0502040204020203" pitchFamily="34" charset="0"/>
              </a:rPr>
              <a:t>స్పేస్</a:t>
            </a:r>
            <a:r>
              <a:rPr lang="en-IN" sz="1800" dirty="0">
                <a:solidFill>
                  <a:schemeClr val="bg2"/>
                </a:solidFill>
                <a:effectLst/>
                <a:latin typeface="Calibri" panose="020F0502020204030204" pitchFamily="34" charset="0"/>
                <a:ea typeface="Times New Roman" panose="02020603050405020304" pitchFamily="18" charset="0"/>
                <a:cs typeface="Gautami" panose="020B0502040204020203" pitchFamily="34" charset="0"/>
              </a:rPr>
              <a:t>&gt; XXXX (XXXX </a:t>
            </a:r>
            <a:r>
              <a:rPr lang="te-IN" sz="1800" dirty="0">
                <a:solidFill>
                  <a:schemeClr val="bg2"/>
                </a:solidFill>
                <a:effectLst/>
                <a:latin typeface="Calibri" panose="020F0502020204030204" pitchFamily="34" charset="0"/>
                <a:ea typeface="Times New Roman" panose="02020603050405020304" pitchFamily="18" charset="0"/>
                <a:cs typeface="Gautami" panose="020B0502040204020203" pitchFamily="34" charset="0"/>
              </a:rPr>
              <a:t>చివరి నాలుగు అంకెలు </a:t>
            </a:r>
            <a:r>
              <a:rPr lang="en-IN" sz="1800" dirty="0">
                <a:solidFill>
                  <a:schemeClr val="bg2"/>
                </a:solidFill>
                <a:effectLst/>
                <a:latin typeface="Calibri" panose="020F0502020204030204" pitchFamily="34" charset="0"/>
                <a:ea typeface="Times New Roman" panose="02020603050405020304" pitchFamily="18" charset="0"/>
                <a:cs typeface="Gautami" panose="020B0502040204020203" pitchFamily="34" charset="0"/>
              </a:rPr>
              <a:t>A / c </a:t>
            </a:r>
            <a:r>
              <a:rPr lang="te-IN" sz="1800" dirty="0">
                <a:solidFill>
                  <a:schemeClr val="bg2"/>
                </a:solidFill>
                <a:effectLst/>
                <a:latin typeface="Calibri" panose="020F0502020204030204" pitchFamily="34" charset="0"/>
                <a:ea typeface="Times New Roman" panose="02020603050405020304" pitchFamily="18" charset="0"/>
                <a:cs typeface="Gautami" panose="020B0502040204020203" pitchFamily="34" charset="0"/>
              </a:rPr>
              <a:t>నం) నుండి 56161 వరకు</a:t>
            </a:r>
            <a:endParaRPr lang="en-IN" sz="1800" dirty="0">
              <a:solidFill>
                <a:schemeClr val="bg2"/>
              </a:solidFill>
              <a:effectLst/>
              <a:latin typeface="Calibri" panose="020F0502020204030204" pitchFamily="34" charset="0"/>
              <a:ea typeface="Times New Roman" panose="02020603050405020304" pitchFamily="18" charset="0"/>
              <a:cs typeface="Gautami" panose="020B0502040204020203" pitchFamily="34" charset="0"/>
            </a:endParaRPr>
          </a:p>
          <a:p>
            <a:pPr algn="l"/>
            <a:endParaRPr lang="en-IN" sz="1800" dirty="0" smtClean="0">
              <a:solidFill>
                <a:schemeClr val="bg2"/>
              </a:solidFill>
              <a:effectLst/>
              <a:latin typeface="Times New Roman" panose="02020603050405020304" pitchFamily="18" charset="0"/>
              <a:ea typeface="Times New Roman" panose="02020603050405020304" pitchFamily="18" charset="0"/>
            </a:endParaRPr>
          </a:p>
          <a:p>
            <a:pPr algn="l"/>
            <a:r>
              <a:rPr lang="en-IN" sz="1800" b="1" dirty="0">
                <a:solidFill>
                  <a:schemeClr val="bg2"/>
                </a:solidFill>
                <a:effectLst/>
                <a:latin typeface="Calibri" panose="020F0502020204030204" pitchFamily="34" charset="0"/>
                <a:ea typeface="Times New Roman" panose="02020603050405020304" pitchFamily="18" charset="0"/>
                <a:cs typeface="Gautami" panose="020B0502040204020203" pitchFamily="34" charset="0"/>
              </a:rPr>
              <a:t>Hindi</a:t>
            </a:r>
            <a:r>
              <a:rPr lang="en-IN" sz="1800" dirty="0">
                <a:solidFill>
                  <a:schemeClr val="bg2"/>
                </a:solidFill>
                <a:effectLst/>
                <a:latin typeface="Calibri" panose="020F0502020204030204" pitchFamily="34" charset="0"/>
                <a:ea typeface="Times New Roman" panose="02020603050405020304" pitchFamily="18" charset="0"/>
                <a:cs typeface="Gautami" panose="020B0502040204020203" pitchFamily="34" charset="0"/>
              </a:rPr>
              <a:t>:</a:t>
            </a:r>
            <a:r>
              <a:rPr lang="hi-IN" sz="1800" dirty="0">
                <a:solidFill>
                  <a:schemeClr val="bg2"/>
                </a:solidFill>
                <a:effectLst/>
                <a:latin typeface="Times New Roman" panose="02020603050405020304" pitchFamily="18" charset="0"/>
                <a:ea typeface="Times New Roman" panose="02020603050405020304" pitchFamily="18" charset="0"/>
                <a:cs typeface="Mangal" panose="02040503050203030202" pitchFamily="18" charset="0"/>
              </a:rPr>
              <a:t> </a:t>
            </a:r>
            <a:r>
              <a:rPr lang="hi-IN" sz="1600" dirty="0">
                <a:solidFill>
                  <a:schemeClr val="bg2"/>
                </a:solidFill>
                <a:effectLst/>
                <a:latin typeface="Times New Roman" panose="02020603050405020304" pitchFamily="18" charset="0"/>
                <a:ea typeface="Times New Roman" panose="02020603050405020304" pitchFamily="18" charset="0"/>
                <a:cs typeface="Nirmala UI" panose="020B0502040204020203" pitchFamily="34" charset="0"/>
              </a:rPr>
              <a:t>एटीएम</a:t>
            </a:r>
            <a:r>
              <a:rPr lang="hi-IN" sz="1600" dirty="0">
                <a:solidFill>
                  <a:schemeClr val="bg2"/>
                </a:solidFill>
                <a:effectLst/>
                <a:latin typeface="Calibri" panose="020F0502020204030204" pitchFamily="34" charset="0"/>
                <a:ea typeface="Times New Roman" panose="02020603050405020304" pitchFamily="18" charset="0"/>
                <a:cs typeface="Mangal" panose="02040503050203030202" pitchFamily="18" charset="0"/>
              </a:rPr>
              <a:t> </a:t>
            </a:r>
            <a:r>
              <a:rPr lang="hi-IN" sz="1600" dirty="0">
                <a:solidFill>
                  <a:schemeClr val="bg2"/>
                </a:solidFill>
                <a:effectLst/>
                <a:latin typeface="Times New Roman" panose="02020603050405020304" pitchFamily="18" charset="0"/>
                <a:ea typeface="Times New Roman" panose="02020603050405020304" pitchFamily="18" charset="0"/>
                <a:cs typeface="Nirmala UI" panose="020B0502040204020203" pitchFamily="34" charset="0"/>
              </a:rPr>
              <a:t>कार्ड</a:t>
            </a:r>
            <a:r>
              <a:rPr lang="hi-IN" sz="1600" dirty="0">
                <a:solidFill>
                  <a:schemeClr val="bg2"/>
                </a:solidFill>
                <a:effectLst/>
                <a:latin typeface="Calibri" panose="020F0502020204030204" pitchFamily="34" charset="0"/>
                <a:ea typeface="Times New Roman" panose="02020603050405020304" pitchFamily="18" charset="0"/>
                <a:cs typeface="Mangal" panose="02040503050203030202" pitchFamily="18" charset="0"/>
              </a:rPr>
              <a:t> </a:t>
            </a:r>
            <a:r>
              <a:rPr lang="hi-IN" sz="1600" dirty="0">
                <a:solidFill>
                  <a:schemeClr val="bg2"/>
                </a:solidFill>
                <a:effectLst/>
                <a:latin typeface="Times New Roman" panose="02020603050405020304" pitchFamily="18" charset="0"/>
                <a:ea typeface="Times New Roman" panose="02020603050405020304" pitchFamily="18" charset="0"/>
                <a:cs typeface="Nirmala UI" panose="020B0502040204020203" pitchFamily="34" charset="0"/>
              </a:rPr>
              <a:t>को</a:t>
            </a:r>
            <a:r>
              <a:rPr lang="hi-IN" sz="1600" dirty="0">
                <a:solidFill>
                  <a:schemeClr val="bg2"/>
                </a:solidFill>
                <a:effectLst/>
                <a:latin typeface="Calibri" panose="020F0502020204030204" pitchFamily="34" charset="0"/>
                <a:ea typeface="Times New Roman" panose="02020603050405020304" pitchFamily="18" charset="0"/>
                <a:cs typeface="Mangal" panose="02040503050203030202" pitchFamily="18" charset="0"/>
              </a:rPr>
              <a:t> </a:t>
            </a:r>
            <a:r>
              <a:rPr lang="hi-IN" sz="1600" dirty="0">
                <a:solidFill>
                  <a:schemeClr val="bg2"/>
                </a:solidFill>
                <a:effectLst/>
                <a:latin typeface="Times New Roman" panose="02020603050405020304" pitchFamily="18" charset="0"/>
                <a:ea typeface="Times New Roman" panose="02020603050405020304" pitchFamily="18" charset="0"/>
                <a:cs typeface="Nirmala UI" panose="020B0502040204020203" pitchFamily="34" charset="0"/>
              </a:rPr>
              <a:t>कैसे</a:t>
            </a:r>
            <a:r>
              <a:rPr lang="hi-IN" sz="1600" dirty="0">
                <a:solidFill>
                  <a:schemeClr val="bg2"/>
                </a:solidFill>
                <a:effectLst/>
                <a:latin typeface="Calibri" panose="020F0502020204030204" pitchFamily="34" charset="0"/>
                <a:ea typeface="Times New Roman" panose="02020603050405020304" pitchFamily="18" charset="0"/>
                <a:cs typeface="Mangal" panose="02040503050203030202" pitchFamily="18" charset="0"/>
              </a:rPr>
              <a:t> </a:t>
            </a:r>
            <a:r>
              <a:rPr lang="hi-IN" sz="1600" dirty="0">
                <a:solidFill>
                  <a:schemeClr val="bg2"/>
                </a:solidFill>
                <a:effectLst/>
                <a:latin typeface="Times New Roman" panose="02020603050405020304" pitchFamily="18" charset="0"/>
                <a:ea typeface="Times New Roman" panose="02020603050405020304" pitchFamily="18" charset="0"/>
                <a:cs typeface="Nirmala UI" panose="020B0502040204020203" pitchFamily="34" charset="0"/>
              </a:rPr>
              <a:t>ब्लॉक</a:t>
            </a:r>
            <a:r>
              <a:rPr lang="hi-IN" sz="1600" dirty="0">
                <a:solidFill>
                  <a:schemeClr val="bg2"/>
                </a:solidFill>
                <a:effectLst/>
                <a:latin typeface="Calibri" panose="020F0502020204030204" pitchFamily="34" charset="0"/>
                <a:ea typeface="Times New Roman" panose="02020603050405020304" pitchFamily="18" charset="0"/>
                <a:cs typeface="Mangal" panose="02040503050203030202" pitchFamily="18" charset="0"/>
              </a:rPr>
              <a:t> </a:t>
            </a:r>
            <a:r>
              <a:rPr lang="hi-IN" sz="1600" dirty="0">
                <a:solidFill>
                  <a:schemeClr val="bg2"/>
                </a:solidFill>
                <a:effectLst/>
                <a:latin typeface="Times New Roman" panose="02020603050405020304" pitchFamily="18" charset="0"/>
                <a:ea typeface="Times New Roman" panose="02020603050405020304" pitchFamily="18" charset="0"/>
                <a:cs typeface="Nirmala UI" panose="020B0502040204020203" pitchFamily="34" charset="0"/>
              </a:rPr>
              <a:t>किया</a:t>
            </a:r>
            <a:r>
              <a:rPr lang="hi-IN" sz="1600" dirty="0">
                <a:solidFill>
                  <a:schemeClr val="bg2"/>
                </a:solidFill>
                <a:effectLst/>
                <a:latin typeface="Calibri" panose="020F0502020204030204" pitchFamily="34" charset="0"/>
                <a:ea typeface="Times New Roman" panose="02020603050405020304" pitchFamily="18" charset="0"/>
                <a:cs typeface="Mangal" panose="02040503050203030202" pitchFamily="18" charset="0"/>
              </a:rPr>
              <a:t> </a:t>
            </a:r>
            <a:r>
              <a:rPr lang="hi-IN" sz="1600" dirty="0">
                <a:solidFill>
                  <a:schemeClr val="bg2"/>
                </a:solidFill>
                <a:effectLst/>
                <a:latin typeface="Times New Roman" panose="02020603050405020304" pitchFamily="18" charset="0"/>
                <a:ea typeface="Times New Roman" panose="02020603050405020304" pitchFamily="18" charset="0"/>
                <a:cs typeface="Nirmala UI" panose="020B0502040204020203" pitchFamily="34" charset="0"/>
              </a:rPr>
              <a:t>जा</a:t>
            </a:r>
            <a:r>
              <a:rPr lang="hi-IN" sz="1600" dirty="0">
                <a:solidFill>
                  <a:schemeClr val="bg2"/>
                </a:solidFill>
                <a:effectLst/>
                <a:latin typeface="Calibri" panose="020F0502020204030204" pitchFamily="34" charset="0"/>
                <a:ea typeface="Times New Roman" panose="02020603050405020304" pitchFamily="18" charset="0"/>
                <a:cs typeface="Mangal" panose="02040503050203030202" pitchFamily="18" charset="0"/>
              </a:rPr>
              <a:t> </a:t>
            </a:r>
            <a:r>
              <a:rPr lang="hi-IN" sz="1600" dirty="0">
                <a:solidFill>
                  <a:schemeClr val="bg2"/>
                </a:solidFill>
                <a:effectLst/>
                <a:latin typeface="Times New Roman" panose="02020603050405020304" pitchFamily="18" charset="0"/>
                <a:ea typeface="Times New Roman" panose="02020603050405020304" pitchFamily="18" charset="0"/>
                <a:cs typeface="Nirmala UI" panose="020B0502040204020203" pitchFamily="34" charset="0"/>
              </a:rPr>
              <a:t>सकता</a:t>
            </a:r>
            <a:r>
              <a:rPr lang="hi-IN" sz="1600" dirty="0">
                <a:solidFill>
                  <a:schemeClr val="bg2"/>
                </a:solidFill>
                <a:effectLst/>
                <a:latin typeface="Calibri" panose="020F0502020204030204" pitchFamily="34" charset="0"/>
                <a:ea typeface="Times New Roman" panose="02020603050405020304" pitchFamily="18" charset="0"/>
                <a:cs typeface="Mangal" panose="02040503050203030202" pitchFamily="18" charset="0"/>
              </a:rPr>
              <a:t> </a:t>
            </a:r>
            <a:r>
              <a:rPr lang="hi-IN" sz="1600" dirty="0">
                <a:solidFill>
                  <a:schemeClr val="bg2"/>
                </a:solidFill>
                <a:effectLst/>
                <a:latin typeface="Times New Roman" panose="02020603050405020304" pitchFamily="18" charset="0"/>
                <a:ea typeface="Times New Roman" panose="02020603050405020304" pitchFamily="18" charset="0"/>
                <a:cs typeface="Nirmala UI" panose="020B0502040204020203" pitchFamily="34" charset="0"/>
              </a:rPr>
              <a:t>है</a:t>
            </a:r>
            <a:r>
              <a:rPr lang="en-IN" sz="1600" dirty="0">
                <a:solidFill>
                  <a:schemeClr val="bg2"/>
                </a:solidFill>
                <a:effectLst/>
                <a:latin typeface="Calibri" panose="020F0502020204030204" pitchFamily="34" charset="0"/>
                <a:ea typeface="Times New Roman" panose="02020603050405020304" pitchFamily="18" charset="0"/>
                <a:cs typeface="Gautami" panose="020B0502040204020203" pitchFamily="34" charset="0"/>
              </a:rPr>
              <a:t>? &gt;&gt; </a:t>
            </a:r>
            <a:r>
              <a:rPr lang="hi-IN" sz="1600" dirty="0">
                <a:solidFill>
                  <a:schemeClr val="bg2"/>
                </a:solidFill>
                <a:effectLst/>
                <a:latin typeface="Times New Roman" panose="02020603050405020304" pitchFamily="18" charset="0"/>
                <a:ea typeface="Times New Roman" panose="02020603050405020304" pitchFamily="18" charset="0"/>
                <a:cs typeface="Nirmala UI" panose="020B0502040204020203" pitchFamily="34" charset="0"/>
              </a:rPr>
              <a:t>डेबिट</a:t>
            </a:r>
            <a:r>
              <a:rPr lang="hi-IN" sz="1600" dirty="0">
                <a:solidFill>
                  <a:schemeClr val="bg2"/>
                </a:solidFill>
                <a:effectLst/>
                <a:latin typeface="Calibri" panose="020F0502020204030204" pitchFamily="34" charset="0"/>
                <a:ea typeface="Times New Roman" panose="02020603050405020304" pitchFamily="18" charset="0"/>
                <a:cs typeface="Mangal" panose="02040503050203030202" pitchFamily="18" charset="0"/>
              </a:rPr>
              <a:t> </a:t>
            </a:r>
            <a:r>
              <a:rPr lang="hi-IN" sz="1600" dirty="0">
                <a:solidFill>
                  <a:schemeClr val="bg2"/>
                </a:solidFill>
                <a:effectLst/>
                <a:latin typeface="Times New Roman" panose="02020603050405020304" pitchFamily="18" charset="0"/>
                <a:ea typeface="Times New Roman" panose="02020603050405020304" pitchFamily="18" charset="0"/>
                <a:cs typeface="Nirmala UI" panose="020B0502040204020203" pitchFamily="34" charset="0"/>
              </a:rPr>
              <a:t>कार्ड</a:t>
            </a:r>
            <a:r>
              <a:rPr lang="hi-IN" sz="1600" dirty="0">
                <a:solidFill>
                  <a:schemeClr val="bg2"/>
                </a:solidFill>
                <a:effectLst/>
                <a:latin typeface="Calibri" panose="020F0502020204030204" pitchFamily="34" charset="0"/>
                <a:ea typeface="Times New Roman" panose="02020603050405020304" pitchFamily="18" charset="0"/>
                <a:cs typeface="Mangal" panose="02040503050203030202" pitchFamily="18" charset="0"/>
              </a:rPr>
              <a:t> </a:t>
            </a:r>
            <a:r>
              <a:rPr lang="hi-IN" sz="1600" dirty="0">
                <a:solidFill>
                  <a:schemeClr val="bg2"/>
                </a:solidFill>
                <a:effectLst/>
                <a:latin typeface="Times New Roman" panose="02020603050405020304" pitchFamily="18" charset="0"/>
                <a:ea typeface="Times New Roman" panose="02020603050405020304" pitchFamily="18" charset="0"/>
                <a:cs typeface="Nirmala UI" panose="020B0502040204020203" pitchFamily="34" charset="0"/>
              </a:rPr>
              <a:t>को</a:t>
            </a:r>
            <a:r>
              <a:rPr lang="hi-IN" sz="1600" dirty="0">
                <a:solidFill>
                  <a:schemeClr val="bg2"/>
                </a:solidFill>
                <a:effectLst/>
                <a:latin typeface="Calibri" panose="020F0502020204030204" pitchFamily="34" charset="0"/>
                <a:ea typeface="Times New Roman" panose="02020603050405020304" pitchFamily="18" charset="0"/>
                <a:cs typeface="Mangal" panose="02040503050203030202" pitchFamily="18" charset="0"/>
              </a:rPr>
              <a:t> </a:t>
            </a:r>
            <a:r>
              <a:rPr lang="hi-IN" sz="1600" dirty="0">
                <a:solidFill>
                  <a:schemeClr val="bg2"/>
                </a:solidFill>
                <a:effectLst/>
                <a:latin typeface="Times New Roman" panose="02020603050405020304" pitchFamily="18" charset="0"/>
                <a:ea typeface="Times New Roman" panose="02020603050405020304" pitchFamily="18" charset="0"/>
                <a:cs typeface="Nirmala UI" panose="020B0502040204020203" pitchFamily="34" charset="0"/>
              </a:rPr>
              <a:t>एसएमएस</a:t>
            </a:r>
            <a:r>
              <a:rPr lang="hi-IN" sz="1600" dirty="0">
                <a:solidFill>
                  <a:schemeClr val="bg2"/>
                </a:solidFill>
                <a:effectLst/>
                <a:latin typeface="Calibri" panose="020F0502020204030204" pitchFamily="34" charset="0"/>
                <a:ea typeface="Times New Roman" panose="02020603050405020304" pitchFamily="18" charset="0"/>
                <a:cs typeface="Mangal" panose="02040503050203030202" pitchFamily="18" charset="0"/>
              </a:rPr>
              <a:t> </a:t>
            </a:r>
            <a:r>
              <a:rPr lang="hi-IN" sz="1600" dirty="0">
                <a:solidFill>
                  <a:schemeClr val="bg2"/>
                </a:solidFill>
                <a:effectLst/>
                <a:latin typeface="Times New Roman" panose="02020603050405020304" pitchFamily="18" charset="0"/>
                <a:ea typeface="Times New Roman" panose="02020603050405020304" pitchFamily="18" charset="0"/>
                <a:cs typeface="Nirmala UI" panose="020B0502040204020203" pitchFamily="34" charset="0"/>
              </a:rPr>
              <a:t>के</a:t>
            </a:r>
            <a:r>
              <a:rPr lang="hi-IN" sz="1600" dirty="0">
                <a:solidFill>
                  <a:schemeClr val="bg2"/>
                </a:solidFill>
                <a:effectLst/>
                <a:latin typeface="Calibri" panose="020F0502020204030204" pitchFamily="34" charset="0"/>
                <a:ea typeface="Times New Roman" panose="02020603050405020304" pitchFamily="18" charset="0"/>
                <a:cs typeface="Mangal" panose="02040503050203030202" pitchFamily="18" charset="0"/>
              </a:rPr>
              <a:t> </a:t>
            </a:r>
            <a:r>
              <a:rPr lang="hi-IN" sz="1600" dirty="0">
                <a:solidFill>
                  <a:schemeClr val="bg2"/>
                </a:solidFill>
                <a:effectLst/>
                <a:latin typeface="Times New Roman" panose="02020603050405020304" pitchFamily="18" charset="0"/>
                <a:ea typeface="Times New Roman" panose="02020603050405020304" pitchFamily="18" charset="0"/>
                <a:cs typeface="Nirmala UI" panose="020B0502040204020203" pitchFamily="34" charset="0"/>
              </a:rPr>
              <a:t>माध्यम</a:t>
            </a:r>
            <a:r>
              <a:rPr lang="hi-IN" sz="1600" dirty="0">
                <a:solidFill>
                  <a:schemeClr val="bg2"/>
                </a:solidFill>
                <a:effectLst/>
                <a:latin typeface="Calibri" panose="020F0502020204030204" pitchFamily="34" charset="0"/>
                <a:ea typeface="Times New Roman" panose="02020603050405020304" pitchFamily="18" charset="0"/>
                <a:cs typeface="Mangal" panose="02040503050203030202" pitchFamily="18" charset="0"/>
              </a:rPr>
              <a:t> </a:t>
            </a:r>
            <a:r>
              <a:rPr lang="hi-IN" sz="1600" dirty="0">
                <a:solidFill>
                  <a:schemeClr val="bg2"/>
                </a:solidFill>
                <a:effectLst/>
                <a:latin typeface="Times New Roman" panose="02020603050405020304" pitchFamily="18" charset="0"/>
                <a:ea typeface="Times New Roman" panose="02020603050405020304" pitchFamily="18" charset="0"/>
                <a:cs typeface="Nirmala UI" panose="020B0502040204020203" pitchFamily="34" charset="0"/>
              </a:rPr>
              <a:t>से</a:t>
            </a:r>
            <a:r>
              <a:rPr lang="hi-IN" sz="1600" dirty="0">
                <a:solidFill>
                  <a:schemeClr val="bg2"/>
                </a:solidFill>
                <a:effectLst/>
                <a:latin typeface="Calibri" panose="020F0502020204030204" pitchFamily="34" charset="0"/>
                <a:ea typeface="Times New Roman" panose="02020603050405020304" pitchFamily="18" charset="0"/>
                <a:cs typeface="Mangal" panose="02040503050203030202" pitchFamily="18" charset="0"/>
              </a:rPr>
              <a:t> </a:t>
            </a:r>
            <a:r>
              <a:rPr lang="hi-IN" sz="1600" dirty="0">
                <a:solidFill>
                  <a:schemeClr val="bg2"/>
                </a:solidFill>
                <a:effectLst/>
                <a:latin typeface="Times New Roman" panose="02020603050405020304" pitchFamily="18" charset="0"/>
                <a:ea typeface="Times New Roman" panose="02020603050405020304" pitchFamily="18" charset="0"/>
                <a:cs typeface="Nirmala UI" panose="020B0502040204020203" pitchFamily="34" charset="0"/>
              </a:rPr>
              <a:t>नीचे</a:t>
            </a:r>
            <a:r>
              <a:rPr lang="hi-IN" sz="1600" dirty="0">
                <a:solidFill>
                  <a:schemeClr val="bg2"/>
                </a:solidFill>
                <a:effectLst/>
                <a:latin typeface="Calibri" panose="020F0502020204030204" pitchFamily="34" charset="0"/>
                <a:ea typeface="Times New Roman" panose="02020603050405020304" pitchFamily="18" charset="0"/>
                <a:cs typeface="Mangal" panose="02040503050203030202" pitchFamily="18" charset="0"/>
              </a:rPr>
              <a:t> </a:t>
            </a:r>
            <a:r>
              <a:rPr lang="hi-IN" sz="1600" dirty="0">
                <a:solidFill>
                  <a:schemeClr val="bg2"/>
                </a:solidFill>
                <a:effectLst/>
                <a:latin typeface="Times New Roman" panose="02020603050405020304" pitchFamily="18" charset="0"/>
                <a:ea typeface="Times New Roman" panose="02020603050405020304" pitchFamily="18" charset="0"/>
                <a:cs typeface="Nirmala UI" panose="020B0502040204020203" pitchFamily="34" charset="0"/>
              </a:rPr>
              <a:t>ब्लॉक</a:t>
            </a:r>
            <a:r>
              <a:rPr lang="hi-IN" sz="1600" dirty="0">
                <a:solidFill>
                  <a:schemeClr val="bg2"/>
                </a:solidFill>
                <a:effectLst/>
                <a:latin typeface="Calibri" panose="020F0502020204030204" pitchFamily="34" charset="0"/>
                <a:ea typeface="Times New Roman" panose="02020603050405020304" pitchFamily="18" charset="0"/>
                <a:cs typeface="Mangal" panose="02040503050203030202" pitchFamily="18" charset="0"/>
              </a:rPr>
              <a:t> </a:t>
            </a:r>
            <a:r>
              <a:rPr lang="hi-IN" sz="1600" dirty="0">
                <a:solidFill>
                  <a:schemeClr val="bg2"/>
                </a:solidFill>
                <a:effectLst/>
                <a:latin typeface="Times New Roman" panose="02020603050405020304" pitchFamily="18" charset="0"/>
                <a:ea typeface="Times New Roman" panose="02020603050405020304" pitchFamily="18" charset="0"/>
                <a:cs typeface="Nirmala UI" panose="020B0502040204020203" pitchFamily="34" charset="0"/>
              </a:rPr>
              <a:t>किया</a:t>
            </a:r>
            <a:r>
              <a:rPr lang="hi-IN" sz="1600" dirty="0">
                <a:solidFill>
                  <a:schemeClr val="bg2"/>
                </a:solidFill>
                <a:effectLst/>
                <a:latin typeface="Calibri" panose="020F0502020204030204" pitchFamily="34" charset="0"/>
                <a:ea typeface="Times New Roman" panose="02020603050405020304" pitchFamily="18" charset="0"/>
                <a:cs typeface="Mangal" panose="02040503050203030202" pitchFamily="18" charset="0"/>
              </a:rPr>
              <a:t> </a:t>
            </a:r>
            <a:r>
              <a:rPr lang="hi-IN" sz="1600" dirty="0">
                <a:solidFill>
                  <a:schemeClr val="bg2"/>
                </a:solidFill>
                <a:effectLst/>
                <a:latin typeface="Times New Roman" panose="02020603050405020304" pitchFamily="18" charset="0"/>
                <a:ea typeface="Times New Roman" panose="02020603050405020304" pitchFamily="18" charset="0"/>
                <a:cs typeface="Nirmala UI" panose="020B0502040204020203" pitchFamily="34" charset="0"/>
              </a:rPr>
              <a:t>जा</a:t>
            </a:r>
            <a:r>
              <a:rPr lang="hi-IN" sz="1600" dirty="0">
                <a:solidFill>
                  <a:schemeClr val="bg2"/>
                </a:solidFill>
                <a:effectLst/>
                <a:latin typeface="Calibri" panose="020F0502020204030204" pitchFamily="34" charset="0"/>
                <a:ea typeface="Times New Roman" panose="02020603050405020304" pitchFamily="18" charset="0"/>
                <a:cs typeface="Mangal" panose="02040503050203030202" pitchFamily="18" charset="0"/>
              </a:rPr>
              <a:t> </a:t>
            </a:r>
            <a:r>
              <a:rPr lang="hi-IN" sz="1600" dirty="0">
                <a:solidFill>
                  <a:schemeClr val="bg2"/>
                </a:solidFill>
                <a:effectLst/>
                <a:latin typeface="Times New Roman" panose="02020603050405020304" pitchFamily="18" charset="0"/>
                <a:ea typeface="Times New Roman" panose="02020603050405020304" pitchFamily="18" charset="0"/>
                <a:cs typeface="Nirmala UI" panose="020B0502040204020203" pitchFamily="34" charset="0"/>
              </a:rPr>
              <a:t>सकता</a:t>
            </a:r>
            <a:r>
              <a:rPr lang="hi-IN" sz="1600" dirty="0">
                <a:solidFill>
                  <a:schemeClr val="bg2"/>
                </a:solidFill>
                <a:effectLst/>
                <a:latin typeface="Calibri" panose="020F0502020204030204" pitchFamily="34" charset="0"/>
                <a:ea typeface="Times New Roman" panose="02020603050405020304" pitchFamily="18" charset="0"/>
                <a:cs typeface="Mangal" panose="02040503050203030202" pitchFamily="18" charset="0"/>
              </a:rPr>
              <a:t> </a:t>
            </a:r>
            <a:r>
              <a:rPr lang="hi-IN" sz="1600" dirty="0">
                <a:solidFill>
                  <a:schemeClr val="bg2"/>
                </a:solidFill>
                <a:effectLst/>
                <a:latin typeface="Times New Roman" panose="02020603050405020304" pitchFamily="18" charset="0"/>
                <a:ea typeface="Times New Roman" panose="02020603050405020304" pitchFamily="18" charset="0"/>
                <a:cs typeface="Nirmala UI" panose="020B0502040204020203" pitchFamily="34" charset="0"/>
              </a:rPr>
              <a:t>है</a:t>
            </a:r>
            <a:r>
              <a:rPr lang="hi-IN" sz="1600" dirty="0">
                <a:solidFill>
                  <a:schemeClr val="bg2"/>
                </a:solidFill>
                <a:effectLst/>
                <a:latin typeface="Calibri" panose="020F0502020204030204" pitchFamily="34" charset="0"/>
                <a:ea typeface="Times New Roman" panose="02020603050405020304" pitchFamily="18" charset="0"/>
                <a:cs typeface="Mangal" panose="02040503050203030202" pitchFamily="18" charset="0"/>
              </a:rPr>
              <a:t>: </a:t>
            </a:r>
            <a:r>
              <a:rPr lang="hi-IN" sz="1600" dirty="0">
                <a:solidFill>
                  <a:schemeClr val="bg2"/>
                </a:solidFill>
                <a:effectLst/>
                <a:latin typeface="Times New Roman" panose="02020603050405020304" pitchFamily="18" charset="0"/>
                <a:ea typeface="Times New Roman" panose="02020603050405020304" pitchFamily="18" charset="0"/>
                <a:cs typeface="Nirmala UI" panose="020B0502040204020203" pitchFamily="34" charset="0"/>
              </a:rPr>
              <a:t>एटीएम</a:t>
            </a:r>
            <a:r>
              <a:rPr lang="hi-IN" sz="1600" dirty="0">
                <a:solidFill>
                  <a:schemeClr val="bg2"/>
                </a:solidFill>
                <a:effectLst/>
                <a:latin typeface="Calibri" panose="020F0502020204030204" pitchFamily="34" charset="0"/>
                <a:ea typeface="Times New Roman" panose="02020603050405020304" pitchFamily="18" charset="0"/>
                <a:cs typeface="Mangal" panose="02040503050203030202" pitchFamily="18" charset="0"/>
              </a:rPr>
              <a:t> / </a:t>
            </a:r>
            <a:r>
              <a:rPr lang="hi-IN" sz="1600" dirty="0">
                <a:solidFill>
                  <a:schemeClr val="bg2"/>
                </a:solidFill>
                <a:effectLst/>
                <a:latin typeface="Times New Roman" panose="02020603050405020304" pitchFamily="18" charset="0"/>
                <a:ea typeface="Times New Roman" panose="02020603050405020304" pitchFamily="18" charset="0"/>
                <a:cs typeface="Nirmala UI" panose="020B0502040204020203" pitchFamily="34" charset="0"/>
              </a:rPr>
              <a:t>डेबिट</a:t>
            </a:r>
            <a:r>
              <a:rPr lang="hi-IN" sz="1600" dirty="0">
                <a:solidFill>
                  <a:schemeClr val="bg2"/>
                </a:solidFill>
                <a:effectLst/>
                <a:latin typeface="Calibri" panose="020F0502020204030204" pitchFamily="34" charset="0"/>
                <a:ea typeface="Times New Roman" panose="02020603050405020304" pitchFamily="18" charset="0"/>
                <a:cs typeface="Mangal" panose="02040503050203030202" pitchFamily="18" charset="0"/>
              </a:rPr>
              <a:t> </a:t>
            </a:r>
            <a:r>
              <a:rPr lang="hi-IN" sz="1600" dirty="0">
                <a:solidFill>
                  <a:schemeClr val="bg2"/>
                </a:solidFill>
                <a:effectLst/>
                <a:latin typeface="Times New Roman" panose="02020603050405020304" pitchFamily="18" charset="0"/>
                <a:ea typeface="Times New Roman" panose="02020603050405020304" pitchFamily="18" charset="0"/>
                <a:cs typeface="Nirmala UI" panose="020B0502040204020203" pitchFamily="34" charset="0"/>
              </a:rPr>
              <a:t>कार्ड</a:t>
            </a:r>
            <a:r>
              <a:rPr lang="hi-IN" sz="1600" dirty="0">
                <a:solidFill>
                  <a:schemeClr val="bg2"/>
                </a:solidFill>
                <a:effectLst/>
                <a:latin typeface="Calibri" panose="020F0502020204030204" pitchFamily="34" charset="0"/>
                <a:ea typeface="Times New Roman" panose="02020603050405020304" pitchFamily="18" charset="0"/>
                <a:cs typeface="Mangal" panose="02040503050203030202" pitchFamily="18" charset="0"/>
              </a:rPr>
              <a:t> </a:t>
            </a:r>
            <a:r>
              <a:rPr lang="hi-IN" sz="1600" dirty="0">
                <a:solidFill>
                  <a:schemeClr val="bg2"/>
                </a:solidFill>
                <a:effectLst/>
                <a:latin typeface="Times New Roman" panose="02020603050405020304" pitchFamily="18" charset="0"/>
                <a:ea typeface="Times New Roman" panose="02020603050405020304" pitchFamily="18" charset="0"/>
                <a:cs typeface="Nirmala UI" panose="020B0502040204020203" pitchFamily="34" charset="0"/>
              </a:rPr>
              <a:t>को</a:t>
            </a:r>
            <a:r>
              <a:rPr lang="hi-IN" sz="1600" dirty="0">
                <a:solidFill>
                  <a:schemeClr val="bg2"/>
                </a:solidFill>
                <a:effectLst/>
                <a:latin typeface="Calibri" panose="020F0502020204030204" pitchFamily="34" charset="0"/>
                <a:ea typeface="Times New Roman" panose="02020603050405020304" pitchFamily="18" charset="0"/>
                <a:cs typeface="Mangal" panose="02040503050203030202" pitchFamily="18" charset="0"/>
              </a:rPr>
              <a:t> </a:t>
            </a:r>
            <a:r>
              <a:rPr lang="hi-IN" sz="1600" dirty="0">
                <a:solidFill>
                  <a:schemeClr val="bg2"/>
                </a:solidFill>
                <a:effectLst/>
                <a:latin typeface="Times New Roman" panose="02020603050405020304" pitchFamily="18" charset="0"/>
                <a:ea typeface="Times New Roman" panose="02020603050405020304" pitchFamily="18" charset="0"/>
                <a:cs typeface="Nirmala UI" panose="020B0502040204020203" pitchFamily="34" charset="0"/>
              </a:rPr>
              <a:t>ब्लॉक</a:t>
            </a:r>
            <a:r>
              <a:rPr lang="hi-IN" sz="1600" dirty="0">
                <a:solidFill>
                  <a:schemeClr val="bg2"/>
                </a:solidFill>
                <a:effectLst/>
                <a:latin typeface="Calibri" panose="020F0502020204030204" pitchFamily="34" charset="0"/>
                <a:ea typeface="Times New Roman" panose="02020603050405020304" pitchFamily="18" charset="0"/>
                <a:cs typeface="Mangal" panose="02040503050203030202" pitchFamily="18" charset="0"/>
              </a:rPr>
              <a:t> </a:t>
            </a:r>
            <a:r>
              <a:rPr lang="hi-IN" sz="1600" dirty="0">
                <a:solidFill>
                  <a:schemeClr val="bg2"/>
                </a:solidFill>
                <a:effectLst/>
                <a:latin typeface="Times New Roman" panose="02020603050405020304" pitchFamily="18" charset="0"/>
                <a:ea typeface="Times New Roman" panose="02020603050405020304" pitchFamily="18" charset="0"/>
                <a:cs typeface="Nirmala UI" panose="020B0502040204020203" pitchFamily="34" charset="0"/>
              </a:rPr>
              <a:t>करने</a:t>
            </a:r>
            <a:r>
              <a:rPr lang="hi-IN" sz="1600" dirty="0">
                <a:solidFill>
                  <a:schemeClr val="bg2"/>
                </a:solidFill>
                <a:effectLst/>
                <a:latin typeface="Calibri" panose="020F0502020204030204" pitchFamily="34" charset="0"/>
                <a:ea typeface="Times New Roman" panose="02020603050405020304" pitchFamily="18" charset="0"/>
                <a:cs typeface="Mangal" panose="02040503050203030202" pitchFamily="18" charset="0"/>
              </a:rPr>
              <a:t> </a:t>
            </a:r>
            <a:r>
              <a:rPr lang="hi-IN" sz="1600" dirty="0">
                <a:solidFill>
                  <a:schemeClr val="bg2"/>
                </a:solidFill>
                <a:effectLst/>
                <a:latin typeface="Times New Roman" panose="02020603050405020304" pitchFamily="18" charset="0"/>
                <a:ea typeface="Times New Roman" panose="02020603050405020304" pitchFamily="18" charset="0"/>
                <a:cs typeface="Nirmala UI" panose="020B0502040204020203" pitchFamily="34" charset="0"/>
              </a:rPr>
              <a:t>के</a:t>
            </a:r>
            <a:r>
              <a:rPr lang="hi-IN" sz="1600" dirty="0">
                <a:solidFill>
                  <a:schemeClr val="bg2"/>
                </a:solidFill>
                <a:effectLst/>
                <a:latin typeface="Calibri" panose="020F0502020204030204" pitchFamily="34" charset="0"/>
                <a:ea typeface="Times New Roman" panose="02020603050405020304" pitchFamily="18" charset="0"/>
                <a:cs typeface="Mangal" panose="02040503050203030202" pitchFamily="18" charset="0"/>
              </a:rPr>
              <a:t> </a:t>
            </a:r>
            <a:r>
              <a:rPr lang="hi-IN" sz="1600" dirty="0">
                <a:solidFill>
                  <a:schemeClr val="bg2"/>
                </a:solidFill>
                <a:effectLst/>
                <a:latin typeface="Times New Roman" panose="02020603050405020304" pitchFamily="18" charset="0"/>
                <a:ea typeface="Times New Roman" panose="02020603050405020304" pitchFamily="18" charset="0"/>
                <a:cs typeface="Nirmala UI" panose="020B0502040204020203" pitchFamily="34" charset="0"/>
              </a:rPr>
              <a:t>लिए</a:t>
            </a:r>
            <a:r>
              <a:rPr lang="hi-IN" sz="1600" dirty="0">
                <a:solidFill>
                  <a:schemeClr val="bg2"/>
                </a:solidFill>
                <a:effectLst/>
                <a:latin typeface="Calibri" panose="020F0502020204030204" pitchFamily="34" charset="0"/>
                <a:ea typeface="Times New Roman" panose="02020603050405020304" pitchFamily="18" charset="0"/>
                <a:cs typeface="Mangal" panose="02040503050203030202" pitchFamily="18" charset="0"/>
              </a:rPr>
              <a:t> </a:t>
            </a:r>
            <a:r>
              <a:rPr lang="hi-IN" sz="1600" dirty="0">
                <a:solidFill>
                  <a:schemeClr val="bg2"/>
                </a:solidFill>
                <a:effectLst/>
                <a:latin typeface="Times New Roman" panose="02020603050405020304" pitchFamily="18" charset="0"/>
                <a:ea typeface="Times New Roman" panose="02020603050405020304" pitchFamily="18" charset="0"/>
                <a:cs typeface="Nirmala UI" panose="020B0502040204020203" pitchFamily="34" charset="0"/>
              </a:rPr>
              <a:t>एसएमएस</a:t>
            </a:r>
            <a:r>
              <a:rPr lang="hi-IN" sz="1600" dirty="0">
                <a:solidFill>
                  <a:schemeClr val="bg2"/>
                </a:solidFill>
                <a:effectLst/>
                <a:latin typeface="Calibri" panose="020F0502020204030204" pitchFamily="34" charset="0"/>
                <a:ea typeface="Times New Roman" panose="02020603050405020304" pitchFamily="18" charset="0"/>
                <a:cs typeface="Mangal" panose="02040503050203030202" pitchFamily="18" charset="0"/>
              </a:rPr>
              <a:t> </a:t>
            </a:r>
            <a:r>
              <a:rPr lang="hi-IN" sz="1600" dirty="0">
                <a:solidFill>
                  <a:schemeClr val="bg2"/>
                </a:solidFill>
                <a:effectLst/>
                <a:latin typeface="Times New Roman" panose="02020603050405020304" pitchFamily="18" charset="0"/>
                <a:ea typeface="Times New Roman" panose="02020603050405020304" pitchFamily="18" charset="0"/>
                <a:cs typeface="Nirmala UI" panose="020B0502040204020203" pitchFamily="34" charset="0"/>
              </a:rPr>
              <a:t>सिंटैक्स</a:t>
            </a:r>
            <a:r>
              <a:rPr lang="hi-IN" sz="1600" dirty="0">
                <a:solidFill>
                  <a:schemeClr val="bg2"/>
                </a:solidFill>
                <a:effectLst/>
                <a:latin typeface="Calibri" panose="020F0502020204030204" pitchFamily="34" charset="0"/>
                <a:ea typeface="Times New Roman" panose="02020603050405020304" pitchFamily="18" charset="0"/>
                <a:cs typeface="Mangal" panose="02040503050203030202" pitchFamily="18" charset="0"/>
              </a:rPr>
              <a:t>: </a:t>
            </a:r>
            <a:r>
              <a:rPr lang="hi-IN" sz="1600" dirty="0">
                <a:solidFill>
                  <a:schemeClr val="bg2"/>
                </a:solidFill>
                <a:effectLst/>
                <a:latin typeface="Times New Roman" panose="02020603050405020304" pitchFamily="18" charset="0"/>
                <a:ea typeface="Times New Roman" panose="02020603050405020304" pitchFamily="18" charset="0"/>
                <a:cs typeface="Nirmala UI" panose="020B0502040204020203" pitchFamily="34" charset="0"/>
              </a:rPr>
              <a:t>कार्डब्लॉक</a:t>
            </a:r>
            <a:r>
              <a:rPr lang="hi-IN" sz="1600" dirty="0">
                <a:solidFill>
                  <a:schemeClr val="bg2"/>
                </a:solidFill>
                <a:effectLst/>
                <a:latin typeface="Calibri" panose="020F0502020204030204" pitchFamily="34" charset="0"/>
                <a:ea typeface="Times New Roman" panose="02020603050405020304" pitchFamily="18" charset="0"/>
                <a:cs typeface="Mangal" panose="02040503050203030202" pitchFamily="18" charset="0"/>
              </a:rPr>
              <a:t> </a:t>
            </a:r>
            <a:r>
              <a:rPr lang="en-IN" sz="1600" dirty="0">
                <a:solidFill>
                  <a:schemeClr val="bg2"/>
                </a:solidFill>
                <a:effectLst/>
                <a:latin typeface="Calibri" panose="020F0502020204030204" pitchFamily="34" charset="0"/>
                <a:ea typeface="Times New Roman" panose="02020603050405020304" pitchFamily="18" charset="0"/>
                <a:cs typeface="Gautami" panose="020B0502040204020203" pitchFamily="34" charset="0"/>
              </a:rPr>
              <a:t>&lt;SPACE&gt; XXXX (</a:t>
            </a:r>
            <a:r>
              <a:rPr lang="en-IN" sz="1600" dirty="0" smtClean="0">
                <a:solidFill>
                  <a:schemeClr val="bg2"/>
                </a:solidFill>
                <a:effectLst/>
                <a:latin typeface="Calibri" panose="020F0502020204030204" pitchFamily="34" charset="0"/>
                <a:ea typeface="Times New Roman" panose="02020603050405020304" pitchFamily="18" charset="0"/>
                <a:cs typeface="Gautami" panose="020B0502040204020203" pitchFamily="34" charset="0"/>
              </a:rPr>
              <a:t>XXXX </a:t>
            </a:r>
            <a:r>
              <a:rPr lang="hi-IN" sz="1600" dirty="0" smtClean="0">
                <a:solidFill>
                  <a:schemeClr val="bg2"/>
                </a:solidFill>
                <a:latin typeface="Calibri" panose="020F0502020204030204" pitchFamily="34" charset="0"/>
                <a:ea typeface="Times New Roman" panose="02020603050405020304" pitchFamily="18" charset="0"/>
                <a:cs typeface="Gautami" panose="020B0502040204020203" pitchFamily="34" charset="0"/>
              </a:rPr>
              <a:t>पिछले</a:t>
            </a:r>
            <a:r>
              <a:rPr lang="en-US" sz="1600" dirty="0" smtClean="0">
                <a:solidFill>
                  <a:schemeClr val="bg2"/>
                </a:solidFill>
                <a:latin typeface="Calibri" panose="020F0502020204030204" pitchFamily="34" charset="0"/>
                <a:ea typeface="Times New Roman" panose="02020603050405020304" pitchFamily="18" charset="0"/>
                <a:cs typeface="Gautami" panose="020B0502040204020203" pitchFamily="34" charset="0"/>
              </a:rPr>
              <a:t> </a:t>
            </a:r>
            <a:r>
              <a:rPr lang="hi-IN" sz="1600" dirty="0" smtClean="0">
                <a:solidFill>
                  <a:schemeClr val="bg2"/>
                </a:solidFill>
                <a:effectLst/>
                <a:latin typeface="Times New Roman" panose="02020603050405020304" pitchFamily="18" charset="0"/>
                <a:ea typeface="Times New Roman" panose="02020603050405020304" pitchFamily="18" charset="0"/>
                <a:cs typeface="Nirmala UI" panose="020B0502040204020203" pitchFamily="34" charset="0"/>
              </a:rPr>
              <a:t>चार</a:t>
            </a:r>
            <a:r>
              <a:rPr lang="hi-IN" sz="1600" dirty="0" smtClean="0">
                <a:solidFill>
                  <a:schemeClr val="bg2"/>
                </a:solidFill>
                <a:effectLst/>
                <a:latin typeface="Calibri" panose="020F0502020204030204" pitchFamily="34" charset="0"/>
                <a:ea typeface="Times New Roman" panose="02020603050405020304" pitchFamily="18" charset="0"/>
                <a:cs typeface="Mangal" panose="02040503050203030202" pitchFamily="18" charset="0"/>
              </a:rPr>
              <a:t> </a:t>
            </a:r>
            <a:r>
              <a:rPr lang="hi-IN" sz="1600" dirty="0">
                <a:solidFill>
                  <a:schemeClr val="bg2"/>
                </a:solidFill>
                <a:effectLst/>
                <a:latin typeface="Times New Roman" panose="02020603050405020304" pitchFamily="18" charset="0"/>
                <a:ea typeface="Times New Roman" panose="02020603050405020304" pitchFamily="18" charset="0"/>
                <a:cs typeface="Nirmala UI" panose="020B0502040204020203" pitchFamily="34" charset="0"/>
              </a:rPr>
              <a:t>अंकों</a:t>
            </a:r>
            <a:r>
              <a:rPr lang="hi-IN" sz="1600" dirty="0">
                <a:solidFill>
                  <a:schemeClr val="bg2"/>
                </a:solidFill>
                <a:effectLst/>
                <a:latin typeface="Calibri" panose="020F0502020204030204" pitchFamily="34" charset="0"/>
                <a:ea typeface="Times New Roman" panose="02020603050405020304" pitchFamily="18" charset="0"/>
                <a:cs typeface="Mangal" panose="02040503050203030202" pitchFamily="18" charset="0"/>
              </a:rPr>
              <a:t> </a:t>
            </a:r>
            <a:r>
              <a:rPr lang="hi-IN" sz="1600" dirty="0">
                <a:solidFill>
                  <a:schemeClr val="bg2"/>
                </a:solidFill>
                <a:effectLst/>
                <a:latin typeface="Times New Roman" panose="02020603050405020304" pitchFamily="18" charset="0"/>
                <a:ea typeface="Times New Roman" panose="02020603050405020304" pitchFamily="18" charset="0"/>
                <a:cs typeface="Nirmala UI" panose="020B0502040204020203" pitchFamily="34" charset="0"/>
              </a:rPr>
              <a:t>के</a:t>
            </a:r>
            <a:r>
              <a:rPr lang="hi-IN" sz="1600" dirty="0">
                <a:solidFill>
                  <a:schemeClr val="bg2"/>
                </a:solidFill>
                <a:effectLst/>
                <a:latin typeface="Calibri" panose="020F0502020204030204" pitchFamily="34" charset="0"/>
                <a:ea typeface="Times New Roman" panose="02020603050405020304" pitchFamily="18" charset="0"/>
                <a:cs typeface="Mangal" panose="02040503050203030202" pitchFamily="18" charset="0"/>
              </a:rPr>
              <a:t> </a:t>
            </a:r>
            <a:r>
              <a:rPr lang="hi-IN" sz="1600" dirty="0">
                <a:solidFill>
                  <a:schemeClr val="bg2"/>
                </a:solidFill>
                <a:effectLst/>
                <a:latin typeface="Times New Roman" panose="02020603050405020304" pitchFamily="18" charset="0"/>
                <a:ea typeface="Times New Roman" panose="02020603050405020304" pitchFamily="18" charset="0"/>
                <a:cs typeface="Nirmala UI" panose="020B0502040204020203" pitchFamily="34" charset="0"/>
              </a:rPr>
              <a:t>ए</a:t>
            </a:r>
            <a:r>
              <a:rPr lang="hi-IN" sz="1600" dirty="0">
                <a:solidFill>
                  <a:schemeClr val="bg2"/>
                </a:solidFill>
                <a:effectLst/>
                <a:latin typeface="Calibri" panose="020F0502020204030204" pitchFamily="34" charset="0"/>
                <a:ea typeface="Times New Roman" panose="02020603050405020304" pitchFamily="18" charset="0"/>
                <a:cs typeface="Mangal" panose="02040503050203030202" pitchFamily="18" charset="0"/>
              </a:rPr>
              <a:t> / </a:t>
            </a:r>
            <a:r>
              <a:rPr lang="hi-IN" sz="1600" dirty="0">
                <a:solidFill>
                  <a:schemeClr val="bg2"/>
                </a:solidFill>
                <a:effectLst/>
                <a:latin typeface="Times New Roman" panose="02020603050405020304" pitchFamily="18" charset="0"/>
                <a:ea typeface="Times New Roman" panose="02020603050405020304" pitchFamily="18" charset="0"/>
                <a:cs typeface="Nirmala UI" panose="020B0502040204020203" pitchFamily="34" charset="0"/>
              </a:rPr>
              <a:t>सी</a:t>
            </a:r>
            <a:r>
              <a:rPr lang="hi-IN" sz="1600" dirty="0">
                <a:solidFill>
                  <a:schemeClr val="bg2"/>
                </a:solidFill>
                <a:effectLst/>
                <a:latin typeface="Calibri" panose="020F0502020204030204" pitchFamily="34" charset="0"/>
                <a:ea typeface="Times New Roman" panose="02020603050405020304" pitchFamily="18" charset="0"/>
                <a:cs typeface="Mangal" panose="02040503050203030202" pitchFamily="18" charset="0"/>
              </a:rPr>
              <a:t> </a:t>
            </a:r>
            <a:r>
              <a:rPr lang="hi-IN" sz="1600" dirty="0">
                <a:solidFill>
                  <a:schemeClr val="bg2"/>
                </a:solidFill>
                <a:effectLst/>
                <a:latin typeface="Times New Roman" panose="02020603050405020304" pitchFamily="18" charset="0"/>
                <a:ea typeface="Times New Roman" panose="02020603050405020304" pitchFamily="18" charset="0"/>
                <a:cs typeface="Nirmala UI" panose="020B0502040204020203" pitchFamily="34" charset="0"/>
              </a:rPr>
              <a:t>नंबर</a:t>
            </a:r>
            <a:r>
              <a:rPr lang="hi-IN" sz="1600" dirty="0">
                <a:solidFill>
                  <a:schemeClr val="bg2"/>
                </a:solidFill>
                <a:effectLst/>
                <a:latin typeface="Calibri" panose="020F0502020204030204" pitchFamily="34" charset="0"/>
                <a:ea typeface="Times New Roman" panose="02020603050405020304" pitchFamily="18" charset="0"/>
                <a:cs typeface="Mangal" panose="02040503050203030202" pitchFamily="18" charset="0"/>
              </a:rPr>
              <a:t>) </a:t>
            </a:r>
            <a:r>
              <a:rPr lang="hi-IN" sz="1600" dirty="0">
                <a:solidFill>
                  <a:schemeClr val="bg2"/>
                </a:solidFill>
                <a:effectLst/>
                <a:latin typeface="Times New Roman" panose="02020603050405020304" pitchFamily="18" charset="0"/>
                <a:ea typeface="Times New Roman" panose="02020603050405020304" pitchFamily="18" charset="0"/>
                <a:cs typeface="Nirmala UI" panose="020B0502040204020203" pitchFamily="34" charset="0"/>
              </a:rPr>
              <a:t>से</a:t>
            </a:r>
            <a:r>
              <a:rPr lang="hi-IN" sz="1600" dirty="0">
                <a:solidFill>
                  <a:schemeClr val="bg2"/>
                </a:solidFill>
                <a:effectLst/>
                <a:latin typeface="Calibri" panose="020F0502020204030204" pitchFamily="34" charset="0"/>
                <a:ea typeface="Times New Roman" panose="02020603050405020304" pitchFamily="18" charset="0"/>
                <a:cs typeface="Mangal" panose="02040503050203030202" pitchFamily="18" charset="0"/>
              </a:rPr>
              <a:t> </a:t>
            </a:r>
            <a:r>
              <a:rPr lang="en-IN" sz="1600" dirty="0">
                <a:solidFill>
                  <a:schemeClr val="bg2"/>
                </a:solidFill>
                <a:effectLst/>
                <a:latin typeface="Calibri" panose="020F0502020204030204" pitchFamily="34" charset="0"/>
                <a:ea typeface="Times New Roman" panose="02020603050405020304" pitchFamily="18" charset="0"/>
                <a:cs typeface="Gautami" panose="020B0502040204020203" pitchFamily="34" charset="0"/>
              </a:rPr>
              <a:t>56161</a:t>
            </a:r>
            <a:endParaRPr lang="en-IN" sz="1600" dirty="0">
              <a:solidFill>
                <a:schemeClr val="bg2"/>
              </a:solidFill>
              <a:effectLst/>
              <a:latin typeface="Times New Roman" panose="02020603050405020304" pitchFamily="18" charset="0"/>
              <a:ea typeface="Times New Roman" panose="02020603050405020304" pitchFamily="18" charset="0"/>
            </a:endParaRPr>
          </a:p>
          <a:p>
            <a:pPr algn="l"/>
            <a:endParaRPr lang="en-IN" dirty="0"/>
          </a:p>
        </p:txBody>
      </p:sp>
    </p:spTree>
    <p:extLst>
      <p:ext uri="{BB962C8B-B14F-4D97-AF65-F5344CB8AC3E}">
        <p14:creationId xmlns:p14="http://schemas.microsoft.com/office/powerpoint/2010/main" val="1992232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dirty="0"/>
          </a:p>
          <a:p>
            <a:pPr lvl="0"/>
            <a:r>
              <a:rPr lang="en-US" dirty="0" smtClean="0"/>
              <a:t>Approach</a:t>
            </a:r>
            <a:endParaRP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3768" y="-24231"/>
            <a:ext cx="6004560" cy="4888452"/>
          </a:xfrm>
          <a:prstGeom prst="rect">
            <a:avLst/>
          </a:prstGeom>
        </p:spPr>
      </p:pic>
      <p:sp>
        <p:nvSpPr>
          <p:cNvPr id="5" name="Rectangle 4"/>
          <p:cNvSpPr/>
          <p:nvPr/>
        </p:nvSpPr>
        <p:spPr>
          <a:xfrm>
            <a:off x="3308936" y="4431548"/>
            <a:ext cx="4572000" cy="615553"/>
          </a:xfrm>
          <a:prstGeom prst="rect">
            <a:avLst/>
          </a:prstGeom>
        </p:spPr>
        <p:txBody>
          <a:bodyPr>
            <a:spAutoFit/>
          </a:bodyPr>
          <a:lstStyle/>
          <a:p>
            <a:pPr lvl="0"/>
            <a:endParaRPr lang="en-IN" dirty="0"/>
          </a:p>
          <a:p>
            <a:pPr lvl="0"/>
            <a:r>
              <a:rPr lang="en-US" sz="2000" dirty="0">
                <a:latin typeface="Roboto" panose="020B0604020202020204" charset="0"/>
                <a:ea typeface="Roboto" panose="020B0604020202020204" charset="0"/>
              </a:rPr>
              <a:t>System </a:t>
            </a:r>
            <a:r>
              <a:rPr lang="en-US" sz="2000" dirty="0" smtClean="0">
                <a:latin typeface="Roboto" panose="020B0604020202020204" charset="0"/>
                <a:ea typeface="Roboto" panose="020B0604020202020204" charset="0"/>
              </a:rPr>
              <a:t>Architecture</a:t>
            </a:r>
            <a:endParaRPr lang="en-IN" sz="2000" dirty="0">
              <a:latin typeface="Roboto" panose="020B0604020202020204" charset="0"/>
              <a:ea typeface="Roboto" panose="020B0604020202020204" charset="0"/>
            </a:endParaRPr>
          </a:p>
        </p:txBody>
      </p:sp>
    </p:spTree>
    <p:extLst>
      <p:ext uri="{BB962C8B-B14F-4D97-AF65-F5344CB8AC3E}">
        <p14:creationId xmlns:p14="http://schemas.microsoft.com/office/powerpoint/2010/main" val="6106075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6337A-34C8-4A62-892C-1E25ADEA895C}"/>
              </a:ext>
            </a:extLst>
          </p:cNvPr>
          <p:cNvSpPr>
            <a:spLocks noGrp="1"/>
          </p:cNvSpPr>
          <p:nvPr>
            <p:ph type="title"/>
          </p:nvPr>
        </p:nvSpPr>
        <p:spPr>
          <a:xfrm>
            <a:off x="218627" y="192336"/>
            <a:ext cx="2808000" cy="735467"/>
          </a:xfrm>
        </p:spPr>
        <p:txBody>
          <a:bodyPr/>
          <a:lstStyle/>
          <a:p>
            <a:r>
              <a:rPr lang="en" sz="3200" dirty="0"/>
              <a:t>Chat</a:t>
            </a:r>
            <a:r>
              <a:rPr lang="en" sz="2800" dirty="0"/>
              <a:t> </a:t>
            </a:r>
            <a:r>
              <a:rPr lang="en" sz="3200" dirty="0"/>
              <a:t>Interface</a:t>
            </a:r>
            <a:endParaRPr lang="en-IN" sz="3200" dirty="0"/>
          </a:p>
        </p:txBody>
      </p:sp>
      <p:sp>
        <p:nvSpPr>
          <p:cNvPr id="4" name="TextBox 3">
            <a:extLst>
              <a:ext uri="{FF2B5EF4-FFF2-40B4-BE49-F238E27FC236}">
                <a16:creationId xmlns:a16="http://schemas.microsoft.com/office/drawing/2014/main" id="{C3268EC3-F9F5-4F2C-8886-8AA4DA870209}"/>
              </a:ext>
            </a:extLst>
          </p:cNvPr>
          <p:cNvSpPr txBox="1"/>
          <p:nvPr/>
        </p:nvSpPr>
        <p:spPr>
          <a:xfrm>
            <a:off x="3488267" y="330200"/>
            <a:ext cx="5359399" cy="4493538"/>
          </a:xfrm>
          <a:prstGeom prst="rect">
            <a:avLst/>
          </a:prstGeom>
          <a:noFill/>
        </p:spPr>
        <p:txBody>
          <a:bodyPr wrap="square" rtlCol="0">
            <a:spAutoFit/>
          </a:bodyPr>
          <a:lstStyle/>
          <a:p>
            <a:pPr marL="285750" indent="-285750">
              <a:buFont typeface="Arial" panose="020B0604020202020204" pitchFamily="34" charset="0"/>
              <a:buChar char="•"/>
            </a:pPr>
            <a:endParaRPr lang="en-IN" sz="1600" dirty="0" smtClean="0"/>
          </a:p>
          <a:p>
            <a:pPr marL="285750" indent="-285750">
              <a:buFont typeface="Arial" panose="020B0604020202020204" pitchFamily="34" charset="0"/>
              <a:buChar char="•"/>
            </a:pPr>
            <a:r>
              <a:rPr lang="en-IN" sz="1600" dirty="0" smtClean="0"/>
              <a:t>Android </a:t>
            </a:r>
            <a:r>
              <a:rPr lang="en-IN" sz="1600" dirty="0"/>
              <a:t>Chat Application</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IN" sz="1600" dirty="0" smtClean="0"/>
              <a:t>Interacts </a:t>
            </a:r>
            <a:r>
              <a:rPr lang="en-IN" sz="1600" dirty="0"/>
              <a:t>with the Customer</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IN" sz="1600" dirty="0"/>
              <a:t>User can input the Query in any language with Google Keyboard</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US" sz="1600" dirty="0" smtClean="0"/>
              <a:t>Sends the query to backend using Flask </a:t>
            </a:r>
            <a:r>
              <a:rPr lang="en-US" sz="1600" dirty="0" err="1" smtClean="0"/>
              <a:t>Api</a:t>
            </a:r>
            <a:endParaRPr lang="en-US" sz="1600" dirty="0" smtClean="0"/>
          </a:p>
          <a:p>
            <a:pPr marL="285750" indent="-285750">
              <a:buFont typeface="Arial" panose="020B0604020202020204" pitchFamily="34" charset="0"/>
              <a:buChar char="•"/>
            </a:pPr>
            <a:r>
              <a:rPr lang="en-US" sz="1600" dirty="0" smtClean="0"/>
              <a:t>Receive </a:t>
            </a:r>
            <a:r>
              <a:rPr lang="en-US" sz="1600" dirty="0" smtClean="0"/>
              <a:t>response using Flack </a:t>
            </a:r>
            <a:r>
              <a:rPr lang="en-US" sz="1600" dirty="0" err="1" smtClean="0"/>
              <a:t>api</a:t>
            </a:r>
            <a:endParaRPr lang="en-IN" sz="1600" dirty="0"/>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IN" sz="1600" dirty="0"/>
              <a:t>If the Query Doesn’t exit Gives Default Message (</a:t>
            </a:r>
            <a:r>
              <a:rPr lang="en-US" sz="1600" dirty="0"/>
              <a:t>I can't answer your question now!! Please call our Customer care number +</a:t>
            </a:r>
            <a:r>
              <a:rPr lang="en-US" sz="1600" dirty="0" smtClean="0"/>
              <a:t>917989167234.</a:t>
            </a:r>
            <a:r>
              <a:rPr lang="en-IN" sz="1600" dirty="0" smtClean="0"/>
              <a:t>)</a:t>
            </a:r>
            <a:endParaRPr lang="en-IN" sz="1600" dirty="0"/>
          </a:p>
          <a:p>
            <a:endParaRPr lang="en-IN" sz="1600" dirty="0"/>
          </a:p>
          <a:p>
            <a:r>
              <a:rPr lang="en-IN" sz="1600" dirty="0"/>
              <a:t> </a:t>
            </a:r>
          </a:p>
          <a:p>
            <a:endParaRPr lang="en-IN" dirty="0"/>
          </a:p>
        </p:txBody>
      </p:sp>
      <p:pic>
        <p:nvPicPr>
          <p:cNvPr id="5" name="Picture 4">
            <a:extLst>
              <a:ext uri="{FF2B5EF4-FFF2-40B4-BE49-F238E27FC236}">
                <a16:creationId xmlns:a16="http://schemas.microsoft.com/office/drawing/2014/main" id="{0DE0E748-6802-4F72-A9E6-C43EF8CC555F}"/>
              </a:ext>
            </a:extLst>
          </p:cNvPr>
          <p:cNvPicPr>
            <a:picLocks noChangeAspect="1"/>
          </p:cNvPicPr>
          <p:nvPr/>
        </p:nvPicPr>
        <p:blipFill>
          <a:blip r:embed="rId2"/>
          <a:stretch>
            <a:fillRect/>
          </a:stretch>
        </p:blipFill>
        <p:spPr>
          <a:xfrm>
            <a:off x="735109" y="1140171"/>
            <a:ext cx="1775036" cy="3747297"/>
          </a:xfrm>
          <a:prstGeom prst="rect">
            <a:avLst/>
          </a:prstGeom>
        </p:spPr>
      </p:pic>
    </p:spTree>
    <p:extLst>
      <p:ext uri="{BB962C8B-B14F-4D97-AF65-F5344CB8AC3E}">
        <p14:creationId xmlns:p14="http://schemas.microsoft.com/office/powerpoint/2010/main" val="1064582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2422EA-0D5F-4BE2-94E2-CD68A465026F}"/>
              </a:ext>
            </a:extLst>
          </p:cNvPr>
          <p:cNvPicPr>
            <a:picLocks noChangeAspect="1"/>
          </p:cNvPicPr>
          <p:nvPr/>
        </p:nvPicPr>
        <p:blipFill>
          <a:blip r:embed="rId2"/>
          <a:stretch>
            <a:fillRect/>
          </a:stretch>
        </p:blipFill>
        <p:spPr>
          <a:xfrm>
            <a:off x="3353802" y="0"/>
            <a:ext cx="2157999" cy="4555775"/>
          </a:xfrm>
          <a:prstGeom prst="rect">
            <a:avLst/>
          </a:prstGeom>
        </p:spPr>
      </p:pic>
      <p:pic>
        <p:nvPicPr>
          <p:cNvPr id="5" name="Picture 4">
            <a:extLst>
              <a:ext uri="{FF2B5EF4-FFF2-40B4-BE49-F238E27FC236}">
                <a16:creationId xmlns:a16="http://schemas.microsoft.com/office/drawing/2014/main" id="{A8C7F760-F7DF-4988-ADB4-D967C2B5AD13}"/>
              </a:ext>
            </a:extLst>
          </p:cNvPr>
          <p:cNvPicPr>
            <a:picLocks noChangeAspect="1"/>
          </p:cNvPicPr>
          <p:nvPr/>
        </p:nvPicPr>
        <p:blipFill>
          <a:blip r:embed="rId3"/>
          <a:stretch>
            <a:fillRect/>
          </a:stretch>
        </p:blipFill>
        <p:spPr>
          <a:xfrm>
            <a:off x="6418736" y="0"/>
            <a:ext cx="2101852" cy="4437242"/>
          </a:xfrm>
          <a:prstGeom prst="rect">
            <a:avLst/>
          </a:prstGeom>
        </p:spPr>
      </p:pic>
      <p:pic>
        <p:nvPicPr>
          <p:cNvPr id="7" name="Picture 6">
            <a:extLst>
              <a:ext uri="{FF2B5EF4-FFF2-40B4-BE49-F238E27FC236}">
                <a16:creationId xmlns:a16="http://schemas.microsoft.com/office/drawing/2014/main" id="{0DE0E748-6802-4F72-A9E6-C43EF8CC555F}"/>
              </a:ext>
            </a:extLst>
          </p:cNvPr>
          <p:cNvPicPr>
            <a:picLocks noChangeAspect="1"/>
          </p:cNvPicPr>
          <p:nvPr/>
        </p:nvPicPr>
        <p:blipFill>
          <a:blip r:embed="rId4"/>
          <a:stretch>
            <a:fillRect/>
          </a:stretch>
        </p:blipFill>
        <p:spPr>
          <a:xfrm>
            <a:off x="288868" y="0"/>
            <a:ext cx="2157999" cy="4555775"/>
          </a:xfrm>
          <a:prstGeom prst="rect">
            <a:avLst/>
          </a:prstGeom>
        </p:spPr>
      </p:pic>
    </p:spTree>
    <p:extLst>
      <p:ext uri="{BB962C8B-B14F-4D97-AF65-F5344CB8AC3E}">
        <p14:creationId xmlns:p14="http://schemas.microsoft.com/office/powerpoint/2010/main" val="1792102208"/>
      </p:ext>
    </p:extLst>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502</TotalTime>
  <Words>1034</Words>
  <Application>Microsoft Office PowerPoint</Application>
  <PresentationFormat>On-screen Show (16:9)</PresentationFormat>
  <Paragraphs>113</Paragraphs>
  <Slides>20</Slides>
  <Notes>14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Times New Roman</vt:lpstr>
      <vt:lpstr>Nirmala UI</vt:lpstr>
      <vt:lpstr>Calibri</vt:lpstr>
      <vt:lpstr>Mangal</vt:lpstr>
      <vt:lpstr>Gautami</vt:lpstr>
      <vt:lpstr>Roboto</vt:lpstr>
      <vt:lpstr>Georgia</vt:lpstr>
      <vt:lpstr>Arial</vt:lpstr>
      <vt:lpstr>Wingdings</vt:lpstr>
      <vt:lpstr>Comic Sans MS</vt:lpstr>
      <vt:lpstr>Material</vt:lpstr>
      <vt:lpstr> Building Generic Code-Mixed Chatbot for Banking System </vt:lpstr>
      <vt:lpstr>Introduction</vt:lpstr>
      <vt:lpstr>Chatbot in Banking Sector</vt:lpstr>
      <vt:lpstr>Data</vt:lpstr>
      <vt:lpstr>Data</vt:lpstr>
      <vt:lpstr> Approach</vt:lpstr>
      <vt:lpstr>PowerPoint Presentation</vt:lpstr>
      <vt:lpstr>Chat Interface</vt:lpstr>
      <vt:lpstr>PowerPoint Presentation</vt:lpstr>
      <vt:lpstr>PowerPoint Presentation</vt:lpstr>
      <vt:lpstr>Working</vt:lpstr>
      <vt:lpstr>Code-Mixed Text Conversion</vt:lpstr>
      <vt:lpstr>Text PreProcessing</vt:lpstr>
      <vt:lpstr>Sentence Similarity</vt:lpstr>
      <vt:lpstr>Retrieve the matched sentence</vt:lpstr>
      <vt:lpstr>Results and Analysis</vt:lpstr>
      <vt:lpstr>Conclusion</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Informal to Formal Text Conversion(Telugu)</dc:title>
  <dc:creator>Ravi Chintam</dc:creator>
  <cp:lastModifiedBy>Khasha Pavan Kalyan</cp:lastModifiedBy>
  <cp:revision>42</cp:revision>
  <dcterms:modified xsi:type="dcterms:W3CDTF">2021-05-10T10:14:05Z</dcterms:modified>
</cp:coreProperties>
</file>