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680" r:id="rId3"/>
    <p:sldId id="681" r:id="rId4"/>
    <p:sldId id="682" r:id="rId5"/>
    <p:sldId id="683" r:id="rId6"/>
    <p:sldId id="684" r:id="rId7"/>
    <p:sldId id="685" r:id="rId8"/>
    <p:sldId id="686" r:id="rId9"/>
    <p:sldId id="689" r:id="rId10"/>
    <p:sldId id="687" r:id="rId11"/>
    <p:sldId id="688" r:id="rId12"/>
    <p:sldId id="325" r:id="rId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57">
          <p15:clr>
            <a:srgbClr val="A4A3A4"/>
          </p15:clr>
        </p15:guide>
        <p15:guide id="2" pos="2880">
          <p15:clr>
            <a:srgbClr val="A4A3A4"/>
          </p15:clr>
        </p15:guide>
        <p15:guide id="3" pos="385">
          <p15:clr>
            <a:srgbClr val="A4A3A4"/>
          </p15:clr>
        </p15:guide>
        <p15:guide id="4" pos="537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淑文" initials="王淑文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9646"/>
    <a:srgbClr val="0000FF"/>
    <a:srgbClr val="F1F8F9"/>
    <a:srgbClr val="CCCCFF"/>
    <a:srgbClr val="D1D1F0"/>
    <a:srgbClr val="336699"/>
    <a:srgbClr val="996633"/>
    <a:srgbClr val="FF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1289" autoAdjust="0"/>
  </p:normalViewPr>
  <p:slideViewPr>
    <p:cSldViewPr>
      <p:cViewPr varScale="1">
        <p:scale>
          <a:sx n="104" d="100"/>
          <a:sy n="104" d="100"/>
        </p:scale>
        <p:origin x="-2172" y="-90"/>
      </p:cViewPr>
      <p:guideLst>
        <p:guide orient="horz" pos="3657"/>
        <p:guide pos="2880"/>
        <p:guide pos="385"/>
        <p:guide pos="5375"/>
      </p:guideLst>
    </p:cSldViewPr>
  </p:slideViewPr>
  <p:outlineViewPr>
    <p:cViewPr>
      <p:scale>
        <a:sx n="75" d="100"/>
        <a:sy n="75" d="100"/>
      </p:scale>
      <p:origin x="0" y="142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9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D7874EC-5A2A-456E-8923-EBF4BA411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556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E3D8C4E-8BED-433E-95EE-96DE205E34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170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D8C4E-8BED-433E-95EE-96DE205E34C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02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通用解决方案：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D8C4E-8BED-433E-95EE-96DE205E34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20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通用解决方案：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D8C4E-8BED-433E-95EE-96DE205E34C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20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通用解决方案：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D8C4E-8BED-433E-95EE-96DE205E34C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20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通用解决方案：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D8C4E-8BED-433E-95EE-96DE205E34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20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通用解决方案：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D8C4E-8BED-433E-95EE-96DE205E34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20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r>
              <a:rPr lang="zh-CN" altLang="en-US" dirty="0" smtClean="0"/>
              <a:t>的三大功能：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）知道模型，求观测序列出现的概率；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D8C4E-8BED-433E-95EE-96DE205E34C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20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通用解决方案：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D8C4E-8BED-433E-95EE-96DE205E34C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208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通用解决方案：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D8C4E-8BED-433E-95EE-96DE205E34C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20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通用解决方案：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D8C4E-8BED-433E-95EE-96DE205E34C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208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通用解决方案：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D8C4E-8BED-433E-95EE-96DE205E34C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20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zh-CN" altLang="zh-CN" sz="1800">
              <a:latin typeface="Arial" charset="0"/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4437063"/>
            <a:ext cx="7415212" cy="792162"/>
          </a:xfrm>
        </p:spPr>
        <p:txBody>
          <a:bodyPr/>
          <a:lstStyle>
            <a:lvl1pPr algn="ctr">
              <a:defRPr sz="2400">
                <a:latin typeface="黑体" pitchFamily="2" charset="-122"/>
              </a:defRPr>
            </a:lvl1pPr>
          </a:lstStyle>
          <a:p>
            <a:r>
              <a:rPr lang="zh-CN" altLang="en-US"/>
              <a:t>海康威视</a:t>
            </a:r>
            <a:r>
              <a:rPr lang="en-US" altLang="zh-CN"/>
              <a:t>-</a:t>
            </a:r>
            <a:r>
              <a:rPr lang="zh-CN" altLang="en-US"/>
              <a:t>致力于人人轻松享有安全的品质生活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73688"/>
            <a:ext cx="6192837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500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提示：此为企业简介素材稿，实际使用时，务必根据受众进行修改！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F2551-06DA-4B93-A83F-94303E1792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333375"/>
            <a:ext cx="2105025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167437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50BE1-F4CA-4DB9-9015-8CC1705B0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5288" y="333375"/>
            <a:ext cx="8424862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EF41F-F96A-4064-8C09-5C24C74B68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840537" cy="503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1638" y="1125538"/>
            <a:ext cx="8418512" cy="53276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205F2-C564-4A4A-A9D3-3EB8602E19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654" y="1125538"/>
            <a:ext cx="8058794" cy="50397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6C86C-99A5-43C3-8359-C1D1FC3763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F2FBB-948C-49FA-8FBE-55994BDE7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125538"/>
            <a:ext cx="413226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41338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5C459-9C63-4D5A-930C-5784C094C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CAB05-73B9-45D3-B729-1A2BE445C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E6676-EC46-4BCE-A79C-5AC68D72B2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268DD-5206-48F9-BD72-3F4E785B22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045F5-8509-4B4C-8FC0-71B495B77D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559F6-7921-462A-BFE8-FCE64E624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91019ED-C865-4062-BCDA-E9D997333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-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509120"/>
            <a:ext cx="7415212" cy="1656234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GMOVE</a:t>
            </a:r>
            <a:r>
              <a:rPr lang="zh-CN" altLang="en-US" dirty="0" smtClean="0"/>
              <a:t>内容分享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                      </a:t>
            </a:r>
            <a:r>
              <a:rPr lang="zh-CN" altLang="en-US" sz="1600" dirty="0" smtClean="0"/>
              <a:t>分享人：吕颖超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7704856" cy="370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6C86C-99A5-43C3-8359-C1D1FC3763D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83392" y="1124744"/>
            <a:ext cx="8781096" cy="5039766"/>
          </a:xfrm>
        </p:spPr>
        <p:txBody>
          <a:bodyPr/>
          <a:lstStyle/>
          <a:p>
            <a:r>
              <a:rPr lang="zh-CN" altLang="en-US" dirty="0" smtClean="0"/>
              <a:t>模型效果对比</a:t>
            </a:r>
          </a:p>
          <a:p>
            <a:pPr marL="0" indent="0">
              <a:buNone/>
            </a:pPr>
            <a:r>
              <a:rPr lang="en-US" altLang="zh-CN" sz="2400" dirty="0" smtClean="0"/>
              <a:t>LAW</a:t>
            </a:r>
            <a:r>
              <a:rPr lang="zh-CN" altLang="en-US" sz="2400" dirty="0" smtClean="0"/>
              <a:t>：常用移动模型；   </a:t>
            </a:r>
            <a:r>
              <a:rPr lang="en-US" altLang="zh-CN" sz="2400" dirty="0" smtClean="0"/>
              <a:t>GEO</a:t>
            </a:r>
            <a:r>
              <a:rPr lang="zh-CN" altLang="en-US" sz="2400" dirty="0" smtClean="0"/>
              <a:t>：只采用空间信息训练一个</a:t>
            </a:r>
            <a:r>
              <a:rPr lang="en-US" altLang="zh-CN" sz="2400" dirty="0" smtClean="0"/>
              <a:t>HMM</a:t>
            </a:r>
          </a:p>
          <a:p>
            <a:pPr marL="0" indent="0">
              <a:buNone/>
            </a:pPr>
            <a:r>
              <a:rPr lang="en-US" altLang="zh-CN" sz="2400" dirty="0" smtClean="0"/>
              <a:t>SINGLE</a:t>
            </a:r>
            <a:r>
              <a:rPr lang="zh-CN" altLang="en-US" sz="2400" dirty="0" smtClean="0"/>
              <a:t>：采用所有轨迹训练一个</a:t>
            </a:r>
            <a:r>
              <a:rPr lang="en-US" altLang="zh-CN" sz="2400" dirty="0" smtClean="0"/>
              <a:t>HMM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GMOVE</a:t>
            </a:r>
          </a:p>
          <a:p>
            <a:pPr marL="0" indent="0">
              <a:buNone/>
            </a:pPr>
            <a:r>
              <a:rPr lang="en-US" altLang="zh-CN" sz="2400" dirty="0" smtClean="0"/>
              <a:t>NOAUG</a:t>
            </a:r>
            <a:r>
              <a:rPr lang="zh-CN" altLang="en-US" sz="2400" dirty="0" smtClean="0"/>
              <a:t>：不采用文字信息的</a:t>
            </a:r>
            <a:r>
              <a:rPr lang="en-US" altLang="zh-CN" sz="2400" dirty="0" smtClean="0"/>
              <a:t>GMOVE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2176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6C86C-99A5-43C3-8359-C1D1FC3763D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260648"/>
            <a:ext cx="7056784" cy="309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7"/>
            <a:ext cx="6408712" cy="308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176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051050" y="2492375"/>
            <a:ext cx="4962525" cy="1785938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sz="9600" dirty="0" smtClean="0">
                <a:latin typeface="微软雅黑" pitchFamily="34" charset="-122"/>
              </a:rPr>
              <a:t>谢谢！</a:t>
            </a:r>
            <a:endParaRPr lang="en-US" altLang="zh-CN" sz="9600" dirty="0" smtClean="0">
              <a:latin typeface="微软雅黑" pitchFamily="34" charset="-122"/>
            </a:endParaRPr>
          </a:p>
        </p:txBody>
      </p:sp>
      <p:sp>
        <p:nvSpPr>
          <p:cNvPr id="16387" name="矩形 2"/>
          <p:cNvSpPr>
            <a:spLocks noChangeArrowheads="1"/>
          </p:cNvSpPr>
          <p:nvPr/>
        </p:nvSpPr>
        <p:spPr bwMode="auto">
          <a:xfrm>
            <a:off x="4017963" y="3244850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生物识别</a:t>
            </a:r>
          </a:p>
        </p:txBody>
      </p:sp>
      <p:pic>
        <p:nvPicPr>
          <p:cNvPr id="16388" name="Picture 2" descr="D:\PPT\新PPT样式\bg封底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6C86C-99A5-43C3-8359-C1D1FC3763D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764704"/>
            <a:ext cx="8058794" cy="5976664"/>
          </a:xfrm>
        </p:spPr>
        <p:txBody>
          <a:bodyPr/>
          <a:lstStyle/>
          <a:p>
            <a:r>
              <a:rPr lang="zh-CN" altLang="en-US" dirty="0" smtClean="0"/>
              <a:t>背景：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利用</a:t>
            </a:r>
            <a:r>
              <a:rPr lang="en-US" altLang="zh-CN" sz="2000" dirty="0" smtClean="0"/>
              <a:t>geo-tagged social media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GeoSM</a:t>
            </a:r>
            <a:r>
              <a:rPr lang="zh-CN" altLang="en-US" sz="2000" dirty="0" smtClean="0"/>
              <a:t>）数据来研究人的移动性（包含时间空间文字信息），用于规划交通和位置预测。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GeoSM</a:t>
            </a:r>
            <a:r>
              <a:rPr lang="zh-CN" altLang="en-US" sz="2000" dirty="0"/>
              <a:t>记录</a:t>
            </a:r>
            <a:r>
              <a:rPr lang="en-US" altLang="zh-CN" sz="2000" b="1" dirty="0"/>
              <a:t>x</a:t>
            </a:r>
            <a:r>
              <a:rPr lang="zh-CN" altLang="en-US" sz="2000" dirty="0"/>
              <a:t>被定义为如下元组：                   </a:t>
            </a:r>
            <a:endParaRPr lang="en-US" altLang="zh-CN" sz="2000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问题：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2000" dirty="0" err="1" smtClean="0"/>
              <a:t>GeoSM</a:t>
            </a:r>
            <a:r>
              <a:rPr lang="zh-CN" altLang="en-US" sz="2000" dirty="0" smtClean="0"/>
              <a:t>数据具有高稀疏性和不一致性；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采用一个用户的</a:t>
            </a:r>
            <a:r>
              <a:rPr lang="en-US" altLang="zh-CN" sz="2000" dirty="0" err="1" smtClean="0"/>
              <a:t>GeoSM</a:t>
            </a:r>
            <a:r>
              <a:rPr lang="zh-CN" altLang="en-US" sz="2000" dirty="0" smtClean="0"/>
              <a:t>来建模则太有限，用所有用户的</a:t>
            </a:r>
            <a:r>
              <a:rPr lang="en-US" altLang="zh-CN" sz="2000" dirty="0" err="1" smtClean="0"/>
              <a:t>GeoSM</a:t>
            </a:r>
            <a:r>
              <a:rPr lang="zh-CN" altLang="en-US" sz="2000" dirty="0" smtClean="0"/>
              <a:t>来建模则可能存在严重的数据不一致性从而影响模型的有效性。</a:t>
            </a:r>
            <a:endParaRPr lang="en-US" altLang="zh-CN" sz="2000" dirty="0" smtClean="0"/>
          </a:p>
          <a:p>
            <a:pPr lvl="0"/>
            <a:r>
              <a:rPr lang="en-US" altLang="zh-CN" dirty="0" err="1" smtClean="0">
                <a:solidFill>
                  <a:prstClr val="black"/>
                </a:solidFill>
              </a:rPr>
              <a:t>GMove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The </a:t>
            </a:r>
            <a:r>
              <a:rPr lang="en-US" altLang="zh-CN" sz="2000" i="1" dirty="0" smtClean="0"/>
              <a:t>Group-level mobility modeling</a:t>
            </a:r>
            <a:r>
              <a:rPr lang="en-US" altLang="zh-CN" sz="2000" dirty="0" smtClean="0"/>
              <a:t> method using </a:t>
            </a:r>
            <a:r>
              <a:rPr lang="en-US" altLang="zh-CN" sz="2000" dirty="0" err="1" smtClean="0"/>
              <a:t>GeoSM</a:t>
            </a:r>
            <a:r>
              <a:rPr lang="en-US" altLang="zh-CN" sz="2000" dirty="0" smtClean="0"/>
              <a:t> data</a:t>
            </a:r>
          </a:p>
          <a:p>
            <a:pPr marL="0" indent="0">
              <a:buNone/>
            </a:pPr>
            <a:r>
              <a:rPr lang="zh-CN" altLang="en-US" sz="2000" dirty="0" smtClean="0"/>
              <a:t>由</a:t>
            </a:r>
            <a:r>
              <a:rPr lang="en-US" altLang="zh-CN" sz="2000" dirty="0" smtClean="0"/>
              <a:t>user group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mobility modeling</a:t>
            </a:r>
            <a:r>
              <a:rPr lang="zh-CN" altLang="en-US" sz="2000" dirty="0" smtClean="0"/>
              <a:t>组成的集成</a:t>
            </a:r>
            <a:r>
              <a:rPr lang="en-US" altLang="zh-CN" sz="2000" dirty="0" smtClean="0"/>
              <a:t>HMM</a:t>
            </a:r>
            <a:r>
              <a:rPr lang="zh-CN" altLang="en-US" sz="2000" dirty="0" smtClean="0"/>
              <a:t>框架，文中用于位置预测。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68" y="2132856"/>
            <a:ext cx="1675606" cy="41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780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6C86C-99A5-43C3-8359-C1D1FC3763D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108776"/>
            <a:ext cx="8058794" cy="5039766"/>
          </a:xfrm>
        </p:spPr>
        <p:txBody>
          <a:bodyPr/>
          <a:lstStyle/>
          <a:p>
            <a:r>
              <a:rPr lang="zh-CN" altLang="en-US" sz="2400" dirty="0" smtClean="0"/>
              <a:t>对于</a:t>
            </a:r>
            <a:r>
              <a:rPr lang="zh-CN" altLang="en-US" sz="2400" dirty="0"/>
              <a:t>一个用户</a:t>
            </a:r>
            <a:r>
              <a:rPr lang="en-US" altLang="zh-CN" sz="2400" dirty="0"/>
              <a:t>u</a:t>
            </a:r>
            <a:r>
              <a:rPr lang="zh-CN" altLang="en-US" sz="2400" dirty="0"/>
              <a:t>，其行为序列则是按照时间排列的</a:t>
            </a:r>
            <a:r>
              <a:rPr lang="en-US" altLang="zh-CN" sz="2400" dirty="0" err="1"/>
              <a:t>GeoSM</a:t>
            </a:r>
            <a:r>
              <a:rPr lang="zh-CN" altLang="en-US" sz="2400" dirty="0"/>
              <a:t>记录                         ，但由于行为序列具有低采样性，且一些连续行为对之间的时间间隔可能会很大（比如天），所以采用较为密集的序列部分来建模，这些部分被称为</a:t>
            </a:r>
            <a:r>
              <a:rPr lang="zh-CN" altLang="en-US" sz="2400" b="1" dirty="0"/>
              <a:t>轨迹（</a:t>
            </a:r>
            <a:r>
              <a:rPr lang="en-US" altLang="zh-CN" sz="2400" b="1" dirty="0"/>
              <a:t>trajectories</a:t>
            </a:r>
            <a:r>
              <a:rPr lang="zh-CN" altLang="en-US" sz="2400" b="1" dirty="0"/>
              <a:t>）</a:t>
            </a:r>
          </a:p>
          <a:p>
            <a:endParaRPr lang="en-US" altLang="zh-CN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2160240" cy="37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前序</a:t>
            </a:r>
            <a:r>
              <a:rPr lang="zh-CN" altLang="en-US" dirty="0" smtClean="0"/>
              <a:t>问题描述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76" y="3933056"/>
            <a:ext cx="6120680" cy="185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6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3" y="604062"/>
            <a:ext cx="6497855" cy="161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206964" y="6515001"/>
            <a:ext cx="801687" cy="144462"/>
          </a:xfrm>
        </p:spPr>
        <p:txBody>
          <a:bodyPr/>
          <a:lstStyle/>
          <a:p>
            <a:pPr>
              <a:defRPr/>
            </a:pPr>
            <a:fld id="{2236C86C-99A5-43C3-8359-C1D1FC3763D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288" y="228395"/>
            <a:ext cx="6840537" cy="503238"/>
          </a:xfrm>
        </p:spPr>
        <p:txBody>
          <a:bodyPr/>
          <a:lstStyle/>
          <a:p>
            <a:r>
              <a:rPr lang="en-US" altLang="zh-CN" dirty="0"/>
              <a:t>GMOVE</a:t>
            </a:r>
            <a:r>
              <a:rPr lang="zh-CN" altLang="en-US" dirty="0"/>
              <a:t>模型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7133" y="748872"/>
            <a:ext cx="8829738" cy="5864826"/>
          </a:xfrm>
        </p:spPr>
        <p:txBody>
          <a:bodyPr/>
          <a:lstStyle/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、初始化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                        </a:t>
            </a:r>
            <a:r>
              <a:rPr lang="zh-CN" altLang="en-US" sz="1800" dirty="0" smtClean="0"/>
              <a:t>为用户集合，                  为用户类别集合。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a</a:t>
            </a:r>
            <a:r>
              <a:rPr lang="zh-CN" altLang="en-US" sz="1800" dirty="0"/>
              <a:t>）建立每个用户的成员向量</a:t>
            </a:r>
            <a:r>
              <a:rPr lang="en-US" altLang="zh-CN" sz="1800" dirty="0"/>
              <a:t>Mu</a:t>
            </a:r>
            <a:r>
              <a:rPr lang="zh-CN" altLang="en-US" sz="1800" dirty="0"/>
              <a:t>，其中</a:t>
            </a:r>
            <a:r>
              <a:rPr lang="en-US" altLang="zh-CN" sz="1800" dirty="0"/>
              <a:t>Mu(g)</a:t>
            </a:r>
            <a:r>
              <a:rPr lang="zh-CN" altLang="en-US" sz="1800" dirty="0"/>
              <a:t>为用户</a:t>
            </a:r>
            <a:r>
              <a:rPr lang="en-US" altLang="zh-CN" sz="1800" dirty="0"/>
              <a:t>u</a:t>
            </a:r>
            <a:r>
              <a:rPr lang="zh-CN" altLang="en-US" sz="1800" dirty="0"/>
              <a:t>属于</a:t>
            </a:r>
            <a:r>
              <a:rPr lang="en-US" altLang="zh-CN" sz="1800" dirty="0"/>
              <a:t>g</a:t>
            </a:r>
            <a:r>
              <a:rPr lang="zh-CN" altLang="en-US" sz="1800" dirty="0"/>
              <a:t>类的概率；</a:t>
            </a:r>
          </a:p>
          <a:p>
            <a:pPr marL="0" indent="0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b</a:t>
            </a:r>
            <a:r>
              <a:rPr lang="zh-CN" altLang="en-US" sz="1800" dirty="0"/>
              <a:t>）对每一类用户，随机初始化一个</a:t>
            </a:r>
            <a:r>
              <a:rPr lang="en-US" altLang="zh-CN" sz="1800" dirty="0"/>
              <a:t>HMM</a:t>
            </a:r>
            <a:r>
              <a:rPr lang="zh-CN" altLang="en-US" sz="1800" dirty="0"/>
              <a:t>为</a:t>
            </a:r>
            <a:r>
              <a:rPr lang="en-US" altLang="zh-CN" sz="1800" dirty="0"/>
              <a:t>Hg</a:t>
            </a:r>
            <a:r>
              <a:rPr lang="zh-CN" altLang="en-US" sz="1800" dirty="0"/>
              <a:t>，全体的</a:t>
            </a:r>
            <a:r>
              <a:rPr lang="en-US" altLang="zh-CN" sz="1800" dirty="0"/>
              <a:t>HMM</a:t>
            </a:r>
            <a:r>
              <a:rPr lang="zh-CN" altLang="en-US" sz="1800" dirty="0"/>
              <a:t>为</a:t>
            </a:r>
          </a:p>
          <a:p>
            <a:pPr lvl="0"/>
            <a:r>
              <a:rPr lang="en-US" altLang="zh-CN" sz="1800" dirty="0">
                <a:solidFill>
                  <a:prstClr val="black"/>
                </a:solidFill>
              </a:rPr>
              <a:t>2</a:t>
            </a:r>
            <a:r>
              <a:rPr lang="zh-CN" altLang="en-US" sz="1800" dirty="0">
                <a:solidFill>
                  <a:prstClr val="black"/>
                </a:solidFill>
              </a:rPr>
              <a:t>、</a:t>
            </a:r>
            <a:r>
              <a:rPr lang="en-US" altLang="zh-CN" sz="1800" dirty="0">
                <a:solidFill>
                  <a:prstClr val="black"/>
                </a:solidFill>
              </a:rPr>
              <a:t>HMM</a:t>
            </a:r>
            <a:r>
              <a:rPr lang="zh-CN" altLang="en-US" sz="1800" dirty="0" smtClean="0">
                <a:solidFill>
                  <a:prstClr val="black"/>
                </a:solidFill>
              </a:rPr>
              <a:t>训练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zh-CN" altLang="en-US" sz="1800" dirty="0"/>
              <a:t>利用</a:t>
            </a:r>
            <a:r>
              <a:rPr lang="en-US" altLang="zh-CN" sz="1800" dirty="0"/>
              <a:t>Mu</a:t>
            </a:r>
            <a:r>
              <a:rPr lang="zh-CN" altLang="en-US" sz="1800" dirty="0"/>
              <a:t>对该用户的行为序列在不同类别中的比重进行赋值，然后采用具有比重的行为序列簇对不同类别下的用户进行新的</a:t>
            </a:r>
            <a:r>
              <a:rPr lang="en-US" altLang="zh-CN" sz="1800" dirty="0"/>
              <a:t>HMM</a:t>
            </a:r>
            <a:r>
              <a:rPr lang="zh-CN" altLang="en-US" sz="1800" dirty="0"/>
              <a:t>训练</a:t>
            </a:r>
            <a:endParaRPr lang="en-US" altLang="zh-CN" sz="1800" dirty="0" smtClean="0"/>
          </a:p>
          <a:p>
            <a:pPr lvl="0"/>
            <a:r>
              <a:rPr lang="en-US" altLang="zh-CN" sz="1800" dirty="0"/>
              <a:t>3</a:t>
            </a:r>
            <a:r>
              <a:rPr lang="zh-CN" altLang="zh-CN" sz="1800" dirty="0"/>
              <a:t>、用户</a:t>
            </a:r>
            <a:r>
              <a:rPr lang="zh-CN" altLang="zh-CN" sz="1800" dirty="0" smtClean="0"/>
              <a:t>分组</a:t>
            </a:r>
            <a:endParaRPr lang="en-US" altLang="zh-CN" sz="1800" dirty="0" smtClean="0"/>
          </a:p>
          <a:p>
            <a:pPr marL="0" lvl="0" indent="0">
              <a:buNone/>
            </a:pPr>
            <a:r>
              <a:rPr lang="zh-CN" altLang="zh-CN" sz="1800" dirty="0"/>
              <a:t>用新产生的</a:t>
            </a:r>
            <a:r>
              <a:rPr lang="en-US" altLang="zh-CN" sz="1800" dirty="0"/>
              <a:t>HMM</a:t>
            </a:r>
            <a:r>
              <a:rPr lang="zh-CN" altLang="zh-CN" sz="1800" dirty="0"/>
              <a:t>模型反过来更新用户的成员向量（其实就是用</a:t>
            </a:r>
            <a:r>
              <a:rPr lang="en-US" altLang="zh-CN" sz="1800" dirty="0"/>
              <a:t>HMM</a:t>
            </a:r>
            <a:r>
              <a:rPr lang="zh-CN" altLang="zh-CN" sz="1800" dirty="0"/>
              <a:t>计算不同用户的观测序列出现的概率，一个人有多个序列的是将每个</a:t>
            </a:r>
            <a:r>
              <a:rPr lang="zh-CN" altLang="zh-CN" sz="1800" dirty="0" smtClean="0"/>
              <a:t>序列</a:t>
            </a:r>
            <a:r>
              <a:rPr lang="zh-CN" altLang="en-US" sz="1800" dirty="0" smtClean="0"/>
              <a:t>概率</a:t>
            </a:r>
            <a:r>
              <a:rPr lang="zh-CN" altLang="zh-CN" sz="1800" dirty="0" smtClean="0"/>
              <a:t>都</a:t>
            </a:r>
            <a:r>
              <a:rPr lang="zh-CN" altLang="zh-CN" sz="1800" dirty="0"/>
              <a:t>乘起来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lvl="0"/>
            <a:r>
              <a:rPr lang="en-US" altLang="zh-CN" sz="1800" dirty="0"/>
              <a:t>4</a:t>
            </a:r>
            <a:r>
              <a:rPr lang="zh-CN" altLang="zh-CN" sz="1800" dirty="0"/>
              <a:t>、迭代</a:t>
            </a:r>
            <a:endParaRPr lang="en-US" altLang="zh-CN" sz="1800" dirty="0" smtClean="0"/>
          </a:p>
          <a:p>
            <a:pPr marL="0" lvl="0" indent="0">
              <a:buNone/>
            </a:pPr>
            <a:r>
              <a:rPr lang="zh-CN" altLang="en-US" sz="1800" dirty="0"/>
              <a:t>对输入的轨迹</a:t>
            </a:r>
            <a:r>
              <a:rPr lang="en-US" altLang="zh-CN" sz="1800" dirty="0"/>
              <a:t>s</a:t>
            </a:r>
            <a:r>
              <a:rPr lang="zh-CN" altLang="en-US" sz="1800" dirty="0"/>
              <a:t>的</a:t>
            </a:r>
            <a:r>
              <a:rPr lang="en-US" altLang="zh-CN" sz="1800" dirty="0"/>
              <a:t>log-likelihood</a:t>
            </a:r>
            <a:r>
              <a:rPr lang="zh-CN" altLang="en-US" sz="1800" dirty="0"/>
              <a:t>的收敛性进行检验，如果未收敛，则：</a:t>
            </a:r>
          </a:p>
          <a:p>
            <a:pPr marL="0" lvl="0" indent="0">
              <a:buNone/>
            </a:pPr>
            <a:r>
              <a:rPr lang="en-US" altLang="zh-CN" sz="1800" dirty="0" smtClean="0"/>
              <a:t>		</a:t>
            </a:r>
            <a:r>
              <a:rPr lang="zh-CN" altLang="en-US" sz="1800" dirty="0" smtClean="0"/>
              <a:t>        然后</a:t>
            </a:r>
            <a:r>
              <a:rPr lang="zh-CN" altLang="en-US" sz="1800" dirty="0"/>
              <a:t>回到第二</a:t>
            </a:r>
            <a:r>
              <a:rPr lang="zh-CN" altLang="en-US" sz="1800" dirty="0" smtClean="0"/>
              <a:t>步</a:t>
            </a:r>
            <a:endParaRPr lang="zh-CN" altLang="en-US" sz="1800" dirty="0"/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485597" y="2400448"/>
            <a:ext cx="1584176" cy="216024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3442256" y="2400448"/>
            <a:ext cx="1224136" cy="216024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781869" y="3163775"/>
            <a:ext cx="1368152" cy="248599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7"/>
          <a:stretch>
            <a:fillRect/>
          </a:stretch>
        </p:blipFill>
        <p:spPr>
          <a:xfrm>
            <a:off x="4954424" y="4255094"/>
            <a:ext cx="1584176" cy="246484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8"/>
          <a:stretch>
            <a:fillRect/>
          </a:stretch>
        </p:blipFill>
        <p:spPr>
          <a:xfrm>
            <a:off x="121737" y="6383535"/>
            <a:ext cx="2376453" cy="40466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780928"/>
            <a:ext cx="1228728" cy="24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6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6C86C-99A5-43C3-8359-C1D1FC3763D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832648"/>
          </a:xfrm>
        </p:spPr>
        <p:txBody>
          <a:bodyPr/>
          <a:lstStyle/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zh-CN" sz="1800" dirty="0" smtClean="0"/>
              <a:t>上</a:t>
            </a:r>
            <a:r>
              <a:rPr lang="zh-CN" altLang="zh-CN" sz="1800" dirty="0"/>
              <a:t>图是典型的</a:t>
            </a:r>
            <a:r>
              <a:rPr lang="en-US" altLang="zh-CN" sz="1800" dirty="0"/>
              <a:t>HMM</a:t>
            </a:r>
            <a:r>
              <a:rPr lang="zh-CN" altLang="zh-CN" sz="1800" dirty="0"/>
              <a:t>模型，其中</a:t>
            </a:r>
            <a:r>
              <a:rPr lang="en-US" altLang="zh-CN" sz="1800" dirty="0"/>
              <a:t>xi</a:t>
            </a:r>
            <a:r>
              <a:rPr lang="zh-CN" altLang="zh-CN" sz="1800" dirty="0"/>
              <a:t>是一个已经经过时间窗切割后的新的行为序列中的一个行为</a:t>
            </a:r>
            <a:r>
              <a:rPr lang="en-US" altLang="zh-CN" sz="1800" dirty="0" err="1"/>
              <a:t>i</a:t>
            </a:r>
            <a:r>
              <a:rPr lang="zh-CN" altLang="zh-CN" sz="1800" dirty="0"/>
              <a:t>，即</a:t>
            </a:r>
            <a:r>
              <a:rPr lang="en-US" altLang="zh-CN" sz="1800" dirty="0"/>
              <a:t>xi</a:t>
            </a:r>
            <a:r>
              <a:rPr lang="zh-CN" altLang="zh-CN" sz="1800" dirty="0"/>
              <a:t>为观测状态</a:t>
            </a:r>
            <a:r>
              <a:rPr lang="en-US" altLang="zh-CN" sz="1800" dirty="0" err="1"/>
              <a:t>i</a:t>
            </a:r>
            <a:r>
              <a:rPr lang="zh-CN" altLang="zh-CN" sz="1800" dirty="0"/>
              <a:t>，我们对隐含状态</a:t>
            </a:r>
            <a:r>
              <a:rPr lang="en-US" altLang="zh-CN" sz="1800" dirty="0"/>
              <a:t>Z</a:t>
            </a:r>
            <a:r>
              <a:rPr lang="zh-CN" altLang="zh-CN" sz="1800" dirty="0"/>
              <a:t>设定</a:t>
            </a:r>
            <a:r>
              <a:rPr lang="en-US" altLang="zh-CN" sz="1800" dirty="0"/>
              <a:t>K</a:t>
            </a:r>
            <a:r>
              <a:rPr lang="zh-CN" altLang="zh-CN" sz="1800" dirty="0"/>
              <a:t>种类别，每一个观测状态（或行为</a:t>
            </a:r>
            <a:r>
              <a:rPr lang="en-US" altLang="zh-CN" sz="1800" dirty="0"/>
              <a:t>xi</a:t>
            </a:r>
            <a:r>
              <a:rPr lang="zh-CN" altLang="zh-CN" sz="1800" dirty="0"/>
              <a:t>）均对应一种隐含状态</a:t>
            </a:r>
            <a:r>
              <a:rPr lang="en-US" altLang="zh-CN" sz="1800" dirty="0" err="1"/>
              <a:t>zi</a:t>
            </a:r>
            <a:r>
              <a:rPr lang="zh-CN" altLang="zh-CN" sz="1800" dirty="0"/>
              <a:t>。隐含状态序列</a:t>
            </a:r>
            <a:r>
              <a:rPr lang="en-US" altLang="zh-CN" sz="1800" dirty="0"/>
              <a:t>Z</a:t>
            </a:r>
            <a:r>
              <a:rPr lang="zh-CN" altLang="zh-CN" sz="1800" dirty="0"/>
              <a:t>的确定需要以下参数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1</a:t>
            </a:r>
            <a:r>
              <a:rPr lang="zh-CN" altLang="zh-CN" sz="1800" dirty="0"/>
              <a:t>）隐含状态的初始分布：</a:t>
            </a:r>
            <a:r>
              <a:rPr lang="en-US" altLang="zh-CN" sz="1800" dirty="0"/>
              <a:t>K</a:t>
            </a:r>
            <a:r>
              <a:rPr lang="zh-CN" altLang="zh-CN" sz="1800" dirty="0"/>
              <a:t>维向量π（代表不同</a:t>
            </a:r>
            <a:r>
              <a:rPr lang="zh-CN" altLang="zh-CN" sz="1800" dirty="0" smtClean="0"/>
              <a:t>类别</a:t>
            </a:r>
            <a:r>
              <a:rPr lang="zh-CN" altLang="zh-CN" sz="1800" dirty="0"/>
              <a:t>隐含状态出现的概率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		</a:t>
            </a:r>
            <a:r>
              <a:rPr lang="zh-CN" altLang="en-US" sz="1800" dirty="0" smtClean="0"/>
              <a:t>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zh-CN" sz="1800" dirty="0"/>
              <a:t>）隐含状态间的</a:t>
            </a:r>
            <a:r>
              <a:rPr lang="zh-CN" altLang="zh-CN" sz="1800" dirty="0" smtClean="0"/>
              <a:t>转移概率</a:t>
            </a:r>
            <a:r>
              <a:rPr lang="en-US" altLang="zh-CN" sz="1800" dirty="0" smtClean="0"/>
              <a:t>A</a:t>
            </a:r>
            <a:r>
              <a:rPr lang="zh-CN" altLang="zh-CN" sz="1800" dirty="0" smtClean="0"/>
              <a:t>：</a:t>
            </a:r>
            <a:r>
              <a:rPr lang="en-US" altLang="zh-CN" sz="1800" dirty="0"/>
              <a:t>K</a:t>
            </a:r>
            <a:r>
              <a:rPr lang="zh-CN" altLang="zh-CN" sz="1800" dirty="0"/>
              <a:t>×</a:t>
            </a:r>
            <a:r>
              <a:rPr lang="en-US" altLang="zh-CN" sz="1800" dirty="0"/>
              <a:t>K</a:t>
            </a:r>
            <a:r>
              <a:rPr lang="zh-CN" altLang="zh-CN" sz="1800" dirty="0"/>
              <a:t>矩阵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3</a:t>
            </a:r>
            <a:r>
              <a:rPr lang="zh-CN" altLang="zh-CN" sz="1800" dirty="0"/>
              <a:t>）输出概率</a:t>
            </a:r>
            <a:r>
              <a:rPr lang="zh-CN" altLang="zh-CN" sz="1800" dirty="0" smtClean="0"/>
              <a:t>：</a:t>
            </a:r>
            <a:r>
              <a:rPr lang="zh-CN" altLang="en-US" sz="1800" dirty="0"/>
              <a:t>不同</a:t>
            </a:r>
            <a:r>
              <a:rPr lang="zh-CN" altLang="en-US" sz="1800" dirty="0" smtClean="0"/>
              <a:t>于传统</a:t>
            </a:r>
            <a:r>
              <a:rPr lang="en-US" altLang="zh-CN" sz="1800" dirty="0" smtClean="0"/>
              <a:t>HMM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）地点</a:t>
            </a:r>
            <a:r>
              <a:rPr lang="en-US" altLang="zh-CN" sz="1800" dirty="0"/>
              <a:t>ln</a:t>
            </a:r>
            <a:r>
              <a:rPr lang="zh-CN" altLang="zh-CN" sz="1800" dirty="0"/>
              <a:t>符合二变量高斯分布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                                   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      </a:t>
            </a:r>
            <a:r>
              <a:rPr lang="zh-CN" altLang="zh-CN" sz="1800" dirty="0" smtClean="0"/>
              <a:t>和</a:t>
            </a:r>
            <a:r>
              <a:rPr lang="en-US" altLang="zh-CN" sz="1800" dirty="0" smtClean="0"/>
              <a:t>     </a:t>
            </a:r>
            <a:r>
              <a:rPr lang="zh-CN" altLang="zh-CN" sz="1800" dirty="0" smtClean="0"/>
              <a:t>分别</a:t>
            </a:r>
            <a:r>
              <a:rPr lang="zh-CN" altLang="zh-CN" sz="1800" dirty="0"/>
              <a:t>为隐含状态</a:t>
            </a:r>
            <a:r>
              <a:rPr lang="en-US" altLang="zh-CN" sz="1800" dirty="0"/>
              <a:t>k</a:t>
            </a:r>
            <a:r>
              <a:rPr lang="zh-CN" altLang="zh-CN" sz="1800" dirty="0"/>
              <a:t>时的均值和方差矩阵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时间</a:t>
            </a:r>
            <a:r>
              <a:rPr lang="zh-CN" altLang="zh-CN" sz="1800" dirty="0"/>
              <a:t>戳来自于单变量高斯分布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                                       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     </a:t>
            </a:r>
            <a:r>
              <a:rPr lang="zh-CN" altLang="zh-CN" sz="1800" dirty="0" smtClean="0"/>
              <a:t>和</a:t>
            </a:r>
            <a:r>
              <a:rPr lang="en-US" altLang="zh-CN" sz="1800" dirty="0" smtClean="0"/>
              <a:t>      </a:t>
            </a:r>
            <a:r>
              <a:rPr lang="zh-CN" altLang="zh-CN" sz="1800" dirty="0" smtClean="0"/>
              <a:t>分别</a:t>
            </a:r>
            <a:r>
              <a:rPr lang="zh-CN" altLang="zh-CN" sz="1800" dirty="0"/>
              <a:t>为</a:t>
            </a:r>
            <a:r>
              <a:rPr lang="en-US" altLang="zh-CN" sz="1800" dirty="0"/>
              <a:t>k</a:t>
            </a:r>
            <a:r>
              <a:rPr lang="zh-CN" altLang="zh-CN" sz="1800" dirty="0"/>
              <a:t>状态下的均值和方差，其中时间从秒转换为</a:t>
            </a:r>
            <a:r>
              <a:rPr lang="zh-CN" altLang="zh-CN" sz="1800" dirty="0" smtClean="0"/>
              <a:t>天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3933056"/>
            <a:ext cx="2304256" cy="288032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695128" y="404664"/>
            <a:ext cx="4824536" cy="2016224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563888" y="4614202"/>
            <a:ext cx="4896544" cy="381657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3707904" y="5124400"/>
            <a:ext cx="2304256" cy="288032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7"/>
          <a:stretch>
            <a:fillRect/>
          </a:stretch>
        </p:blipFill>
        <p:spPr>
          <a:xfrm>
            <a:off x="6156176" y="5124400"/>
            <a:ext cx="288032" cy="248816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8"/>
          <a:stretch>
            <a:fillRect/>
          </a:stretch>
        </p:blipFill>
        <p:spPr>
          <a:xfrm>
            <a:off x="6815266" y="5144694"/>
            <a:ext cx="231140" cy="208228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9"/>
          <a:stretch>
            <a:fillRect/>
          </a:stretch>
        </p:blipFill>
        <p:spPr>
          <a:xfrm>
            <a:off x="3876521" y="5805264"/>
            <a:ext cx="2639695" cy="288032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10"/>
          <a:stretch>
            <a:fillRect/>
          </a:stretch>
        </p:blipFill>
        <p:spPr>
          <a:xfrm>
            <a:off x="6676759" y="5805264"/>
            <a:ext cx="277014" cy="289049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11"/>
          <a:stretch>
            <a:fillRect/>
          </a:stretch>
        </p:blipFill>
        <p:spPr>
          <a:xfrm>
            <a:off x="7293024" y="5821735"/>
            <a:ext cx="288032" cy="2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6C86C-99A5-43C3-8359-C1D1FC3763D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836712"/>
            <a:ext cx="8568952" cy="5688632"/>
          </a:xfrm>
        </p:spPr>
        <p:txBody>
          <a:bodyPr/>
          <a:lstStyle/>
          <a:p>
            <a:r>
              <a:rPr lang="en-US" altLang="zh-CN" sz="2400" dirty="0" smtClean="0"/>
              <a:t>HMM</a:t>
            </a:r>
            <a:r>
              <a:rPr lang="zh-CN" altLang="en-US" sz="2400" dirty="0" smtClean="0"/>
              <a:t>参数计算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对每一类用户均产生对应的</a:t>
            </a:r>
            <a:r>
              <a:rPr lang="en-US" altLang="zh-CN" sz="2400" dirty="0" smtClean="0"/>
              <a:t>HMM</a:t>
            </a:r>
            <a:r>
              <a:rPr lang="zh-CN" altLang="en-US" sz="2400" dirty="0" smtClean="0"/>
              <a:t>，其中，                   为输入的轨迹组，每个轨迹</a:t>
            </a:r>
            <a:r>
              <a:rPr lang="en-US" altLang="zh-CN" sz="2400" dirty="0" err="1" smtClean="0"/>
              <a:t>Sr</a:t>
            </a:r>
            <a:r>
              <a:rPr lang="zh-CN" altLang="en-US" sz="2400" dirty="0" smtClean="0"/>
              <a:t>均有相应的权重</a:t>
            </a:r>
            <a:r>
              <a:rPr lang="en-US" altLang="zh-CN" sz="2400" dirty="0" err="1" smtClean="0"/>
              <a:t>wr</a:t>
            </a:r>
            <a:r>
              <a:rPr lang="zh-CN" altLang="en-US" sz="2400" dirty="0" smtClean="0"/>
              <a:t>，即</a:t>
            </a:r>
            <a:r>
              <a:rPr lang="en-US" altLang="zh-CN" sz="2400" dirty="0" err="1" smtClean="0"/>
              <a:t>Sr</a:t>
            </a:r>
            <a:r>
              <a:rPr lang="zh-CN" altLang="en-US" sz="2400" dirty="0" smtClean="0"/>
              <a:t>所属的用户属于类别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的概率。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参数为：                                 ，在前一次迭代得到的</a:t>
            </a:r>
            <a:r>
              <a:rPr lang="en-US" altLang="zh-CN" sz="2400" dirty="0" smtClean="0"/>
              <a:t>HMM</a:t>
            </a:r>
            <a:r>
              <a:rPr lang="zh-CN" altLang="en-US" sz="2400" dirty="0" smtClean="0"/>
              <a:t>参数的基础上，用</a:t>
            </a:r>
            <a:r>
              <a:rPr lang="en-US" altLang="zh-CN" sz="2400" dirty="0" smtClean="0"/>
              <a:t>EM</a:t>
            </a:r>
            <a:r>
              <a:rPr lang="zh-CN" altLang="en-US" sz="2400" dirty="0" smtClean="0"/>
              <a:t>算法来更新这些参数（</a:t>
            </a:r>
            <a:r>
              <a:rPr lang="en-US" altLang="zh-CN" sz="2400" dirty="0" smtClean="0"/>
              <a:t>Baum-Welch</a:t>
            </a:r>
            <a:r>
              <a:rPr lang="zh-CN" altLang="en-US" sz="2400" dirty="0" smtClean="0"/>
              <a:t>算法）。</a:t>
            </a:r>
            <a:endParaRPr lang="en-US" altLang="zh-CN" sz="2400" dirty="0" smtClean="0"/>
          </a:p>
          <a:p>
            <a:pPr lvl="0"/>
            <a:r>
              <a:rPr lang="zh-CN" altLang="en-US" sz="2400" dirty="0" smtClean="0">
                <a:solidFill>
                  <a:prstClr val="black"/>
                </a:solidFill>
              </a:rPr>
              <a:t>用户分组调整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                                            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用</a:t>
            </a:r>
            <a:r>
              <a:rPr lang="en-US" altLang="zh-CN" sz="2000" dirty="0" smtClean="0">
                <a:solidFill>
                  <a:prstClr val="black"/>
                </a:solidFill>
              </a:rPr>
              <a:t>HMM</a:t>
            </a:r>
            <a:r>
              <a:rPr lang="zh-CN" altLang="en-US" sz="2000" dirty="0" smtClean="0">
                <a:solidFill>
                  <a:prstClr val="black"/>
                </a:solidFill>
              </a:rPr>
              <a:t>的</a:t>
            </a:r>
            <a:r>
              <a:rPr lang="en-US" altLang="zh-CN" sz="2000" dirty="0" smtClean="0">
                <a:solidFill>
                  <a:prstClr val="black"/>
                </a:solidFill>
              </a:rPr>
              <a:t>forward scoring</a:t>
            </a:r>
            <a:r>
              <a:rPr lang="zh-CN" altLang="en-US" sz="2000" dirty="0" smtClean="0">
                <a:solidFill>
                  <a:prstClr val="black"/>
                </a:solidFill>
              </a:rPr>
              <a:t>算法实现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43553"/>
            <a:ext cx="1590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835259"/>
            <a:ext cx="2883569" cy="31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1232"/>
            <a:ext cx="138872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78" y="4326731"/>
            <a:ext cx="4172027" cy="53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60" y="4824962"/>
            <a:ext cx="4284509" cy="1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5" y="5958016"/>
            <a:ext cx="3459093" cy="41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6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6C86C-99A5-43C3-8359-C1D1FC3763D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058794" cy="5039766"/>
          </a:xfrm>
        </p:spPr>
        <p:txBody>
          <a:bodyPr/>
          <a:lstStyle/>
          <a:p>
            <a:r>
              <a:rPr lang="zh-CN" altLang="en-US" dirty="0" smtClean="0"/>
              <a:t>数据集（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小时切分）：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LA</a:t>
            </a:r>
            <a:r>
              <a:rPr lang="zh-CN" altLang="en-US" sz="2400" dirty="0" smtClean="0"/>
              <a:t>数据集：</a:t>
            </a:r>
            <a:r>
              <a:rPr lang="en-US" altLang="zh-CN" sz="2400" dirty="0" smtClean="0"/>
              <a:t>60w</a:t>
            </a:r>
            <a:r>
              <a:rPr lang="zh-CN" altLang="en-US" sz="2400" dirty="0" smtClean="0"/>
              <a:t>条推特，根据推特用户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进行分组，可提取</a:t>
            </a:r>
            <a:r>
              <a:rPr lang="en-US" altLang="zh-CN" sz="2400" dirty="0" smtClean="0"/>
              <a:t>3w</a:t>
            </a:r>
            <a:r>
              <a:rPr lang="zh-CN" altLang="en-US" sz="2400" dirty="0" smtClean="0"/>
              <a:t>条轨迹；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NY</a:t>
            </a:r>
            <a:r>
              <a:rPr lang="zh-CN" altLang="en-US" sz="2400" dirty="0" smtClean="0"/>
              <a:t>数据集：</a:t>
            </a:r>
            <a:r>
              <a:rPr lang="en-US" altLang="zh-CN" sz="2400" dirty="0" smtClean="0"/>
              <a:t>70w</a:t>
            </a:r>
            <a:r>
              <a:rPr lang="zh-CN" altLang="en-US" sz="2400" dirty="0" smtClean="0"/>
              <a:t>条推特，提取</a:t>
            </a:r>
            <a:r>
              <a:rPr lang="en-US" altLang="zh-CN" sz="2400" dirty="0" smtClean="0"/>
              <a:t>4.2w</a:t>
            </a:r>
            <a:r>
              <a:rPr lang="zh-CN" altLang="en-US" sz="2400" dirty="0" smtClean="0"/>
              <a:t>条轨迹。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参数设定：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80</a:t>
            </a:r>
            <a:r>
              <a:rPr lang="zh-CN" altLang="en-US" sz="2400" dirty="0" smtClean="0"/>
              <a:t>个用户类别，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个隐含状态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6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6C86C-99A5-43C3-8359-C1D1FC3763D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124744"/>
            <a:ext cx="8058794" cy="5039766"/>
          </a:xfrm>
        </p:spPr>
        <p:txBody>
          <a:bodyPr/>
          <a:lstStyle/>
          <a:p>
            <a:r>
              <a:rPr lang="zh-CN" altLang="en-US" dirty="0" smtClean="0"/>
              <a:t>最终模型相应参数展示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20" y="1844824"/>
            <a:ext cx="9155219" cy="462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176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6C86C-99A5-43C3-8359-C1D1FC3763D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908720"/>
            <a:ext cx="8058794" cy="5039766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对测试集中的轨迹，根据前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个行为进行最后一个行为的地点预测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候选池：距离第</a:t>
            </a:r>
            <a:r>
              <a:rPr lang="en-US" altLang="zh-CN" sz="2400" dirty="0" err="1" smtClean="0"/>
              <a:t>x</a:t>
            </a:r>
            <a:r>
              <a:rPr lang="en-US" altLang="zh-CN" sz="1600" dirty="0" err="1" smtClean="0"/>
              <a:t>N</a:t>
            </a:r>
            <a:r>
              <a:rPr lang="zh-CN" altLang="en-US" sz="2400" dirty="0" smtClean="0"/>
              <a:t>个行为的地点</a:t>
            </a:r>
            <a:r>
              <a:rPr lang="en-US" altLang="zh-CN" sz="2400" dirty="0" smtClean="0"/>
              <a:t>3km</a:t>
            </a:r>
            <a:r>
              <a:rPr lang="zh-CN" altLang="en-US" sz="2400" dirty="0" smtClean="0"/>
              <a:t>以内，与其发生时间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小时以内的</a:t>
            </a:r>
            <a:r>
              <a:rPr lang="zh-CN" altLang="en-US" sz="2400" dirty="0"/>
              <a:t>推</a:t>
            </a:r>
            <a:r>
              <a:rPr lang="zh-CN" altLang="en-US" sz="2400" dirty="0" smtClean="0"/>
              <a:t>特行为信息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采用模型对候选池所有的地点进行访问概率排序，模型效果越好则真实的访问地点的排名越靠前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T</a:t>
            </a:r>
            <a:r>
              <a:rPr lang="zh-CN" altLang="en-US" sz="2400" dirty="0" smtClean="0"/>
              <a:t>为测试轨迹数，对每条轨迹进行地点预测，真实地点出现在</a:t>
            </a:r>
            <a:r>
              <a:rPr lang="en-US" altLang="zh-CN" sz="2400" dirty="0" err="1" smtClean="0"/>
              <a:t>topK</a:t>
            </a:r>
            <a:r>
              <a:rPr lang="zh-CN" altLang="en-US" sz="2400" dirty="0" smtClean="0"/>
              <a:t>中的轨迹数为</a:t>
            </a:r>
            <a:r>
              <a:rPr lang="en-US" altLang="zh-CN" sz="2400" dirty="0" smtClean="0"/>
              <a:t>T’</a:t>
            </a:r>
            <a:r>
              <a:rPr lang="zh-CN" altLang="en-US" sz="2400" dirty="0" smtClean="0"/>
              <a:t>，采用</a:t>
            </a:r>
            <a:r>
              <a:rPr lang="en-US" altLang="zh-CN" sz="2400" dirty="0" smtClean="0"/>
              <a:t>T’/T</a:t>
            </a:r>
            <a:r>
              <a:rPr lang="zh-CN" altLang="en-US" sz="2400" dirty="0" smtClean="0"/>
              <a:t>来表示准确率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位置预测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45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</Template>
  <TotalTime>52435</TotalTime>
  <Words>812</Words>
  <Application>Microsoft Office PowerPoint</Application>
  <PresentationFormat>全屏显示(4:3)</PresentationFormat>
  <Paragraphs>98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04</vt:lpstr>
      <vt:lpstr>GMOVE内容分享                               分享人：吕颖超</vt:lpstr>
      <vt:lpstr>PowerPoint 演示文稿</vt:lpstr>
      <vt:lpstr>前序问题描述</vt:lpstr>
      <vt:lpstr>GMOVE模型框架</vt:lpstr>
      <vt:lpstr>PowerPoint 演示文稿</vt:lpstr>
      <vt:lpstr>PowerPoint 演示文稿</vt:lpstr>
      <vt:lpstr>实验部分</vt:lpstr>
      <vt:lpstr>PowerPoint 演示文稿</vt:lpstr>
      <vt:lpstr>位置预测实验</vt:lpstr>
      <vt:lpstr>目录</vt:lpstr>
      <vt:lpstr>目录</vt:lpstr>
      <vt:lpstr>PowerPoint 演示文稿</vt:lpstr>
    </vt:vector>
  </TitlesOfParts>
  <Company>HIK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中层管理人员年中述职报告</dc:title>
  <dc:creator>WANGSHUWEN</dc:creator>
  <cp:lastModifiedBy>AutoBVT</cp:lastModifiedBy>
  <cp:revision>2129</cp:revision>
  <dcterms:created xsi:type="dcterms:W3CDTF">2006-01-05T08:49:51Z</dcterms:created>
  <dcterms:modified xsi:type="dcterms:W3CDTF">2018-06-12T13:05:12Z</dcterms:modified>
</cp:coreProperties>
</file>