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D3C3A1-039F-4A21-8F14-A2D4C569866C}">
  <a:tblStyle styleId="{0BD3C3A1-039F-4A21-8F14-A2D4C56986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201F0E-8F18-4A4B-A19F-89C20B855FF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f4b38285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f4b38285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f4b38285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f4b38285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e9c1dc6c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e9c1dc6c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e14c717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4e14c717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4eb027e7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4eb027e7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The idea is that we want a small SSE, but that the SSE tends to decrease toward 0 as we increase </a:t>
            </a:r>
            <a:r>
              <a:rPr lang="en" i="1"/>
              <a:t>k</a:t>
            </a:r>
            <a:r>
              <a:rPr lang="en"/>
              <a:t> (the SSE is 0 when </a:t>
            </a:r>
            <a:r>
              <a:rPr lang="en" i="1"/>
              <a:t>k</a:t>
            </a:r>
            <a:r>
              <a:rPr lang="en"/>
              <a:t> is equal to the number of data points in the dataset, because then each data point is its own cluster, and there is no error between it and the center of its cluster). So our goal is to choose a small value of </a:t>
            </a:r>
            <a:r>
              <a:rPr lang="en" i="1"/>
              <a:t>k</a:t>
            </a:r>
            <a:r>
              <a:rPr lang="en"/>
              <a:t> that still has a low SSE, and the elbow usually represents where we start to have diminishing returns by increasing </a:t>
            </a:r>
            <a:r>
              <a:rPr lang="en" i="1"/>
              <a:t>k</a:t>
            </a:r>
            <a:r>
              <a:rPr lang="en"/>
              <a:t>.</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4eb027e70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4eb027e70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4ec779a82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4ec779a82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4ec380d1c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4ec380d1c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e9c1dc6cb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e9c1dc6cb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ec380d1c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ec380d1c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eb5def4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eb5def4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eb5def4a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eb5def4a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ec380d1c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ec380d1c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f4b38285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4f4b38285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4f4b3828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4f4b3828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9771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Marketing Analytics Project 1: Customer Segmentation</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Group 7:  Ocean’s 5’7</a:t>
            </a:r>
            <a:endParaRPr sz="2400"/>
          </a:p>
          <a:p>
            <a:pPr marL="0" lvl="0" indent="0" algn="l" rtl="0">
              <a:spcBef>
                <a:spcPts val="0"/>
              </a:spcBef>
              <a:spcAft>
                <a:spcPts val="0"/>
              </a:spcAft>
              <a:buNone/>
            </a:pPr>
            <a:r>
              <a:rPr lang="en" sz="1100"/>
              <a:t>Myra Liu, Philipp Scherbel, Khasim Shaik, Jacky Yang, Kivi Zuo</a:t>
            </a:r>
            <a:endParaRPr sz="1100"/>
          </a:p>
          <a:p>
            <a:pPr marL="0" lvl="0" indent="0" algn="l" rtl="0">
              <a:spcBef>
                <a:spcPts val="0"/>
              </a:spcBef>
              <a:spcAft>
                <a:spcPts val="0"/>
              </a:spcAft>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a:spLocks noGrp="1"/>
          </p:cNvSpPr>
          <p:nvPr>
            <p:ph type="body" idx="1"/>
          </p:nvPr>
        </p:nvSpPr>
        <p:spPr>
          <a:xfrm>
            <a:off x="1845000" y="3497800"/>
            <a:ext cx="5292000" cy="88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Standardized values are used to assess the cluster features</a:t>
            </a:r>
            <a:endParaRPr/>
          </a:p>
          <a:p>
            <a:pPr marL="457200" lvl="0" indent="0" algn="l" rtl="0">
              <a:lnSpc>
                <a:spcPct val="100000"/>
              </a:lnSpc>
              <a:spcBef>
                <a:spcPts val="0"/>
              </a:spcBef>
              <a:spcAft>
                <a:spcPts val="0"/>
              </a:spcAft>
              <a:buNone/>
            </a:pPr>
            <a:endParaRPr/>
          </a:p>
          <a:p>
            <a:pPr marL="457200" lvl="0" indent="-311150" algn="l" rtl="0">
              <a:spcBef>
                <a:spcPts val="0"/>
              </a:spcBef>
              <a:spcAft>
                <a:spcPts val="0"/>
              </a:spcAft>
              <a:buSzPts val="1300"/>
              <a:buChar char="-"/>
            </a:pPr>
            <a:r>
              <a:rPr lang="en"/>
              <a:t>Values are color scaled with darkest representing the highest</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
              <a:t>Not very straightforward right? Next slide! </a:t>
            </a:r>
            <a:endParaRPr/>
          </a:p>
        </p:txBody>
      </p:sp>
      <p:pic>
        <p:nvPicPr>
          <p:cNvPr id="386" name="Google Shape;386;p22"/>
          <p:cNvPicPr preferRelativeResize="0"/>
          <p:nvPr/>
        </p:nvPicPr>
        <p:blipFill>
          <a:blip r:embed="rId3">
            <a:alphaModFix/>
          </a:blip>
          <a:stretch>
            <a:fillRect/>
          </a:stretch>
        </p:blipFill>
        <p:spPr>
          <a:xfrm>
            <a:off x="211287" y="1738163"/>
            <a:ext cx="8721425" cy="1574800"/>
          </a:xfrm>
          <a:prstGeom prst="rect">
            <a:avLst/>
          </a:prstGeom>
          <a:noFill/>
          <a:ln>
            <a:noFill/>
          </a:ln>
        </p:spPr>
      </p:pic>
      <p:sp>
        <p:nvSpPr>
          <p:cNvPr id="387" name="Google Shape;387;p22"/>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clustered customers in 5 segments using K-means</a:t>
            </a:r>
            <a:r>
              <a:rPr lang="en"/>
              <a:t> </a:t>
            </a:r>
            <a:endParaRPr/>
          </a:p>
        </p:txBody>
      </p:sp>
      <p:pic>
        <p:nvPicPr>
          <p:cNvPr id="389" name="Google Shape;389;p22"/>
          <p:cNvPicPr preferRelativeResize="0"/>
          <p:nvPr/>
        </p:nvPicPr>
        <p:blipFill>
          <a:blip r:embed="rId4">
            <a:alphaModFix/>
          </a:blip>
          <a:stretch>
            <a:fillRect/>
          </a:stretch>
        </p:blipFill>
        <p:spPr>
          <a:xfrm>
            <a:off x="8420100" y="126475"/>
            <a:ext cx="620850" cy="620850"/>
          </a:xfrm>
          <a:prstGeom prst="rect">
            <a:avLst/>
          </a:prstGeom>
          <a:noFill/>
          <a:ln>
            <a:noFill/>
          </a:ln>
        </p:spPr>
      </p:pic>
      <p:sp>
        <p:nvSpPr>
          <p:cNvPr id="390" name="Google Shape;390;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Customers can be clearly distinguished amongst 5 major segments</a:t>
            </a:r>
            <a:endParaRPr sz="2400"/>
          </a:p>
          <a:p>
            <a:pPr marL="0" lvl="0" indent="0" algn="l" rtl="0">
              <a:spcBef>
                <a:spcPts val="0"/>
              </a:spcBef>
              <a:spcAft>
                <a:spcPts val="0"/>
              </a:spcAft>
              <a:buNone/>
            </a:pPr>
            <a:endParaRPr sz="2000"/>
          </a:p>
        </p:txBody>
      </p:sp>
      <p:sp>
        <p:nvSpPr>
          <p:cNvPr id="396" name="Google Shape;396;p23"/>
          <p:cNvSpPr txBox="1">
            <a:spLocks noGrp="1"/>
          </p:cNvSpPr>
          <p:nvPr>
            <p:ph type="body" idx="1"/>
          </p:nvPr>
        </p:nvSpPr>
        <p:spPr>
          <a:xfrm>
            <a:off x="1056750" y="3620950"/>
            <a:ext cx="7030500" cy="1285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200"/>
              <a:t>Personalized promotion are more feasible for </a:t>
            </a:r>
            <a:r>
              <a:rPr lang="en" b="1">
                <a:solidFill>
                  <a:schemeClr val="accent3"/>
                </a:solidFill>
              </a:rPr>
              <a:t>mediocres</a:t>
            </a:r>
            <a:r>
              <a:rPr lang="en" sz="1200">
                <a:solidFill>
                  <a:schemeClr val="accent3"/>
                </a:solidFill>
              </a:rPr>
              <a:t> </a:t>
            </a:r>
            <a:r>
              <a:rPr lang="en" sz="1200"/>
              <a:t>and </a:t>
            </a:r>
            <a:r>
              <a:rPr lang="en" b="1">
                <a:solidFill>
                  <a:schemeClr val="accent3"/>
                </a:solidFill>
              </a:rPr>
              <a:t>Khasim &amp; brothers (big family)</a:t>
            </a:r>
            <a:r>
              <a:rPr lang="en" sz="1200"/>
              <a:t> as they are promotion sensitive and have medium purchase volume</a:t>
            </a:r>
            <a:br>
              <a:rPr lang="en" sz="1200"/>
            </a:br>
            <a:r>
              <a:rPr lang="en" sz="1200"/>
              <a:t> </a:t>
            </a:r>
            <a:endParaRPr sz="1200"/>
          </a:p>
          <a:p>
            <a:pPr marL="457200" lvl="0" indent="-311150" algn="l" rtl="0">
              <a:spcBef>
                <a:spcPts val="0"/>
              </a:spcBef>
              <a:spcAft>
                <a:spcPts val="0"/>
              </a:spcAft>
              <a:buSzPts val="1300"/>
              <a:buChar char="●"/>
            </a:pPr>
            <a:r>
              <a:rPr lang="en" b="1">
                <a:solidFill>
                  <a:schemeClr val="accent3"/>
                </a:solidFill>
              </a:rPr>
              <a:t>Aliens </a:t>
            </a:r>
            <a:r>
              <a:rPr lang="en" sz="1200"/>
              <a:t>are the potential customers that can be converted to be more profitable</a:t>
            </a:r>
            <a:endParaRPr/>
          </a:p>
        </p:txBody>
      </p:sp>
      <p:pic>
        <p:nvPicPr>
          <p:cNvPr id="397" name="Google Shape;397;p23"/>
          <p:cNvPicPr preferRelativeResize="0"/>
          <p:nvPr/>
        </p:nvPicPr>
        <p:blipFill>
          <a:blip r:embed="rId3">
            <a:alphaModFix/>
          </a:blip>
          <a:stretch>
            <a:fillRect/>
          </a:stretch>
        </p:blipFill>
        <p:spPr>
          <a:xfrm>
            <a:off x="674774" y="1697574"/>
            <a:ext cx="7794476" cy="1580350"/>
          </a:xfrm>
          <a:prstGeom prst="rect">
            <a:avLst/>
          </a:prstGeom>
          <a:noFill/>
          <a:ln>
            <a:noFill/>
          </a:ln>
        </p:spPr>
      </p:pic>
      <p:sp>
        <p:nvSpPr>
          <p:cNvPr id="398" name="Google Shape;398;p23"/>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23"/>
          <p:cNvPicPr preferRelativeResize="0"/>
          <p:nvPr/>
        </p:nvPicPr>
        <p:blipFill>
          <a:blip r:embed="rId4">
            <a:alphaModFix/>
          </a:blip>
          <a:stretch>
            <a:fillRect/>
          </a:stretch>
        </p:blipFill>
        <p:spPr>
          <a:xfrm>
            <a:off x="8420100" y="126475"/>
            <a:ext cx="620850" cy="620850"/>
          </a:xfrm>
          <a:prstGeom prst="rect">
            <a:avLst/>
          </a:prstGeom>
          <a:noFill/>
          <a:ln>
            <a:noFill/>
          </a:ln>
        </p:spPr>
      </p:pic>
      <p:sp>
        <p:nvSpPr>
          <p:cNvPr id="400" name="Google Shape;400;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clustered products using K-means </a:t>
            </a:r>
            <a:endParaRPr sz="2400"/>
          </a:p>
        </p:txBody>
      </p:sp>
      <p:sp>
        <p:nvSpPr>
          <p:cNvPr id="406" name="Google Shape;406;p24"/>
          <p:cNvSpPr txBox="1">
            <a:spLocks noGrp="1"/>
          </p:cNvSpPr>
          <p:nvPr>
            <p:ph type="body" idx="1"/>
          </p:nvPr>
        </p:nvSpPr>
        <p:spPr>
          <a:xfrm>
            <a:off x="1172725" y="1337175"/>
            <a:ext cx="32721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Attributes created for each product</a:t>
            </a:r>
            <a:endParaRPr/>
          </a:p>
          <a:p>
            <a:pPr marL="0" lvl="0" indent="0" algn="ctr" rtl="0">
              <a:spcBef>
                <a:spcPts val="1600"/>
              </a:spcBef>
              <a:spcAft>
                <a:spcPts val="1600"/>
              </a:spcAft>
              <a:buNone/>
            </a:pPr>
            <a:endParaRPr/>
          </a:p>
        </p:txBody>
      </p:sp>
      <p:graphicFrame>
        <p:nvGraphicFramePr>
          <p:cNvPr id="407" name="Google Shape;407;p24"/>
          <p:cNvGraphicFramePr/>
          <p:nvPr/>
        </p:nvGraphicFramePr>
        <p:xfrm>
          <a:off x="1399075" y="1816575"/>
          <a:ext cx="2606750" cy="2714625"/>
        </p:xfrm>
        <a:graphic>
          <a:graphicData uri="http://schemas.openxmlformats.org/drawingml/2006/table">
            <a:tbl>
              <a:tblPr>
                <a:noFill/>
                <a:tableStyleId>{C4201F0E-8F18-4A4B-A19F-89C20B855FF4}</a:tableStyleId>
              </a:tblPr>
              <a:tblGrid>
                <a:gridCol w="863050">
                  <a:extLst>
                    <a:ext uri="{9D8B030D-6E8A-4147-A177-3AD203B41FA5}">
                      <a16:colId xmlns:a16="http://schemas.microsoft.com/office/drawing/2014/main" val="20000"/>
                    </a:ext>
                  </a:extLst>
                </a:gridCol>
                <a:gridCol w="1743700">
                  <a:extLst>
                    <a:ext uri="{9D8B030D-6E8A-4147-A177-3AD203B41FA5}">
                      <a16:colId xmlns:a16="http://schemas.microsoft.com/office/drawing/2014/main" val="20001"/>
                    </a:ext>
                  </a:extLst>
                </a:gridCol>
              </a:tblGrid>
              <a:tr h="209550">
                <a:tc>
                  <a:txBody>
                    <a:bodyPr/>
                    <a:lstStyle/>
                    <a:p>
                      <a:pPr marL="0" lvl="0" indent="0" algn="ctr" rtl="0">
                        <a:lnSpc>
                          <a:spcPct val="115000"/>
                        </a:lnSpc>
                        <a:spcBef>
                          <a:spcPts val="0"/>
                        </a:spcBef>
                        <a:spcAft>
                          <a:spcPts val="0"/>
                        </a:spcAft>
                        <a:buNone/>
                      </a:pPr>
                      <a:r>
                        <a:rPr lang="en" sz="1000" b="1">
                          <a:latin typeface="Nunito"/>
                          <a:ea typeface="Nunito"/>
                          <a:cs typeface="Nunito"/>
                          <a:sym typeface="Nunito"/>
                        </a:rPr>
                        <a:t>Feature</a:t>
                      </a:r>
                      <a:endParaRPr sz="1000" b="1">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Nunito"/>
                          <a:ea typeface="Nunito"/>
                          <a:cs typeface="Nunito"/>
                          <a:sym typeface="Nunito"/>
                        </a:rPr>
                        <a:t>Attribute</a:t>
                      </a:r>
                      <a:endParaRPr sz="1000" b="1">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9550">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Value driver</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total revenue</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9550">
                <a:tc rowSpan="5">
                  <a:txBody>
                    <a:bodyPr/>
                    <a:lstStyle/>
                    <a:p>
                      <a:pPr marL="0" lvl="0" indent="0" algn="ctr" rtl="0">
                        <a:lnSpc>
                          <a:spcPct val="115000"/>
                        </a:lnSpc>
                        <a:spcBef>
                          <a:spcPts val="0"/>
                        </a:spcBef>
                        <a:spcAft>
                          <a:spcPts val="0"/>
                        </a:spcAft>
                        <a:buNone/>
                      </a:pPr>
                      <a:r>
                        <a:rPr lang="en" sz="1000">
                          <a:latin typeface="Nunito"/>
                          <a:ea typeface="Nunito"/>
                          <a:cs typeface="Nunito"/>
                          <a:sym typeface="Nunito"/>
                        </a:rPr>
                        <a:t>Traffic driver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number of transactions</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209550">
                <a:tc vMerge="1">
                  <a:txBody>
                    <a:bodyPr/>
                    <a:lstStyle/>
                    <a:p>
                      <a:endParaRPr lang="en-US"/>
                    </a:p>
                  </a:txBody>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avg unit per transaction</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209550">
                <a:tc vMerge="1">
                  <a:txBody>
                    <a:bodyPr/>
                    <a:lstStyle/>
                    <a:p>
                      <a:endParaRPr lang="en-US"/>
                    </a:p>
                  </a:txBody>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Q2 unit per transaction</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04"/>
                  </a:ext>
                </a:extLst>
              </a:tr>
              <a:tr h="209550">
                <a:tc vMerge="1">
                  <a:txBody>
                    <a:bodyPr/>
                    <a:lstStyle/>
                    <a:p>
                      <a:endParaRPr lang="en-US"/>
                    </a:p>
                  </a:txBody>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Q3 unit per transaction</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05"/>
                  </a:ext>
                </a:extLst>
              </a:tr>
              <a:tr h="209550">
                <a:tc vMerge="1">
                  <a:txBody>
                    <a:bodyPr/>
                    <a:lstStyle/>
                    <a:p>
                      <a:endParaRPr lang="en-US"/>
                    </a:p>
                  </a:txBody>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Q4 unit per transaction</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09575">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promotion</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discounted transactions / total transactions</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tcPr>
                </a:tc>
                <a:extLst>
                  <a:ext uri="{0D108BD9-81ED-4DB2-BD59-A6C34878D82A}">
                    <a16:rowId xmlns:a16="http://schemas.microsoft.com/office/drawing/2014/main" val="10007"/>
                  </a:ext>
                </a:extLst>
              </a:tr>
              <a:tr h="209550">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avg discount</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08"/>
                  </a:ext>
                </a:extLst>
              </a:tr>
              <a:tr h="209550">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Q2 discount</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09"/>
                  </a:ext>
                </a:extLst>
              </a:tr>
              <a:tr h="209550">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Q3 discount</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10"/>
                  </a:ext>
                </a:extLst>
              </a:tr>
              <a:tr h="209550">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Q4 discount</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pic>
        <p:nvPicPr>
          <p:cNvPr id="408" name="Google Shape;408;p24"/>
          <p:cNvPicPr preferRelativeResize="0"/>
          <p:nvPr/>
        </p:nvPicPr>
        <p:blipFill rotWithShape="1">
          <a:blip r:embed="rId3">
            <a:alphaModFix/>
          </a:blip>
          <a:srcRect l="6200" t="9502" r="20939"/>
          <a:stretch/>
        </p:blipFill>
        <p:spPr>
          <a:xfrm>
            <a:off x="5178175" y="3450550"/>
            <a:ext cx="3557450" cy="1342275"/>
          </a:xfrm>
          <a:prstGeom prst="rect">
            <a:avLst/>
          </a:prstGeom>
          <a:noFill/>
          <a:ln>
            <a:noFill/>
          </a:ln>
        </p:spPr>
      </p:pic>
      <p:sp>
        <p:nvSpPr>
          <p:cNvPr id="409" name="Google Shape;409;p24"/>
          <p:cNvSpPr txBox="1">
            <a:spLocks noGrp="1"/>
          </p:cNvSpPr>
          <p:nvPr>
            <p:ph type="body" idx="1"/>
          </p:nvPr>
        </p:nvSpPr>
        <p:spPr>
          <a:xfrm>
            <a:off x="5051300" y="1337175"/>
            <a:ext cx="3811200" cy="61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selected the optimum number of clusters using “Elbow method” &amp; “Silhouette Method”</a:t>
            </a:r>
            <a:endParaRPr/>
          </a:p>
        </p:txBody>
      </p:sp>
      <p:sp>
        <p:nvSpPr>
          <p:cNvPr id="410" name="Google Shape;410;p24"/>
          <p:cNvSpPr/>
          <p:nvPr/>
        </p:nvSpPr>
        <p:spPr>
          <a:xfrm>
            <a:off x="5112650" y="3902550"/>
            <a:ext cx="3688500" cy="1599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1" name="Google Shape;411;p24"/>
          <p:cNvPicPr preferRelativeResize="0"/>
          <p:nvPr/>
        </p:nvPicPr>
        <p:blipFill>
          <a:blip r:embed="rId4">
            <a:alphaModFix/>
          </a:blip>
          <a:stretch>
            <a:fillRect/>
          </a:stretch>
        </p:blipFill>
        <p:spPr>
          <a:xfrm>
            <a:off x="5653525" y="1889125"/>
            <a:ext cx="2606757" cy="1501076"/>
          </a:xfrm>
          <a:prstGeom prst="rect">
            <a:avLst/>
          </a:prstGeom>
          <a:noFill/>
          <a:ln>
            <a:noFill/>
          </a:ln>
        </p:spPr>
      </p:pic>
      <p:sp>
        <p:nvSpPr>
          <p:cNvPr id="412" name="Google Shape;412;p24"/>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3" name="Google Shape;413;p24"/>
          <p:cNvPicPr preferRelativeResize="0"/>
          <p:nvPr/>
        </p:nvPicPr>
        <p:blipFill>
          <a:blip r:embed="rId5">
            <a:alphaModFix/>
          </a:blip>
          <a:stretch>
            <a:fillRect/>
          </a:stretch>
        </p:blipFill>
        <p:spPr>
          <a:xfrm>
            <a:off x="8423525" y="67375"/>
            <a:ext cx="596500" cy="596500"/>
          </a:xfrm>
          <a:prstGeom prst="rect">
            <a:avLst/>
          </a:prstGeom>
          <a:noFill/>
          <a:ln>
            <a:noFill/>
          </a:ln>
        </p:spPr>
      </p:pic>
      <p:sp>
        <p:nvSpPr>
          <p:cNvPr id="414" name="Google Shape;414;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found that all our products with over 400 categories can be clustered in 6 segments</a:t>
            </a:r>
            <a:endParaRPr sz="2400"/>
          </a:p>
        </p:txBody>
      </p:sp>
      <p:pic>
        <p:nvPicPr>
          <p:cNvPr id="420" name="Google Shape;420;p25"/>
          <p:cNvPicPr preferRelativeResize="0"/>
          <p:nvPr/>
        </p:nvPicPr>
        <p:blipFill>
          <a:blip r:embed="rId3">
            <a:alphaModFix/>
          </a:blip>
          <a:stretch>
            <a:fillRect/>
          </a:stretch>
        </p:blipFill>
        <p:spPr>
          <a:xfrm>
            <a:off x="152400" y="2848267"/>
            <a:ext cx="8839200" cy="1119693"/>
          </a:xfrm>
          <a:prstGeom prst="rect">
            <a:avLst/>
          </a:prstGeom>
          <a:noFill/>
          <a:ln>
            <a:noFill/>
          </a:ln>
        </p:spPr>
      </p:pic>
      <p:sp>
        <p:nvSpPr>
          <p:cNvPr id="421" name="Google Shape;421;p25"/>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2" name="Google Shape;422;p25"/>
          <p:cNvPicPr preferRelativeResize="0"/>
          <p:nvPr/>
        </p:nvPicPr>
        <p:blipFill>
          <a:blip r:embed="rId4">
            <a:alphaModFix/>
          </a:blip>
          <a:stretch>
            <a:fillRect/>
          </a:stretch>
        </p:blipFill>
        <p:spPr>
          <a:xfrm>
            <a:off x="8423525" y="67375"/>
            <a:ext cx="596500" cy="596500"/>
          </a:xfrm>
          <a:prstGeom prst="rect">
            <a:avLst/>
          </a:prstGeom>
          <a:noFill/>
          <a:ln>
            <a:noFill/>
          </a:ln>
        </p:spPr>
      </p:pic>
      <p:sp>
        <p:nvSpPr>
          <p:cNvPr id="423" name="Google Shape;423;p25"/>
          <p:cNvSpPr txBox="1">
            <a:spLocks noGrp="1"/>
          </p:cNvSpPr>
          <p:nvPr>
            <p:ph type="body" idx="1"/>
          </p:nvPr>
        </p:nvSpPr>
        <p:spPr>
          <a:xfrm>
            <a:off x="543425" y="4063200"/>
            <a:ext cx="8174100" cy="762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200"/>
              <a:t>Segment 2: Tier 1 key value drivers and traffic drivers - cross selling with “teasers” of new-to-market goods</a:t>
            </a:r>
            <a:endParaRPr sz="1200"/>
          </a:p>
          <a:p>
            <a:pPr marL="457200" lvl="0" indent="-311150" algn="l" rtl="0">
              <a:spcBef>
                <a:spcPts val="0"/>
              </a:spcBef>
              <a:spcAft>
                <a:spcPts val="0"/>
              </a:spcAft>
              <a:buSzPts val="1300"/>
              <a:buChar char="●"/>
            </a:pPr>
            <a:r>
              <a:rPr lang="en" sz="1200"/>
              <a:t>Segment 4: Tier 2 value drivers and cherry pickers’ favourite - major products to be promoted </a:t>
            </a:r>
            <a:endParaRPr sz="1200"/>
          </a:p>
          <a:p>
            <a:pPr marL="457200" lvl="0" indent="-311150" algn="l" rtl="0">
              <a:spcBef>
                <a:spcPts val="0"/>
              </a:spcBef>
              <a:spcAft>
                <a:spcPts val="0"/>
              </a:spcAft>
              <a:buSzPts val="1300"/>
              <a:buChar char="●"/>
            </a:pPr>
            <a:r>
              <a:rPr lang="en" sz="1200"/>
              <a:t>Segment 6: Contains mainly non-fast-moving products; worth personalized recommendations</a:t>
            </a:r>
            <a:r>
              <a:rPr lang="en" b="1">
                <a:solidFill>
                  <a:schemeClr val="accent3"/>
                </a:solidFill>
              </a:rPr>
              <a:t> </a:t>
            </a:r>
            <a:endParaRPr/>
          </a:p>
        </p:txBody>
      </p:sp>
      <p:pic>
        <p:nvPicPr>
          <p:cNvPr id="424" name="Google Shape;424;p25"/>
          <p:cNvPicPr preferRelativeResize="0"/>
          <p:nvPr/>
        </p:nvPicPr>
        <p:blipFill>
          <a:blip r:embed="rId5">
            <a:alphaModFix/>
          </a:blip>
          <a:stretch>
            <a:fillRect/>
          </a:stretch>
        </p:blipFill>
        <p:spPr>
          <a:xfrm>
            <a:off x="179525" y="1744450"/>
            <a:ext cx="8784949" cy="928200"/>
          </a:xfrm>
          <a:prstGeom prst="rect">
            <a:avLst/>
          </a:prstGeom>
          <a:noFill/>
          <a:ln>
            <a:noFill/>
          </a:ln>
        </p:spPr>
      </p:pic>
      <p:sp>
        <p:nvSpPr>
          <p:cNvPr id="425" name="Google Shape;425;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clustered stores using K-means</a:t>
            </a:r>
            <a:endParaRPr sz="2400"/>
          </a:p>
        </p:txBody>
      </p:sp>
      <p:sp>
        <p:nvSpPr>
          <p:cNvPr id="431" name="Google Shape;431;p26"/>
          <p:cNvSpPr txBox="1">
            <a:spLocks noGrp="1"/>
          </p:cNvSpPr>
          <p:nvPr>
            <p:ph type="body" idx="1"/>
          </p:nvPr>
        </p:nvSpPr>
        <p:spPr>
          <a:xfrm>
            <a:off x="5198688" y="1297500"/>
            <a:ext cx="3135600" cy="43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We selected the optimum number of clusters using the “Elbow Method”</a:t>
            </a:r>
            <a:endParaRPr/>
          </a:p>
        </p:txBody>
      </p:sp>
      <p:pic>
        <p:nvPicPr>
          <p:cNvPr id="432" name="Google Shape;432;p26"/>
          <p:cNvPicPr preferRelativeResize="0"/>
          <p:nvPr/>
        </p:nvPicPr>
        <p:blipFill>
          <a:blip r:embed="rId3">
            <a:alphaModFix/>
          </a:blip>
          <a:stretch>
            <a:fillRect/>
          </a:stretch>
        </p:blipFill>
        <p:spPr>
          <a:xfrm>
            <a:off x="4809113" y="2065850"/>
            <a:ext cx="3914775" cy="2679725"/>
          </a:xfrm>
          <a:prstGeom prst="rect">
            <a:avLst/>
          </a:prstGeom>
          <a:noFill/>
          <a:ln>
            <a:noFill/>
          </a:ln>
        </p:spPr>
      </p:pic>
      <p:graphicFrame>
        <p:nvGraphicFramePr>
          <p:cNvPr id="433" name="Google Shape;433;p26"/>
          <p:cNvGraphicFramePr/>
          <p:nvPr/>
        </p:nvGraphicFramePr>
        <p:xfrm>
          <a:off x="735575" y="1707300"/>
          <a:ext cx="3558950" cy="3289025"/>
        </p:xfrm>
        <a:graphic>
          <a:graphicData uri="http://schemas.openxmlformats.org/drawingml/2006/table">
            <a:tbl>
              <a:tblPr>
                <a:noFill/>
                <a:tableStyleId>{C4201F0E-8F18-4A4B-A19F-89C20B855FF4}</a:tableStyleId>
              </a:tblPr>
              <a:tblGrid>
                <a:gridCol w="1407250">
                  <a:extLst>
                    <a:ext uri="{9D8B030D-6E8A-4147-A177-3AD203B41FA5}">
                      <a16:colId xmlns:a16="http://schemas.microsoft.com/office/drawing/2014/main" val="20000"/>
                    </a:ext>
                  </a:extLst>
                </a:gridCol>
                <a:gridCol w="2151700">
                  <a:extLst>
                    <a:ext uri="{9D8B030D-6E8A-4147-A177-3AD203B41FA5}">
                      <a16:colId xmlns:a16="http://schemas.microsoft.com/office/drawing/2014/main" val="20001"/>
                    </a:ext>
                  </a:extLst>
                </a:gridCol>
              </a:tblGrid>
              <a:tr h="206150">
                <a:tc>
                  <a:txBody>
                    <a:bodyPr/>
                    <a:lstStyle/>
                    <a:p>
                      <a:pPr marL="0" lvl="0" indent="0" algn="ctr" rtl="0">
                        <a:lnSpc>
                          <a:spcPct val="115000"/>
                        </a:lnSpc>
                        <a:spcBef>
                          <a:spcPts val="0"/>
                        </a:spcBef>
                        <a:spcAft>
                          <a:spcPts val="0"/>
                        </a:spcAft>
                        <a:buNone/>
                      </a:pPr>
                      <a:r>
                        <a:rPr lang="en" sz="1100" b="1">
                          <a:latin typeface="Nunito"/>
                          <a:ea typeface="Nunito"/>
                          <a:cs typeface="Nunito"/>
                          <a:sym typeface="Nunito"/>
                        </a:rPr>
                        <a:t>Feature</a:t>
                      </a:r>
                      <a:endParaRPr sz="1100" b="1">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latin typeface="Nunito"/>
                          <a:ea typeface="Nunito"/>
                          <a:cs typeface="Nunito"/>
                          <a:sym typeface="Nunito"/>
                        </a:rPr>
                        <a:t>Attribute</a:t>
                      </a:r>
                      <a:endParaRPr sz="1100" b="1">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2925">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Promotion</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Item Discounted / total items sold</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8450">
                <a:tc rowSpan="4">
                  <a:txBody>
                    <a:bodyPr/>
                    <a:lstStyle/>
                    <a:p>
                      <a:pPr marL="0" lvl="0" indent="0" algn="ctr" rtl="0">
                        <a:lnSpc>
                          <a:spcPct val="115000"/>
                        </a:lnSpc>
                        <a:spcBef>
                          <a:spcPts val="0"/>
                        </a:spcBef>
                        <a:spcAft>
                          <a:spcPts val="0"/>
                        </a:spcAft>
                        <a:buNone/>
                      </a:pPr>
                      <a:r>
                        <a:rPr lang="en" sz="1000">
                          <a:latin typeface="Nunito"/>
                          <a:ea typeface="Nunito"/>
                          <a:cs typeface="Nunito"/>
                          <a:sym typeface="Nunito"/>
                        </a:rPr>
                        <a:t>Customer diversity (loyalty)</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Avg # Transactions in this store / total transactions for each customer</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412300">
                <a:tc vMerge="1">
                  <a:txBody>
                    <a:bodyPr/>
                    <a:lstStyle/>
                    <a:p>
                      <a:endParaRPr lang="en-US"/>
                    </a:p>
                  </a:txBody>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Q2 # Transactions in this store / total transactions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412300">
                <a:tc vMerge="1">
                  <a:txBody>
                    <a:bodyPr/>
                    <a:lstStyle/>
                    <a:p>
                      <a:endParaRPr lang="en-US"/>
                    </a:p>
                  </a:txBody>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Q3 # Transactions in this store / total transactions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tcPr>
                </a:tc>
                <a:extLst>
                  <a:ext uri="{0D108BD9-81ED-4DB2-BD59-A6C34878D82A}">
                    <a16:rowId xmlns:a16="http://schemas.microsoft.com/office/drawing/2014/main" val="10004"/>
                  </a:ext>
                </a:extLst>
              </a:tr>
              <a:tr h="412300">
                <a:tc vMerge="1">
                  <a:txBody>
                    <a:bodyPr/>
                    <a:lstStyle/>
                    <a:p>
                      <a:endParaRPr lang="en-US"/>
                    </a:p>
                  </a:txBody>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Q4 # Transactions in this store / total transactions </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12300">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Traffic</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of transaction in this store/ total number of transactions in all store</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12300">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Avg $ customer spent</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Nunito"/>
                          <a:ea typeface="Nunito"/>
                          <a:cs typeface="Nunito"/>
                          <a:sym typeface="Nunito"/>
                        </a:rPr>
                        <a:t>$ per customer in this store/ total $ per customer  in all store</a:t>
                      </a:r>
                      <a:endParaRPr sz="1000">
                        <a:latin typeface="Nunito"/>
                        <a:ea typeface="Nunito"/>
                        <a:cs typeface="Nunito"/>
                        <a:sym typeface="Nunito"/>
                      </a:endParaRPr>
                    </a:p>
                  </a:txBody>
                  <a:tcPr marL="9525" marR="952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34" name="Google Shape;434;p26"/>
          <p:cNvSpPr txBox="1">
            <a:spLocks noGrp="1"/>
          </p:cNvSpPr>
          <p:nvPr>
            <p:ph type="body" idx="1"/>
          </p:nvPr>
        </p:nvSpPr>
        <p:spPr>
          <a:xfrm>
            <a:off x="747875" y="1300950"/>
            <a:ext cx="35589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Attributes created for each store</a:t>
            </a:r>
            <a:endParaRPr/>
          </a:p>
          <a:p>
            <a:pPr marL="0" lvl="0" indent="0" algn="ctr" rtl="0">
              <a:spcBef>
                <a:spcPts val="1600"/>
              </a:spcBef>
              <a:spcAft>
                <a:spcPts val="1600"/>
              </a:spcAft>
              <a:buNone/>
            </a:pPr>
            <a:endParaRPr/>
          </a:p>
        </p:txBody>
      </p:sp>
      <p:pic>
        <p:nvPicPr>
          <p:cNvPr id="435" name="Google Shape;435;p26"/>
          <p:cNvPicPr preferRelativeResize="0"/>
          <p:nvPr/>
        </p:nvPicPr>
        <p:blipFill>
          <a:blip r:embed="rId4">
            <a:alphaModFix/>
          </a:blip>
          <a:stretch>
            <a:fillRect/>
          </a:stretch>
        </p:blipFill>
        <p:spPr>
          <a:xfrm>
            <a:off x="8534150" y="149325"/>
            <a:ext cx="489049" cy="561377"/>
          </a:xfrm>
          <a:prstGeom prst="rect">
            <a:avLst/>
          </a:prstGeom>
          <a:noFill/>
          <a:ln>
            <a:noFill/>
          </a:ln>
        </p:spPr>
      </p:pic>
      <p:sp>
        <p:nvSpPr>
          <p:cNvPr id="436" name="Google Shape;436;p26"/>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txBox="1">
            <a:spLocks noGrp="1"/>
          </p:cNvSpPr>
          <p:nvPr>
            <p:ph type="body" idx="1"/>
          </p:nvPr>
        </p:nvSpPr>
        <p:spPr>
          <a:xfrm>
            <a:off x="1303800" y="16819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Three stores that are closest to three centroids </a:t>
            </a:r>
            <a:endParaRPr/>
          </a:p>
        </p:txBody>
      </p:sp>
      <p:graphicFrame>
        <p:nvGraphicFramePr>
          <p:cNvPr id="443" name="Google Shape;443;p27"/>
          <p:cNvGraphicFramePr/>
          <p:nvPr/>
        </p:nvGraphicFramePr>
        <p:xfrm>
          <a:off x="1303800" y="3378800"/>
          <a:ext cx="6593250" cy="1453800"/>
        </p:xfrm>
        <a:graphic>
          <a:graphicData uri="http://schemas.openxmlformats.org/drawingml/2006/table">
            <a:tbl>
              <a:tblPr>
                <a:noFill/>
                <a:tableStyleId>{0BD3C3A1-039F-4A21-8F14-A2D4C569866C}</a:tableStyleId>
              </a:tblPr>
              <a:tblGrid>
                <a:gridCol w="1318650">
                  <a:extLst>
                    <a:ext uri="{9D8B030D-6E8A-4147-A177-3AD203B41FA5}">
                      <a16:colId xmlns:a16="http://schemas.microsoft.com/office/drawing/2014/main" val="20000"/>
                    </a:ext>
                  </a:extLst>
                </a:gridCol>
                <a:gridCol w="1175675">
                  <a:extLst>
                    <a:ext uri="{9D8B030D-6E8A-4147-A177-3AD203B41FA5}">
                      <a16:colId xmlns:a16="http://schemas.microsoft.com/office/drawing/2014/main" val="20001"/>
                    </a:ext>
                  </a:extLst>
                </a:gridCol>
                <a:gridCol w="1461625">
                  <a:extLst>
                    <a:ext uri="{9D8B030D-6E8A-4147-A177-3AD203B41FA5}">
                      <a16:colId xmlns:a16="http://schemas.microsoft.com/office/drawing/2014/main" val="20002"/>
                    </a:ext>
                  </a:extLst>
                </a:gridCol>
                <a:gridCol w="1318650">
                  <a:extLst>
                    <a:ext uri="{9D8B030D-6E8A-4147-A177-3AD203B41FA5}">
                      <a16:colId xmlns:a16="http://schemas.microsoft.com/office/drawing/2014/main" val="20003"/>
                    </a:ext>
                  </a:extLst>
                </a:gridCol>
                <a:gridCol w="1318650">
                  <a:extLst>
                    <a:ext uri="{9D8B030D-6E8A-4147-A177-3AD203B41FA5}">
                      <a16:colId xmlns:a16="http://schemas.microsoft.com/office/drawing/2014/main" val="20004"/>
                    </a:ext>
                  </a:extLst>
                </a:gridCol>
              </a:tblGrid>
              <a:tr h="363450">
                <a:tc>
                  <a:txBody>
                    <a:bodyPr/>
                    <a:lstStyle/>
                    <a:p>
                      <a:pPr marL="0" lvl="0" indent="0" algn="ctr" rtl="0">
                        <a:spcBef>
                          <a:spcPts val="0"/>
                        </a:spcBef>
                        <a:spcAft>
                          <a:spcPts val="0"/>
                        </a:spcAft>
                        <a:buNone/>
                      </a:pPr>
                      <a:r>
                        <a:rPr lang="en" sz="1100" b="1"/>
                        <a:t>Clusters</a:t>
                      </a:r>
                      <a:endParaRPr sz="1100" b="1"/>
                    </a:p>
                  </a:txBody>
                  <a:tcPr marL="91425" marR="91425" marT="0" marB="0" anchor="ctr">
                    <a:solidFill>
                      <a:srgbClr val="6FA8DC"/>
                    </a:solidFill>
                  </a:tcPr>
                </a:tc>
                <a:tc>
                  <a:txBody>
                    <a:bodyPr/>
                    <a:lstStyle/>
                    <a:p>
                      <a:pPr marL="0" lvl="0" indent="0" algn="ctr" rtl="0">
                        <a:spcBef>
                          <a:spcPts val="0"/>
                        </a:spcBef>
                        <a:spcAft>
                          <a:spcPts val="0"/>
                        </a:spcAft>
                        <a:buNone/>
                      </a:pPr>
                      <a:r>
                        <a:rPr lang="en" sz="1100" b="1"/>
                        <a:t>Avg. Spend</a:t>
                      </a:r>
                      <a:endParaRPr sz="1100" b="1"/>
                    </a:p>
                  </a:txBody>
                  <a:tcPr marL="91425" marR="91425" marT="0" marB="0" anchor="ctr">
                    <a:solidFill>
                      <a:srgbClr val="6FA8DC"/>
                    </a:solidFill>
                  </a:tcPr>
                </a:tc>
                <a:tc>
                  <a:txBody>
                    <a:bodyPr/>
                    <a:lstStyle/>
                    <a:p>
                      <a:pPr marL="0" lvl="0" indent="0" algn="ctr" rtl="0">
                        <a:spcBef>
                          <a:spcPts val="0"/>
                        </a:spcBef>
                        <a:spcAft>
                          <a:spcPts val="0"/>
                        </a:spcAft>
                        <a:buNone/>
                      </a:pPr>
                      <a:r>
                        <a:rPr lang="en" sz="1100" b="1"/>
                        <a:t>Traffic</a:t>
                      </a:r>
                      <a:endParaRPr sz="1100" b="1"/>
                    </a:p>
                  </a:txBody>
                  <a:tcPr marL="91425" marR="91425" marT="0" marB="0" anchor="ctr">
                    <a:solidFill>
                      <a:srgbClr val="6FA8DC"/>
                    </a:solidFill>
                  </a:tcPr>
                </a:tc>
                <a:tc>
                  <a:txBody>
                    <a:bodyPr/>
                    <a:lstStyle/>
                    <a:p>
                      <a:pPr marL="0" lvl="0" indent="0" algn="ctr" rtl="0">
                        <a:spcBef>
                          <a:spcPts val="0"/>
                        </a:spcBef>
                        <a:spcAft>
                          <a:spcPts val="0"/>
                        </a:spcAft>
                        <a:buNone/>
                      </a:pPr>
                      <a:r>
                        <a:rPr lang="en" sz="1100" b="1"/>
                        <a:t>Discount Percent</a:t>
                      </a:r>
                      <a:endParaRPr sz="1100" b="1"/>
                    </a:p>
                  </a:txBody>
                  <a:tcPr marL="91425" marR="91425" marT="0" marB="0" anchor="ctr">
                    <a:solidFill>
                      <a:srgbClr val="6FA8DC"/>
                    </a:solidFill>
                  </a:tcPr>
                </a:tc>
                <a:tc>
                  <a:txBody>
                    <a:bodyPr/>
                    <a:lstStyle/>
                    <a:p>
                      <a:pPr marL="0" lvl="0" indent="0" algn="ctr" rtl="0">
                        <a:spcBef>
                          <a:spcPts val="0"/>
                        </a:spcBef>
                        <a:spcAft>
                          <a:spcPts val="0"/>
                        </a:spcAft>
                        <a:buNone/>
                      </a:pPr>
                      <a:r>
                        <a:rPr lang="en" sz="1100" b="1"/>
                        <a:t>Loyal Customers</a:t>
                      </a:r>
                      <a:endParaRPr sz="1100" b="1"/>
                    </a:p>
                  </a:txBody>
                  <a:tcPr marL="91425" marR="91425" marT="0" marB="0" anchor="ctr">
                    <a:solidFill>
                      <a:srgbClr val="6FA8DC"/>
                    </a:solidFill>
                  </a:tcPr>
                </a:tc>
                <a:extLst>
                  <a:ext uri="{0D108BD9-81ED-4DB2-BD59-A6C34878D82A}">
                    <a16:rowId xmlns:a16="http://schemas.microsoft.com/office/drawing/2014/main" val="10000"/>
                  </a:ext>
                </a:extLst>
              </a:tr>
              <a:tr h="363450">
                <a:tc>
                  <a:txBody>
                    <a:bodyPr/>
                    <a:lstStyle/>
                    <a:p>
                      <a:pPr marL="0" lvl="0" indent="0" algn="ctr" rtl="0">
                        <a:spcBef>
                          <a:spcPts val="0"/>
                        </a:spcBef>
                        <a:spcAft>
                          <a:spcPts val="0"/>
                        </a:spcAft>
                        <a:buNone/>
                      </a:pPr>
                      <a:r>
                        <a:rPr lang="en" sz="1100"/>
                        <a:t>1</a:t>
                      </a:r>
                      <a:endParaRPr sz="1100"/>
                    </a:p>
                  </a:txBody>
                  <a:tcPr marL="91425" marR="91425" marT="0" marB="0" anchor="ctr"/>
                </a:tc>
                <a:tc>
                  <a:txBody>
                    <a:bodyPr/>
                    <a:lstStyle/>
                    <a:p>
                      <a:pPr marL="0" lvl="0" indent="0" algn="ctr" rtl="0">
                        <a:spcBef>
                          <a:spcPts val="0"/>
                        </a:spcBef>
                        <a:spcAft>
                          <a:spcPts val="0"/>
                        </a:spcAft>
                        <a:buNone/>
                      </a:pPr>
                      <a:r>
                        <a:rPr lang="en" sz="1100"/>
                        <a:t>Mid</a:t>
                      </a:r>
                      <a:endParaRPr sz="1100"/>
                    </a:p>
                  </a:txBody>
                  <a:tcPr marL="91425" marR="91425" marT="0" marB="0" anchor="ctr"/>
                </a:tc>
                <a:tc>
                  <a:txBody>
                    <a:bodyPr/>
                    <a:lstStyle/>
                    <a:p>
                      <a:pPr marL="0" lvl="0" indent="0" algn="ctr" rtl="0">
                        <a:spcBef>
                          <a:spcPts val="0"/>
                        </a:spcBef>
                        <a:spcAft>
                          <a:spcPts val="0"/>
                        </a:spcAft>
                        <a:buNone/>
                      </a:pPr>
                      <a:r>
                        <a:rPr lang="en" sz="1100"/>
                        <a:t>Mid</a:t>
                      </a:r>
                      <a:endParaRPr sz="1100"/>
                    </a:p>
                  </a:txBody>
                  <a:tcPr marL="91425" marR="91425" marT="0" marB="0" anchor="ctr"/>
                </a:tc>
                <a:tc>
                  <a:txBody>
                    <a:bodyPr/>
                    <a:lstStyle/>
                    <a:p>
                      <a:pPr marL="0" lvl="0" indent="0" algn="ctr" rtl="0">
                        <a:spcBef>
                          <a:spcPts val="0"/>
                        </a:spcBef>
                        <a:spcAft>
                          <a:spcPts val="0"/>
                        </a:spcAft>
                        <a:buNone/>
                      </a:pPr>
                      <a:r>
                        <a:rPr lang="en" sz="1100"/>
                        <a:t>Mid</a:t>
                      </a:r>
                      <a:endParaRPr sz="1100"/>
                    </a:p>
                  </a:txBody>
                  <a:tcPr marL="91425" marR="91425" marT="0" marB="0" anchor="ctr"/>
                </a:tc>
                <a:tc>
                  <a:txBody>
                    <a:bodyPr/>
                    <a:lstStyle/>
                    <a:p>
                      <a:pPr marL="0" lvl="0" indent="0" algn="ctr" rtl="0">
                        <a:spcBef>
                          <a:spcPts val="0"/>
                        </a:spcBef>
                        <a:spcAft>
                          <a:spcPts val="0"/>
                        </a:spcAft>
                        <a:buNone/>
                      </a:pPr>
                      <a:r>
                        <a:rPr lang="en" sz="1100"/>
                        <a:t>Mid</a:t>
                      </a:r>
                      <a:endParaRPr sz="1100"/>
                    </a:p>
                  </a:txBody>
                  <a:tcPr marL="91425" marR="91425" marT="0" marB="0" anchor="ctr"/>
                </a:tc>
                <a:extLst>
                  <a:ext uri="{0D108BD9-81ED-4DB2-BD59-A6C34878D82A}">
                    <a16:rowId xmlns:a16="http://schemas.microsoft.com/office/drawing/2014/main" val="10001"/>
                  </a:ext>
                </a:extLst>
              </a:tr>
              <a:tr h="363450">
                <a:tc>
                  <a:txBody>
                    <a:bodyPr/>
                    <a:lstStyle/>
                    <a:p>
                      <a:pPr marL="0" lvl="0" indent="0" algn="ctr" rtl="0">
                        <a:spcBef>
                          <a:spcPts val="0"/>
                        </a:spcBef>
                        <a:spcAft>
                          <a:spcPts val="0"/>
                        </a:spcAft>
                        <a:buNone/>
                      </a:pPr>
                      <a:r>
                        <a:rPr lang="en" sz="1100"/>
                        <a:t>2</a:t>
                      </a:r>
                      <a:endParaRPr sz="1100"/>
                    </a:p>
                  </a:txBody>
                  <a:tcPr marL="91425" marR="91425" marT="0" marB="0" anchor="ctr"/>
                </a:tc>
                <a:tc>
                  <a:txBody>
                    <a:bodyPr/>
                    <a:lstStyle/>
                    <a:p>
                      <a:pPr marL="0" lvl="0" indent="0" algn="ctr" rtl="0">
                        <a:spcBef>
                          <a:spcPts val="0"/>
                        </a:spcBef>
                        <a:spcAft>
                          <a:spcPts val="0"/>
                        </a:spcAft>
                        <a:buNone/>
                      </a:pPr>
                      <a:r>
                        <a:rPr lang="en" sz="1100"/>
                        <a:t>High</a:t>
                      </a:r>
                      <a:endParaRPr sz="1100"/>
                    </a:p>
                  </a:txBody>
                  <a:tcPr marL="91425" marR="91425" marT="0" marB="0" anchor="ctr"/>
                </a:tc>
                <a:tc>
                  <a:txBody>
                    <a:bodyPr/>
                    <a:lstStyle/>
                    <a:p>
                      <a:pPr marL="0" lvl="0" indent="0" algn="ctr" rtl="0">
                        <a:spcBef>
                          <a:spcPts val="0"/>
                        </a:spcBef>
                        <a:spcAft>
                          <a:spcPts val="0"/>
                        </a:spcAft>
                        <a:buNone/>
                      </a:pPr>
                      <a:r>
                        <a:rPr lang="en" sz="1100"/>
                        <a:t>High</a:t>
                      </a:r>
                      <a:endParaRPr sz="1100"/>
                    </a:p>
                  </a:txBody>
                  <a:tcPr marL="91425" marR="91425" marT="0" marB="0" anchor="ctr"/>
                </a:tc>
                <a:tc>
                  <a:txBody>
                    <a:bodyPr/>
                    <a:lstStyle/>
                    <a:p>
                      <a:pPr marL="0" lvl="0" indent="0" algn="ctr" rtl="0">
                        <a:spcBef>
                          <a:spcPts val="0"/>
                        </a:spcBef>
                        <a:spcAft>
                          <a:spcPts val="0"/>
                        </a:spcAft>
                        <a:buNone/>
                      </a:pPr>
                      <a:r>
                        <a:rPr lang="en" sz="1100"/>
                        <a:t>High</a:t>
                      </a:r>
                      <a:endParaRPr sz="1100"/>
                    </a:p>
                  </a:txBody>
                  <a:tcPr marL="91425" marR="91425" marT="0" marB="0" anchor="ctr"/>
                </a:tc>
                <a:tc>
                  <a:txBody>
                    <a:bodyPr/>
                    <a:lstStyle/>
                    <a:p>
                      <a:pPr marL="0" lvl="0" indent="0" algn="ctr" rtl="0">
                        <a:spcBef>
                          <a:spcPts val="0"/>
                        </a:spcBef>
                        <a:spcAft>
                          <a:spcPts val="0"/>
                        </a:spcAft>
                        <a:buNone/>
                      </a:pPr>
                      <a:r>
                        <a:rPr lang="en" sz="1100"/>
                        <a:t>High</a:t>
                      </a:r>
                      <a:endParaRPr sz="1100"/>
                    </a:p>
                  </a:txBody>
                  <a:tcPr marL="91425" marR="91425" marT="0" marB="0" anchor="ctr"/>
                </a:tc>
                <a:extLst>
                  <a:ext uri="{0D108BD9-81ED-4DB2-BD59-A6C34878D82A}">
                    <a16:rowId xmlns:a16="http://schemas.microsoft.com/office/drawing/2014/main" val="10002"/>
                  </a:ext>
                </a:extLst>
              </a:tr>
              <a:tr h="363450">
                <a:tc>
                  <a:txBody>
                    <a:bodyPr/>
                    <a:lstStyle/>
                    <a:p>
                      <a:pPr marL="0" lvl="0" indent="0" algn="ctr" rtl="0">
                        <a:spcBef>
                          <a:spcPts val="0"/>
                        </a:spcBef>
                        <a:spcAft>
                          <a:spcPts val="0"/>
                        </a:spcAft>
                        <a:buNone/>
                      </a:pPr>
                      <a:r>
                        <a:rPr lang="en" sz="1100"/>
                        <a:t>3</a:t>
                      </a:r>
                      <a:endParaRPr sz="1100"/>
                    </a:p>
                  </a:txBody>
                  <a:tcPr marL="91425" marR="91425" marT="0" marB="0" anchor="ctr"/>
                </a:tc>
                <a:tc>
                  <a:txBody>
                    <a:bodyPr/>
                    <a:lstStyle/>
                    <a:p>
                      <a:pPr marL="0" lvl="0" indent="0" algn="ctr" rtl="0">
                        <a:spcBef>
                          <a:spcPts val="0"/>
                        </a:spcBef>
                        <a:spcAft>
                          <a:spcPts val="0"/>
                        </a:spcAft>
                        <a:buNone/>
                      </a:pPr>
                      <a:r>
                        <a:rPr lang="en" sz="1100"/>
                        <a:t>Low</a:t>
                      </a:r>
                      <a:endParaRPr sz="1100"/>
                    </a:p>
                  </a:txBody>
                  <a:tcPr marL="91425" marR="91425" marT="0" marB="0" anchor="ctr"/>
                </a:tc>
                <a:tc>
                  <a:txBody>
                    <a:bodyPr/>
                    <a:lstStyle/>
                    <a:p>
                      <a:pPr marL="0" lvl="0" indent="0" algn="ctr" rtl="0">
                        <a:spcBef>
                          <a:spcPts val="0"/>
                        </a:spcBef>
                        <a:spcAft>
                          <a:spcPts val="0"/>
                        </a:spcAft>
                        <a:buNone/>
                      </a:pPr>
                      <a:r>
                        <a:rPr lang="en" sz="1100"/>
                        <a:t>Low</a:t>
                      </a:r>
                      <a:endParaRPr sz="1100"/>
                    </a:p>
                  </a:txBody>
                  <a:tcPr marL="91425" marR="91425" marT="0" marB="0" anchor="ctr"/>
                </a:tc>
                <a:tc>
                  <a:txBody>
                    <a:bodyPr/>
                    <a:lstStyle/>
                    <a:p>
                      <a:pPr marL="0" lvl="0" indent="0" algn="ctr" rtl="0">
                        <a:spcBef>
                          <a:spcPts val="0"/>
                        </a:spcBef>
                        <a:spcAft>
                          <a:spcPts val="0"/>
                        </a:spcAft>
                        <a:buNone/>
                      </a:pPr>
                      <a:r>
                        <a:rPr lang="en" sz="1100"/>
                        <a:t>Low</a:t>
                      </a:r>
                      <a:endParaRPr sz="1100"/>
                    </a:p>
                  </a:txBody>
                  <a:tcPr marL="91425" marR="91425" marT="0" marB="0" anchor="ctr"/>
                </a:tc>
                <a:tc>
                  <a:txBody>
                    <a:bodyPr/>
                    <a:lstStyle/>
                    <a:p>
                      <a:pPr marL="0" lvl="0" indent="0" algn="ctr" rtl="0">
                        <a:spcBef>
                          <a:spcPts val="0"/>
                        </a:spcBef>
                        <a:spcAft>
                          <a:spcPts val="0"/>
                        </a:spcAft>
                        <a:buNone/>
                      </a:pPr>
                      <a:r>
                        <a:rPr lang="en" sz="1100"/>
                        <a:t>Low</a:t>
                      </a:r>
                      <a:endParaRPr sz="1100"/>
                    </a:p>
                  </a:txBody>
                  <a:tcPr marL="91425" marR="91425" marT="0" marB="0" anchor="ctr"/>
                </a:tc>
                <a:extLst>
                  <a:ext uri="{0D108BD9-81ED-4DB2-BD59-A6C34878D82A}">
                    <a16:rowId xmlns:a16="http://schemas.microsoft.com/office/drawing/2014/main" val="10003"/>
                  </a:ext>
                </a:extLst>
              </a:tr>
            </a:tbl>
          </a:graphicData>
        </a:graphic>
      </p:graphicFrame>
      <p:pic>
        <p:nvPicPr>
          <p:cNvPr id="444" name="Google Shape;444;p27"/>
          <p:cNvPicPr preferRelativeResize="0"/>
          <p:nvPr/>
        </p:nvPicPr>
        <p:blipFill>
          <a:blip r:embed="rId3">
            <a:alphaModFix/>
          </a:blip>
          <a:stretch>
            <a:fillRect/>
          </a:stretch>
        </p:blipFill>
        <p:spPr>
          <a:xfrm>
            <a:off x="1303788" y="2007313"/>
            <a:ext cx="6105525" cy="1190625"/>
          </a:xfrm>
          <a:prstGeom prst="rect">
            <a:avLst/>
          </a:prstGeom>
          <a:noFill/>
          <a:ln>
            <a:noFill/>
          </a:ln>
        </p:spPr>
      </p:pic>
      <p:pic>
        <p:nvPicPr>
          <p:cNvPr id="445" name="Google Shape;445;p27"/>
          <p:cNvPicPr preferRelativeResize="0"/>
          <p:nvPr/>
        </p:nvPicPr>
        <p:blipFill>
          <a:blip r:embed="rId4">
            <a:alphaModFix/>
          </a:blip>
          <a:stretch>
            <a:fillRect/>
          </a:stretch>
        </p:blipFill>
        <p:spPr>
          <a:xfrm>
            <a:off x="8534150" y="149325"/>
            <a:ext cx="489049" cy="561377"/>
          </a:xfrm>
          <a:prstGeom prst="rect">
            <a:avLst/>
          </a:prstGeom>
          <a:noFill/>
          <a:ln>
            <a:noFill/>
          </a:ln>
        </p:spPr>
      </p:pic>
      <p:sp>
        <p:nvSpPr>
          <p:cNvPr id="446" name="Google Shape;446;p27"/>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txBox="1">
            <a:spLocks noGrp="1"/>
          </p:cNvSpPr>
          <p:nvPr>
            <p:ph type="title"/>
          </p:nvPr>
        </p:nvSpPr>
        <p:spPr>
          <a:xfrm>
            <a:off x="1246125" y="814500"/>
            <a:ext cx="7030500" cy="6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Pernalongas 421 stores can be clustered into three easily distinguishable segments</a:t>
            </a:r>
            <a:endParaRPr sz="2400"/>
          </a:p>
        </p:txBody>
      </p:sp>
      <p:sp>
        <p:nvSpPr>
          <p:cNvPr id="448" name="Google Shape;448;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400"/>
              <a:t>Our recommendations for growing sales</a:t>
            </a:r>
            <a:endParaRPr/>
          </a:p>
        </p:txBody>
      </p:sp>
      <p:sp>
        <p:nvSpPr>
          <p:cNvPr id="454" name="Google Shape;454;p28"/>
          <p:cNvSpPr txBox="1">
            <a:spLocks noGrp="1"/>
          </p:cNvSpPr>
          <p:nvPr>
            <p:ph type="body" idx="1"/>
          </p:nvPr>
        </p:nvSpPr>
        <p:spPr>
          <a:xfrm>
            <a:off x="643950" y="1430475"/>
            <a:ext cx="3825000" cy="254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b="1">
                <a:solidFill>
                  <a:schemeClr val="accent3"/>
                </a:solidFill>
              </a:rPr>
              <a:t>Individual offers for each store based on their customer base</a:t>
            </a:r>
            <a:endParaRPr sz="1400" b="1">
              <a:solidFill>
                <a:schemeClr val="accent3"/>
              </a:solidFill>
            </a:endParaRPr>
          </a:p>
          <a:p>
            <a:pPr marL="0" lvl="0" indent="0" algn="ctr" rtl="0">
              <a:lnSpc>
                <a:spcPct val="100000"/>
              </a:lnSpc>
              <a:spcBef>
                <a:spcPts val="0"/>
              </a:spcBef>
              <a:spcAft>
                <a:spcPts val="0"/>
              </a:spcAft>
              <a:buNone/>
            </a:pPr>
            <a:endParaRPr sz="1400">
              <a:solidFill>
                <a:srgbClr val="000000"/>
              </a:solidFill>
            </a:endParaRPr>
          </a:p>
          <a:p>
            <a:pPr marL="457200" lvl="0" indent="-317500" algn="l" rtl="0">
              <a:lnSpc>
                <a:spcPct val="100000"/>
              </a:lnSpc>
              <a:spcBef>
                <a:spcPts val="0"/>
              </a:spcBef>
              <a:spcAft>
                <a:spcPts val="0"/>
              </a:spcAft>
              <a:buClr>
                <a:srgbClr val="000000"/>
              </a:buClr>
              <a:buSzPts val="1400"/>
              <a:buFont typeface="Nunito"/>
              <a:buChar char="●"/>
            </a:pPr>
            <a:r>
              <a:rPr lang="en" sz="1400">
                <a:solidFill>
                  <a:srgbClr val="000000"/>
                </a:solidFill>
              </a:rPr>
              <a:t>Start with giving more personalized promotions to product segment 6 in store cluster 2 </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 target promotion-driven customers</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p:txBody>
      </p:sp>
      <p:sp>
        <p:nvSpPr>
          <p:cNvPr id="455" name="Google Shape;455;p28"/>
          <p:cNvSpPr txBox="1">
            <a:spLocks noGrp="1"/>
          </p:cNvSpPr>
          <p:nvPr>
            <p:ph type="body" idx="2"/>
          </p:nvPr>
        </p:nvSpPr>
        <p:spPr>
          <a:xfrm>
            <a:off x="4723500" y="1430475"/>
            <a:ext cx="4002000" cy="254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b="1">
                <a:solidFill>
                  <a:schemeClr val="accent3"/>
                </a:solidFill>
              </a:rPr>
              <a:t>Avoid the (ever growing) product tail</a:t>
            </a:r>
            <a:endParaRPr sz="1400" b="1">
              <a:solidFill>
                <a:schemeClr val="accent3"/>
              </a:solidFill>
            </a:endParaRPr>
          </a:p>
          <a:p>
            <a:pPr marL="0" lvl="0" indent="0" algn="l" rtl="0">
              <a:lnSpc>
                <a:spcPct val="100000"/>
              </a:lnSpc>
              <a:spcBef>
                <a:spcPts val="0"/>
              </a:spcBef>
              <a:spcAft>
                <a:spcPts val="0"/>
              </a:spcAft>
              <a:buNone/>
            </a:pPr>
            <a:endParaRPr sz="1400">
              <a:solidFill>
                <a:srgbClr val="000000"/>
              </a:solidFill>
            </a:endParaRPr>
          </a:p>
          <a:p>
            <a:pPr marL="914400" lvl="0" indent="0" algn="l" rtl="0">
              <a:lnSpc>
                <a:spcPct val="100000"/>
              </a:lnSpc>
              <a:spcBef>
                <a:spcPts val="0"/>
              </a:spcBef>
              <a:spcAft>
                <a:spcPts val="0"/>
              </a:spcAft>
              <a:buNone/>
            </a:pPr>
            <a:endParaRPr sz="1400">
              <a:solidFill>
                <a:srgbClr val="000000"/>
              </a:solidFill>
            </a:endParaRPr>
          </a:p>
          <a:p>
            <a:pPr marL="457200" lvl="0" indent="-317500" algn="l" rtl="0">
              <a:lnSpc>
                <a:spcPct val="100000"/>
              </a:lnSpc>
              <a:spcBef>
                <a:spcPts val="0"/>
              </a:spcBef>
              <a:spcAft>
                <a:spcPts val="0"/>
              </a:spcAft>
              <a:buClr>
                <a:srgbClr val="000000"/>
              </a:buClr>
              <a:buSzPts val="1400"/>
              <a:buFont typeface="Nunito"/>
              <a:buChar char="●"/>
            </a:pPr>
            <a:r>
              <a:rPr lang="en" sz="1400">
                <a:solidFill>
                  <a:srgbClr val="000000"/>
                </a:solidFill>
              </a:rPr>
              <a:t>Develop comprehensive understanding of popular items on customer and store levels</a:t>
            </a:r>
            <a:endParaRPr sz="1400">
              <a:solidFill>
                <a:srgbClr val="000000"/>
              </a:solidFil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rPr>
              <a:t>Decide which items to stock </a:t>
            </a:r>
            <a:endParaRPr sz="1400">
              <a:solidFill>
                <a:srgbClr val="000000"/>
              </a:solidFill>
            </a:endParaRPr>
          </a:p>
          <a:p>
            <a:pPr marL="91440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 reduce inventory fluctuation </a:t>
            </a: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 increase the accuracy of demand planning</a:t>
            </a:r>
            <a:endParaRPr sz="1400">
              <a:solidFill>
                <a:srgbClr val="000000"/>
              </a:solidFill>
            </a:endParaRPr>
          </a:p>
        </p:txBody>
      </p:sp>
      <p:sp>
        <p:nvSpPr>
          <p:cNvPr id="456" name="Google Shape;456;p28"/>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7" name="Google Shape;457;p28"/>
          <p:cNvPicPr preferRelativeResize="0"/>
          <p:nvPr/>
        </p:nvPicPr>
        <p:blipFill>
          <a:blip r:embed="rId3">
            <a:alphaModFix/>
          </a:blip>
          <a:stretch>
            <a:fillRect/>
          </a:stretch>
        </p:blipFill>
        <p:spPr>
          <a:xfrm>
            <a:off x="8231500" y="163825"/>
            <a:ext cx="750575" cy="750575"/>
          </a:xfrm>
          <a:prstGeom prst="rect">
            <a:avLst/>
          </a:prstGeom>
          <a:noFill/>
          <a:ln>
            <a:noFill/>
          </a:ln>
        </p:spPr>
      </p:pic>
      <p:sp>
        <p:nvSpPr>
          <p:cNvPr id="458" name="Google Shape;458;p28"/>
          <p:cNvSpPr txBox="1"/>
          <p:nvPr/>
        </p:nvSpPr>
        <p:spPr>
          <a:xfrm>
            <a:off x="643950" y="3972075"/>
            <a:ext cx="8008500" cy="8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We can test some of the strategies on a small sample for each cluster and them ramp it up</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Overall goal is to customize our stores and their promotions based on specific customer</a:t>
            </a:r>
            <a:br>
              <a:rPr lang="en" dirty="0">
                <a:latin typeface="Nunito"/>
                <a:ea typeface="Nunito"/>
                <a:cs typeface="Nunito"/>
                <a:sym typeface="Nunito"/>
              </a:rPr>
            </a:br>
            <a:r>
              <a:rPr lang="en" dirty="0">
                <a:latin typeface="Nunito"/>
                <a:ea typeface="Nunito"/>
                <a:cs typeface="Nunito"/>
                <a:sym typeface="Nunito"/>
              </a:rPr>
              <a:t>     segments visiting that store the most</a:t>
            </a:r>
            <a:endParaRPr dirty="0">
              <a:latin typeface="Nunito"/>
              <a:ea typeface="Nunito"/>
              <a:cs typeface="Nunito"/>
              <a:sym typeface="Nunito"/>
            </a:endParaRPr>
          </a:p>
        </p:txBody>
      </p:sp>
      <p:sp>
        <p:nvSpPr>
          <p:cNvPr id="459" name="Google Shape;459;p28"/>
          <p:cNvSpPr txBox="1"/>
          <p:nvPr/>
        </p:nvSpPr>
        <p:spPr>
          <a:xfrm>
            <a:off x="643950" y="3868275"/>
            <a:ext cx="7690500" cy="7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3"/>
                </a:solidFill>
                <a:latin typeface="Nunito"/>
                <a:ea typeface="Nunito"/>
                <a:cs typeface="Nunito"/>
                <a:sym typeface="Nunito"/>
              </a:rPr>
              <a:t>Next Steps</a:t>
            </a:r>
            <a:endParaRPr b="1">
              <a:solidFill>
                <a:schemeClr val="accent3"/>
              </a:solidFill>
              <a:latin typeface="Nunito"/>
              <a:ea typeface="Nunito"/>
              <a:cs typeface="Nunito"/>
              <a:sym typeface="Nunito"/>
            </a:endParaRPr>
          </a:p>
          <a:p>
            <a:pPr marL="0" lvl="0" indent="0" algn="l" rtl="0">
              <a:spcBef>
                <a:spcPts val="0"/>
              </a:spcBef>
              <a:spcAft>
                <a:spcPts val="0"/>
              </a:spcAft>
              <a:buNone/>
            </a:pPr>
            <a:endParaRPr b="1">
              <a:solidFill>
                <a:schemeClr val="accent3"/>
              </a:solidFill>
              <a:latin typeface="Nunito"/>
              <a:ea typeface="Nunito"/>
              <a:cs typeface="Nunito"/>
              <a:sym typeface="Nunito"/>
            </a:endParaRPr>
          </a:p>
        </p:txBody>
      </p:sp>
      <p:sp>
        <p:nvSpPr>
          <p:cNvPr id="460" name="Google Shape;460;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9"/>
          <p:cNvSpPr txBox="1">
            <a:spLocks noGrp="1"/>
          </p:cNvSpPr>
          <p:nvPr>
            <p:ph type="ctrTitle"/>
          </p:nvPr>
        </p:nvSpPr>
        <p:spPr>
          <a:xfrm>
            <a:off x="824000" y="1613825"/>
            <a:ext cx="69771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 for your attention!</a:t>
            </a:r>
            <a:endParaRPr/>
          </a:p>
        </p:txBody>
      </p:sp>
      <p:sp>
        <p:nvSpPr>
          <p:cNvPr id="466" name="Google Shape;466;p29"/>
          <p:cNvSpPr txBox="1">
            <a:spLocks noGrp="1"/>
          </p:cNvSpPr>
          <p:nvPr>
            <p:ph type="subTitle" idx="1"/>
          </p:nvPr>
        </p:nvSpPr>
        <p:spPr>
          <a:xfrm>
            <a:off x="824000" y="3596300"/>
            <a:ext cx="71676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Any Questions before we cluster the class as well?</a:t>
            </a:r>
            <a:endParaRPr sz="1100"/>
          </a:p>
          <a:p>
            <a:pPr marL="0" lvl="0" indent="0" algn="l" rtl="0">
              <a:spcBef>
                <a:spcPts val="0"/>
              </a:spcBef>
              <a:spcAft>
                <a:spcPts val="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284" name="Google Shape;284;p14"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285" name="Google Shape;285;p14"/>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Agenda</a:t>
            </a:r>
            <a:endParaRPr sz="3000" b="1">
              <a:solidFill>
                <a:schemeClr val="lt2"/>
              </a:solidFill>
              <a:latin typeface="Raleway"/>
              <a:ea typeface="Raleway"/>
              <a:cs typeface="Raleway"/>
              <a:sym typeface="Raleway"/>
            </a:endParaRPr>
          </a:p>
        </p:txBody>
      </p:sp>
      <p:sp>
        <p:nvSpPr>
          <p:cNvPr id="286" name="Google Shape;286;p14"/>
          <p:cNvSpPr txBox="1">
            <a:spLocks noGrp="1"/>
          </p:cNvSpPr>
          <p:nvPr>
            <p:ph type="body" idx="4294967295"/>
          </p:nvPr>
        </p:nvSpPr>
        <p:spPr>
          <a:xfrm>
            <a:off x="2601075" y="1377475"/>
            <a:ext cx="3911400" cy="3327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Data Exploration</a:t>
            </a:r>
            <a:endParaRPr sz="1200">
              <a:latin typeface="Raleway"/>
              <a:ea typeface="Raleway"/>
              <a:cs typeface="Raleway"/>
              <a:sym typeface="Raleway"/>
            </a:endParaRPr>
          </a:p>
          <a:p>
            <a:pPr marL="457200" lvl="0" indent="-317500" algn="l" rtl="0">
              <a:lnSpc>
                <a:spcPct val="150000"/>
              </a:lnSpc>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Product, Customer and Store insights</a:t>
            </a:r>
            <a:endParaRPr sz="1400" b="1">
              <a:solidFill>
                <a:schemeClr val="dk1"/>
              </a:solidFill>
              <a:latin typeface="Raleway"/>
              <a:ea typeface="Raleway"/>
              <a:cs typeface="Raleway"/>
              <a:sym typeface="Raleway"/>
            </a:endParaRPr>
          </a:p>
          <a:p>
            <a:pPr marL="457200" lvl="0" indent="-317500" algn="l" rtl="0">
              <a:lnSpc>
                <a:spcPct val="150000"/>
              </a:lnSpc>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Modeling Procedures</a:t>
            </a:r>
            <a:endParaRPr sz="1400" b="1">
              <a:solidFill>
                <a:schemeClr val="dk1"/>
              </a:solidFill>
              <a:latin typeface="Raleway"/>
              <a:ea typeface="Raleway"/>
              <a:cs typeface="Raleway"/>
              <a:sym typeface="Raleway"/>
            </a:endParaRPr>
          </a:p>
          <a:p>
            <a:pPr marL="457200" lvl="0" indent="-317500" algn="l" rtl="0">
              <a:lnSpc>
                <a:spcPct val="150000"/>
              </a:lnSpc>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Cluster analysis on Customer</a:t>
            </a:r>
            <a:endParaRPr sz="1400" b="1">
              <a:solidFill>
                <a:schemeClr val="dk1"/>
              </a:solidFill>
              <a:latin typeface="Raleway"/>
              <a:ea typeface="Raleway"/>
              <a:cs typeface="Raleway"/>
              <a:sym typeface="Raleway"/>
            </a:endParaRPr>
          </a:p>
          <a:p>
            <a:pPr marL="457200" lvl="0" indent="-304800" algn="l" rtl="0">
              <a:lnSpc>
                <a:spcPct val="150000"/>
              </a:lnSpc>
              <a:spcBef>
                <a:spcPts val="1000"/>
              </a:spcBef>
              <a:spcAft>
                <a:spcPts val="0"/>
              </a:spcAft>
              <a:buClr>
                <a:schemeClr val="dk1"/>
              </a:buClr>
              <a:buSzPts val="1200"/>
              <a:buFont typeface="Raleway"/>
              <a:buChar char="➔"/>
            </a:pPr>
            <a:r>
              <a:rPr lang="en" sz="1400" b="1">
                <a:solidFill>
                  <a:schemeClr val="dk1"/>
                </a:solidFill>
                <a:latin typeface="Raleway"/>
                <a:ea typeface="Raleway"/>
                <a:cs typeface="Raleway"/>
                <a:sym typeface="Raleway"/>
              </a:rPr>
              <a:t>Cluster analysis on Products</a:t>
            </a:r>
            <a:endParaRPr sz="1400" b="1">
              <a:solidFill>
                <a:schemeClr val="dk1"/>
              </a:solidFill>
              <a:latin typeface="Raleway"/>
              <a:ea typeface="Raleway"/>
              <a:cs typeface="Raleway"/>
              <a:sym typeface="Raleway"/>
            </a:endParaRPr>
          </a:p>
          <a:p>
            <a:pPr marL="457200" lvl="0" indent="-304800" algn="l" rtl="0">
              <a:lnSpc>
                <a:spcPct val="150000"/>
              </a:lnSpc>
              <a:spcBef>
                <a:spcPts val="1000"/>
              </a:spcBef>
              <a:spcAft>
                <a:spcPts val="0"/>
              </a:spcAft>
              <a:buClr>
                <a:schemeClr val="dk1"/>
              </a:buClr>
              <a:buSzPts val="1200"/>
              <a:buFont typeface="Raleway"/>
              <a:buChar char="➔"/>
            </a:pPr>
            <a:r>
              <a:rPr lang="en" sz="1400" b="1">
                <a:solidFill>
                  <a:schemeClr val="dk1"/>
                </a:solidFill>
                <a:latin typeface="Raleway"/>
                <a:ea typeface="Raleway"/>
                <a:cs typeface="Raleway"/>
                <a:sym typeface="Raleway"/>
              </a:rPr>
              <a:t>Cluster analysis on Stores</a:t>
            </a:r>
            <a:endParaRPr sz="1400" b="1">
              <a:solidFill>
                <a:schemeClr val="dk1"/>
              </a:solidFill>
              <a:latin typeface="Raleway"/>
              <a:ea typeface="Raleway"/>
              <a:cs typeface="Raleway"/>
              <a:sym typeface="Raleway"/>
            </a:endParaRPr>
          </a:p>
          <a:p>
            <a:pPr marL="457200" lvl="0" indent="-304800" algn="l" rtl="0">
              <a:lnSpc>
                <a:spcPct val="150000"/>
              </a:lnSpc>
              <a:spcBef>
                <a:spcPts val="1000"/>
              </a:spcBef>
              <a:spcAft>
                <a:spcPts val="1000"/>
              </a:spcAft>
              <a:buClr>
                <a:schemeClr val="dk1"/>
              </a:buClr>
              <a:buSzPts val="1200"/>
              <a:buFont typeface="Raleway"/>
              <a:buChar char="➔"/>
            </a:pPr>
            <a:r>
              <a:rPr lang="en" sz="1400" b="1">
                <a:solidFill>
                  <a:schemeClr val="dk1"/>
                </a:solidFill>
                <a:latin typeface="Raleway"/>
                <a:ea typeface="Raleway"/>
                <a:cs typeface="Raleway"/>
                <a:sym typeface="Raleway"/>
              </a:rPr>
              <a:t>Conclusion</a:t>
            </a:r>
            <a:endParaRPr sz="1200">
              <a:latin typeface="Raleway"/>
              <a:ea typeface="Raleway"/>
              <a:cs typeface="Raleway"/>
              <a:sym typeface="Raleway"/>
            </a:endParaRPr>
          </a:p>
        </p:txBody>
      </p:sp>
      <p:sp>
        <p:nvSpPr>
          <p:cNvPr id="287" name="Google Shape;287;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and Data exploration</a:t>
            </a:r>
            <a:endParaRPr/>
          </a:p>
        </p:txBody>
      </p:sp>
      <p:sp>
        <p:nvSpPr>
          <p:cNvPr id="293" name="Google Shape;293;p15"/>
          <p:cNvSpPr txBox="1">
            <a:spLocks noGrp="1"/>
          </p:cNvSpPr>
          <p:nvPr>
            <p:ph type="body" idx="1"/>
          </p:nvPr>
        </p:nvSpPr>
        <p:spPr>
          <a:xfrm>
            <a:off x="1144075" y="1306950"/>
            <a:ext cx="7760400" cy="26913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
              <a:t>Background:</a:t>
            </a:r>
            <a:endParaRPr/>
          </a:p>
          <a:p>
            <a:pPr marL="457200" lvl="0" indent="-311150" algn="l" rtl="0">
              <a:spcBef>
                <a:spcPts val="900"/>
              </a:spcBef>
              <a:spcAft>
                <a:spcPts val="0"/>
              </a:spcAft>
              <a:buSzPts val="1300"/>
              <a:buChar char="●"/>
            </a:pPr>
            <a:r>
              <a:rPr lang="en"/>
              <a:t>Pernalonga, a leading supermarket chain with over 400 stores in Lunitunia wants to experiment on personalized promotions to grow revenue. </a:t>
            </a:r>
            <a:endParaRPr/>
          </a:p>
          <a:p>
            <a:pPr marL="0" lvl="0" indent="0" algn="l" rtl="0">
              <a:spcBef>
                <a:spcPts val="900"/>
              </a:spcBef>
              <a:spcAft>
                <a:spcPts val="0"/>
              </a:spcAft>
              <a:buNone/>
            </a:pPr>
            <a:r>
              <a:rPr lang="en"/>
              <a:t>Descriptive Analysis:</a:t>
            </a:r>
            <a:endParaRPr/>
          </a:p>
          <a:p>
            <a:pPr marL="457200" lvl="0" indent="-311150" algn="l" rtl="0">
              <a:spcBef>
                <a:spcPts val="900"/>
              </a:spcBef>
              <a:spcAft>
                <a:spcPts val="0"/>
              </a:spcAft>
              <a:buSzPts val="1300"/>
              <a:buChar char="●"/>
            </a:pPr>
            <a:r>
              <a:rPr lang="en"/>
              <a:t>The dataset consists of ~ 8000 customers and ~ 30 mio rows of transactional data from 2 years</a:t>
            </a:r>
            <a:endParaRPr/>
          </a:p>
          <a:p>
            <a:pPr marL="457200" lvl="0" indent="-311150" algn="l" rtl="0">
              <a:spcBef>
                <a:spcPts val="0"/>
              </a:spcBef>
              <a:spcAft>
                <a:spcPts val="0"/>
              </a:spcAft>
              <a:buSzPts val="1300"/>
              <a:buChar char="●"/>
            </a:pPr>
            <a:r>
              <a:rPr lang="en"/>
              <a:t>6 numerical features: 	Sales Amount, Sales Quantity, Discount Amount, Discount yes/no,</a:t>
            </a:r>
            <a:br>
              <a:rPr lang="en"/>
            </a:br>
            <a:r>
              <a:rPr lang="en"/>
              <a:t>				Amount paid per single item, unit price per item</a:t>
            </a:r>
            <a:endParaRPr/>
          </a:p>
          <a:p>
            <a:pPr marL="457200" lvl="0" indent="-311150" algn="l" rtl="0">
              <a:spcBef>
                <a:spcPts val="0"/>
              </a:spcBef>
              <a:spcAft>
                <a:spcPts val="0"/>
              </a:spcAft>
              <a:buSzPts val="1300"/>
              <a:buChar char="●"/>
            </a:pPr>
            <a:r>
              <a:rPr lang="en"/>
              <a:t>12 categorical features:  category ID, subcategory ID, store ID, transaction # etc.</a:t>
            </a:r>
            <a:endParaRPr/>
          </a:p>
        </p:txBody>
      </p:sp>
      <p:pic>
        <p:nvPicPr>
          <p:cNvPr id="294" name="Google Shape;294;p15"/>
          <p:cNvPicPr preferRelativeResize="0"/>
          <p:nvPr/>
        </p:nvPicPr>
        <p:blipFill>
          <a:blip r:embed="rId3">
            <a:alphaModFix/>
          </a:blip>
          <a:stretch>
            <a:fillRect/>
          </a:stretch>
        </p:blipFill>
        <p:spPr>
          <a:xfrm>
            <a:off x="819300" y="3977157"/>
            <a:ext cx="7760326" cy="950634"/>
          </a:xfrm>
          <a:prstGeom prst="rect">
            <a:avLst/>
          </a:prstGeom>
          <a:noFill/>
          <a:ln>
            <a:noFill/>
          </a:ln>
        </p:spPr>
      </p:pic>
      <p:sp>
        <p:nvSpPr>
          <p:cNvPr id="295" name="Google Shape;295;p15"/>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Top 1000 customers account for 20 % of total sales volume</a:t>
            </a:r>
            <a:endParaRPr sz="2400"/>
          </a:p>
        </p:txBody>
      </p:sp>
      <p:sp>
        <p:nvSpPr>
          <p:cNvPr id="302" name="Google Shape;302;p16"/>
          <p:cNvSpPr txBox="1">
            <a:spLocks noGrp="1"/>
          </p:cNvSpPr>
          <p:nvPr>
            <p:ph type="body" idx="1"/>
          </p:nvPr>
        </p:nvSpPr>
        <p:spPr>
          <a:xfrm>
            <a:off x="1303800" y="1761450"/>
            <a:ext cx="34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Customer contributions to total sales</a:t>
            </a:r>
            <a:endParaRPr/>
          </a:p>
        </p:txBody>
      </p:sp>
      <p:sp>
        <p:nvSpPr>
          <p:cNvPr id="303" name="Google Shape;303;p16"/>
          <p:cNvSpPr txBox="1">
            <a:spLocks noGrp="1"/>
          </p:cNvSpPr>
          <p:nvPr>
            <p:ph type="body" idx="2"/>
          </p:nvPr>
        </p:nvSpPr>
        <p:spPr>
          <a:xfrm>
            <a:off x="5562050" y="1761450"/>
            <a:ext cx="2772300" cy="254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1200" b="1">
                <a:solidFill>
                  <a:srgbClr val="434343"/>
                </a:solidFill>
              </a:rPr>
              <a:t>Top Pernalonga customers</a:t>
            </a:r>
            <a:br>
              <a:rPr lang="en" sz="1200">
                <a:solidFill>
                  <a:srgbClr val="434343"/>
                </a:solidFill>
              </a:rPr>
            </a:br>
            <a:endParaRPr sz="1200">
              <a:solidFill>
                <a:srgbClr val="434343"/>
              </a:solidFill>
            </a:endParaRPr>
          </a:p>
          <a:p>
            <a:pPr marL="457200" lvl="0" indent="457200" algn="l" rtl="0">
              <a:lnSpc>
                <a:spcPct val="100000"/>
              </a:lnSpc>
              <a:spcBef>
                <a:spcPts val="0"/>
              </a:spcBef>
              <a:spcAft>
                <a:spcPts val="0"/>
              </a:spcAft>
              <a:buClr>
                <a:srgbClr val="000000"/>
              </a:buClr>
              <a:buSzPts val="1100"/>
              <a:buFont typeface="Arial"/>
              <a:buNone/>
            </a:pPr>
            <a:r>
              <a:rPr lang="en" sz="1200" b="1">
                <a:solidFill>
                  <a:srgbClr val="434343"/>
                </a:solidFill>
              </a:rPr>
              <a:t>Highest Sales</a:t>
            </a:r>
            <a:endParaRPr sz="1200" b="1">
              <a:solidFill>
                <a:srgbClr val="434343"/>
              </a:solidFill>
            </a:endParaRPr>
          </a:p>
          <a:p>
            <a:pPr marL="457200" lvl="0" indent="0" algn="l" rtl="0">
              <a:lnSpc>
                <a:spcPct val="100000"/>
              </a:lnSpc>
              <a:spcBef>
                <a:spcPts val="0"/>
              </a:spcBef>
              <a:spcAft>
                <a:spcPts val="0"/>
              </a:spcAft>
              <a:buNone/>
            </a:pPr>
            <a:r>
              <a:rPr lang="en" sz="1200" b="1">
                <a:solidFill>
                  <a:srgbClr val="434343"/>
                </a:solidFill>
              </a:rPr>
              <a:t>21,444.94  total sales (rank 1)</a:t>
            </a:r>
            <a:endParaRPr sz="1200" b="1">
              <a:solidFill>
                <a:srgbClr val="434343"/>
              </a:solidFill>
            </a:endParaRPr>
          </a:p>
          <a:p>
            <a:pPr marL="457200" lvl="0" indent="0" algn="l" rtl="0">
              <a:lnSpc>
                <a:spcPct val="100000"/>
              </a:lnSpc>
              <a:spcBef>
                <a:spcPts val="0"/>
              </a:spcBef>
              <a:spcAft>
                <a:spcPts val="0"/>
              </a:spcAft>
              <a:buClr>
                <a:srgbClr val="000000"/>
              </a:buClr>
              <a:buSzPts val="1100"/>
              <a:buFont typeface="Arial"/>
              <a:buNone/>
            </a:pPr>
            <a:r>
              <a:rPr lang="en" sz="1200">
                <a:solidFill>
                  <a:srgbClr val="434343"/>
                </a:solidFill>
              </a:rPr>
              <a:t>94 unique products        </a:t>
            </a:r>
            <a:endParaRPr sz="1200">
              <a:solidFill>
                <a:srgbClr val="434343"/>
              </a:solidFill>
            </a:endParaRPr>
          </a:p>
          <a:p>
            <a:pPr marL="0" lvl="0" indent="457200" algn="l" rtl="0">
              <a:lnSpc>
                <a:spcPct val="100000"/>
              </a:lnSpc>
              <a:spcBef>
                <a:spcPts val="0"/>
              </a:spcBef>
              <a:spcAft>
                <a:spcPts val="0"/>
              </a:spcAft>
              <a:buClr>
                <a:srgbClr val="000000"/>
              </a:buClr>
              <a:buSzPts val="1100"/>
              <a:buFont typeface="Arial"/>
              <a:buNone/>
            </a:pPr>
            <a:r>
              <a:rPr lang="en" sz="1200">
                <a:solidFill>
                  <a:srgbClr val="434343"/>
                </a:solidFill>
              </a:rPr>
              <a:t>62 transactions</a:t>
            </a:r>
            <a:endParaRPr sz="1200">
              <a:solidFill>
                <a:srgbClr val="434343"/>
              </a:solidFill>
            </a:endParaRPr>
          </a:p>
          <a:p>
            <a:pPr marL="0" lvl="0" indent="457200" algn="l" rtl="0">
              <a:lnSpc>
                <a:spcPct val="100000"/>
              </a:lnSpc>
              <a:spcBef>
                <a:spcPts val="0"/>
              </a:spcBef>
              <a:spcAft>
                <a:spcPts val="0"/>
              </a:spcAft>
              <a:buClr>
                <a:srgbClr val="000000"/>
              </a:buClr>
              <a:buSzPts val="1100"/>
              <a:buFont typeface="Arial"/>
              <a:buNone/>
            </a:pPr>
            <a:endParaRPr sz="1200" b="1">
              <a:solidFill>
                <a:srgbClr val="434343"/>
              </a:solidFill>
            </a:endParaRPr>
          </a:p>
          <a:p>
            <a:pPr marL="457200" lvl="0" indent="457200" algn="l" rtl="0">
              <a:lnSpc>
                <a:spcPct val="100000"/>
              </a:lnSpc>
              <a:spcBef>
                <a:spcPts val="0"/>
              </a:spcBef>
              <a:spcAft>
                <a:spcPts val="0"/>
              </a:spcAft>
              <a:buClr>
                <a:srgbClr val="000000"/>
              </a:buClr>
              <a:buSzPts val="1100"/>
              <a:buFont typeface="Arial"/>
              <a:buNone/>
            </a:pPr>
            <a:r>
              <a:rPr lang="en" sz="1200" b="1">
                <a:solidFill>
                  <a:srgbClr val="434343"/>
                </a:solidFill>
              </a:rPr>
              <a:t>Highest Frequency</a:t>
            </a:r>
            <a:endParaRPr sz="1200" b="1">
              <a:solidFill>
                <a:srgbClr val="434343"/>
              </a:solidFill>
            </a:endParaRPr>
          </a:p>
          <a:p>
            <a:pPr marL="0" lvl="0" indent="457200" algn="l" rtl="0">
              <a:lnSpc>
                <a:spcPct val="100000"/>
              </a:lnSpc>
              <a:spcBef>
                <a:spcPts val="0"/>
              </a:spcBef>
              <a:spcAft>
                <a:spcPts val="0"/>
              </a:spcAft>
              <a:buNone/>
            </a:pPr>
            <a:r>
              <a:rPr lang="en" sz="1200">
                <a:solidFill>
                  <a:srgbClr val="434343"/>
                </a:solidFill>
              </a:rPr>
              <a:t>12,430.58 sales (rank 990)</a:t>
            </a:r>
            <a:endParaRPr sz="1200">
              <a:solidFill>
                <a:srgbClr val="434343"/>
              </a:solidFill>
            </a:endParaRPr>
          </a:p>
          <a:p>
            <a:pPr marL="0" lvl="0" indent="457200" algn="l" rtl="0">
              <a:lnSpc>
                <a:spcPct val="100000"/>
              </a:lnSpc>
              <a:spcBef>
                <a:spcPts val="0"/>
              </a:spcBef>
              <a:spcAft>
                <a:spcPts val="0"/>
              </a:spcAft>
              <a:buNone/>
            </a:pPr>
            <a:r>
              <a:rPr lang="en" sz="1200">
                <a:solidFill>
                  <a:srgbClr val="434343"/>
                </a:solidFill>
              </a:rPr>
              <a:t>253 unique products </a:t>
            </a:r>
            <a:endParaRPr sz="1200">
              <a:solidFill>
                <a:srgbClr val="434343"/>
              </a:solidFill>
            </a:endParaRPr>
          </a:p>
          <a:p>
            <a:pPr marL="0" lvl="0" indent="457200" algn="l" rtl="0">
              <a:lnSpc>
                <a:spcPct val="100000"/>
              </a:lnSpc>
              <a:spcBef>
                <a:spcPts val="0"/>
              </a:spcBef>
              <a:spcAft>
                <a:spcPts val="0"/>
              </a:spcAft>
              <a:buClr>
                <a:srgbClr val="000000"/>
              </a:buClr>
              <a:buSzPts val="1100"/>
              <a:buFont typeface="Arial"/>
              <a:buNone/>
            </a:pPr>
            <a:r>
              <a:rPr lang="en" sz="1200" b="1">
                <a:solidFill>
                  <a:srgbClr val="434343"/>
                </a:solidFill>
              </a:rPr>
              <a:t>724 transactions </a:t>
            </a:r>
            <a:r>
              <a:rPr lang="en" sz="1200">
                <a:solidFill>
                  <a:srgbClr val="434343"/>
                </a:solidFill>
              </a:rPr>
              <a:t>       </a:t>
            </a:r>
            <a:endParaRPr sz="1200">
              <a:solidFill>
                <a:srgbClr val="434343"/>
              </a:solidFill>
            </a:endParaRPr>
          </a:p>
          <a:p>
            <a:pPr marL="0" lvl="0" indent="457200" algn="l" rtl="0">
              <a:lnSpc>
                <a:spcPct val="100000"/>
              </a:lnSpc>
              <a:spcBef>
                <a:spcPts val="0"/>
              </a:spcBef>
              <a:spcAft>
                <a:spcPts val="0"/>
              </a:spcAft>
              <a:buClr>
                <a:srgbClr val="000000"/>
              </a:buClr>
              <a:buSzPts val="1100"/>
              <a:buFont typeface="Arial"/>
              <a:buNone/>
            </a:pPr>
            <a:r>
              <a:rPr lang="en" sz="1200">
                <a:solidFill>
                  <a:srgbClr val="434343"/>
                </a:solidFill>
              </a:rPr>
              <a:t>            </a:t>
            </a:r>
            <a:endParaRPr sz="1200">
              <a:solidFill>
                <a:srgbClr val="434343"/>
              </a:solidFill>
            </a:endParaRPr>
          </a:p>
          <a:p>
            <a:pPr marL="457200" lvl="0" indent="457200" algn="l" rtl="0">
              <a:lnSpc>
                <a:spcPct val="100000"/>
              </a:lnSpc>
              <a:spcBef>
                <a:spcPts val="0"/>
              </a:spcBef>
              <a:spcAft>
                <a:spcPts val="0"/>
              </a:spcAft>
              <a:buClr>
                <a:srgbClr val="000000"/>
              </a:buClr>
              <a:buSzPts val="1100"/>
              <a:buFont typeface="Arial"/>
              <a:buNone/>
            </a:pPr>
            <a:r>
              <a:rPr lang="en" sz="1200" b="1">
                <a:solidFill>
                  <a:srgbClr val="000000"/>
                </a:solidFill>
              </a:rPr>
              <a:t>Most unique products</a:t>
            </a:r>
            <a:endParaRPr sz="1200" b="1">
              <a:solidFill>
                <a:srgbClr val="000000"/>
              </a:solidFill>
            </a:endParaRPr>
          </a:p>
          <a:p>
            <a:pPr marL="457200" lvl="0" indent="0" algn="l" rtl="0">
              <a:lnSpc>
                <a:spcPct val="100000"/>
              </a:lnSpc>
              <a:spcBef>
                <a:spcPts val="0"/>
              </a:spcBef>
              <a:spcAft>
                <a:spcPts val="0"/>
              </a:spcAft>
              <a:buClr>
                <a:srgbClr val="000000"/>
              </a:buClr>
              <a:buSzPts val="1100"/>
              <a:buFont typeface="Arial"/>
              <a:buNone/>
            </a:pPr>
            <a:r>
              <a:rPr lang="en" sz="1200">
                <a:solidFill>
                  <a:srgbClr val="666666"/>
                </a:solidFill>
              </a:rPr>
              <a:t>9,103.575 sales (rank 199)  </a:t>
            </a:r>
            <a:r>
              <a:rPr lang="en" sz="1200" b="1">
                <a:solidFill>
                  <a:srgbClr val="000000"/>
                </a:solidFill>
              </a:rPr>
              <a:t>1,972 unique products</a:t>
            </a:r>
            <a:endParaRPr sz="1200" b="1">
              <a:solidFill>
                <a:srgbClr val="000000"/>
              </a:solidFill>
            </a:endParaRPr>
          </a:p>
          <a:p>
            <a:pPr marL="0" lvl="0" indent="457200" algn="l" rtl="0">
              <a:lnSpc>
                <a:spcPct val="100000"/>
              </a:lnSpc>
              <a:spcBef>
                <a:spcPts val="0"/>
              </a:spcBef>
              <a:spcAft>
                <a:spcPts val="0"/>
              </a:spcAft>
              <a:buClr>
                <a:srgbClr val="000000"/>
              </a:buClr>
              <a:buSzPts val="1100"/>
              <a:buFont typeface="Arial"/>
              <a:buNone/>
            </a:pPr>
            <a:r>
              <a:rPr lang="en" sz="1200">
                <a:solidFill>
                  <a:srgbClr val="666666"/>
                </a:solidFill>
              </a:rPr>
              <a:t>303 transactions      </a:t>
            </a:r>
            <a:endParaRPr sz="1200">
              <a:solidFill>
                <a:srgbClr val="666666"/>
              </a:solidFill>
            </a:endParaRPr>
          </a:p>
          <a:p>
            <a:pPr marL="0" lvl="0" indent="457200" algn="l" rtl="0">
              <a:lnSpc>
                <a:spcPct val="100000"/>
              </a:lnSpc>
              <a:spcBef>
                <a:spcPts val="0"/>
              </a:spcBef>
              <a:spcAft>
                <a:spcPts val="0"/>
              </a:spcAft>
              <a:buClr>
                <a:srgbClr val="000000"/>
              </a:buClr>
              <a:buSzPts val="1100"/>
              <a:buFont typeface="Arial"/>
              <a:buNone/>
            </a:pPr>
            <a:endParaRPr sz="1200"/>
          </a:p>
        </p:txBody>
      </p:sp>
      <p:pic>
        <p:nvPicPr>
          <p:cNvPr id="304" name="Google Shape;304;p16"/>
          <p:cNvPicPr preferRelativeResize="0"/>
          <p:nvPr/>
        </p:nvPicPr>
        <p:blipFill>
          <a:blip r:embed="rId3">
            <a:alphaModFix/>
          </a:blip>
          <a:stretch>
            <a:fillRect/>
          </a:stretch>
        </p:blipFill>
        <p:spPr>
          <a:xfrm>
            <a:off x="1303800" y="2169275"/>
            <a:ext cx="3430500" cy="2156431"/>
          </a:xfrm>
          <a:prstGeom prst="rect">
            <a:avLst/>
          </a:prstGeom>
          <a:noFill/>
          <a:ln>
            <a:noFill/>
          </a:ln>
        </p:spPr>
      </p:pic>
      <p:pic>
        <p:nvPicPr>
          <p:cNvPr id="305" name="Google Shape;305;p16"/>
          <p:cNvPicPr preferRelativeResize="0"/>
          <p:nvPr/>
        </p:nvPicPr>
        <p:blipFill>
          <a:blip r:embed="rId4">
            <a:alphaModFix/>
          </a:blip>
          <a:stretch>
            <a:fillRect/>
          </a:stretch>
        </p:blipFill>
        <p:spPr>
          <a:xfrm>
            <a:off x="5477025" y="2419975"/>
            <a:ext cx="489050" cy="489050"/>
          </a:xfrm>
          <a:prstGeom prst="rect">
            <a:avLst/>
          </a:prstGeom>
          <a:noFill/>
          <a:ln>
            <a:noFill/>
          </a:ln>
        </p:spPr>
      </p:pic>
      <p:pic>
        <p:nvPicPr>
          <p:cNvPr id="306" name="Google Shape;306;p16"/>
          <p:cNvPicPr preferRelativeResize="0"/>
          <p:nvPr/>
        </p:nvPicPr>
        <p:blipFill>
          <a:blip r:embed="rId5">
            <a:alphaModFix/>
          </a:blip>
          <a:stretch>
            <a:fillRect/>
          </a:stretch>
        </p:blipFill>
        <p:spPr>
          <a:xfrm>
            <a:off x="5477025" y="3340441"/>
            <a:ext cx="489050" cy="489050"/>
          </a:xfrm>
          <a:prstGeom prst="rect">
            <a:avLst/>
          </a:prstGeom>
          <a:noFill/>
          <a:ln>
            <a:noFill/>
          </a:ln>
        </p:spPr>
      </p:pic>
      <p:pic>
        <p:nvPicPr>
          <p:cNvPr id="307" name="Google Shape;307;p16"/>
          <p:cNvPicPr preferRelativeResize="0"/>
          <p:nvPr/>
        </p:nvPicPr>
        <p:blipFill>
          <a:blip r:embed="rId6">
            <a:alphaModFix/>
          </a:blip>
          <a:stretch>
            <a:fillRect/>
          </a:stretch>
        </p:blipFill>
        <p:spPr>
          <a:xfrm>
            <a:off x="5477025" y="4142850"/>
            <a:ext cx="489050" cy="489050"/>
          </a:xfrm>
          <a:prstGeom prst="rect">
            <a:avLst/>
          </a:prstGeom>
          <a:noFill/>
          <a:ln>
            <a:noFill/>
          </a:ln>
        </p:spPr>
      </p:pic>
      <p:pic>
        <p:nvPicPr>
          <p:cNvPr id="308" name="Google Shape;308;p16"/>
          <p:cNvPicPr preferRelativeResize="0"/>
          <p:nvPr/>
        </p:nvPicPr>
        <p:blipFill>
          <a:blip r:embed="rId7">
            <a:alphaModFix/>
          </a:blip>
          <a:stretch>
            <a:fillRect/>
          </a:stretch>
        </p:blipFill>
        <p:spPr>
          <a:xfrm>
            <a:off x="8420100" y="126475"/>
            <a:ext cx="620850" cy="620850"/>
          </a:xfrm>
          <a:prstGeom prst="rect">
            <a:avLst/>
          </a:prstGeom>
          <a:noFill/>
          <a:ln>
            <a:noFill/>
          </a:ln>
        </p:spPr>
      </p:pic>
      <p:sp>
        <p:nvSpPr>
          <p:cNvPr id="309" name="Google Shape;309;p16"/>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Expensive products boost sales - rather than top seller</a:t>
            </a:r>
            <a:endParaRPr sz="2400"/>
          </a:p>
        </p:txBody>
      </p:sp>
      <p:sp>
        <p:nvSpPr>
          <p:cNvPr id="316" name="Google Shape;316;p17"/>
          <p:cNvSpPr txBox="1">
            <a:spLocks noGrp="1"/>
          </p:cNvSpPr>
          <p:nvPr>
            <p:ph type="body" idx="1"/>
          </p:nvPr>
        </p:nvSpPr>
        <p:spPr>
          <a:xfrm>
            <a:off x="1303800" y="1543975"/>
            <a:ext cx="7030500" cy="3216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150 product categories make up 90 % of the sales volume</a:t>
            </a:r>
            <a:br>
              <a:rPr lang="en"/>
            </a:br>
            <a:r>
              <a:rPr lang="en"/>
              <a:t>→ this results in a very long “tail” of products that barely contribute to revenue</a:t>
            </a:r>
            <a:endParaRPr/>
          </a:p>
        </p:txBody>
      </p:sp>
      <p:pic>
        <p:nvPicPr>
          <p:cNvPr id="317" name="Google Shape;317;p17"/>
          <p:cNvPicPr preferRelativeResize="0"/>
          <p:nvPr/>
        </p:nvPicPr>
        <p:blipFill>
          <a:blip r:embed="rId3">
            <a:alphaModFix/>
          </a:blip>
          <a:stretch>
            <a:fillRect/>
          </a:stretch>
        </p:blipFill>
        <p:spPr>
          <a:xfrm>
            <a:off x="993619" y="2166800"/>
            <a:ext cx="4023379" cy="2440701"/>
          </a:xfrm>
          <a:prstGeom prst="rect">
            <a:avLst/>
          </a:prstGeom>
          <a:noFill/>
          <a:ln>
            <a:noFill/>
          </a:ln>
        </p:spPr>
      </p:pic>
      <p:graphicFrame>
        <p:nvGraphicFramePr>
          <p:cNvPr id="318" name="Google Shape;318;p17"/>
          <p:cNvGraphicFramePr/>
          <p:nvPr/>
        </p:nvGraphicFramePr>
        <p:xfrm>
          <a:off x="5155325" y="2106050"/>
          <a:ext cx="3227825" cy="2433080"/>
        </p:xfrm>
        <a:graphic>
          <a:graphicData uri="http://schemas.openxmlformats.org/drawingml/2006/table">
            <a:tbl>
              <a:tblPr>
                <a:noFill/>
                <a:tableStyleId>{0BD3C3A1-039F-4A21-8F14-A2D4C569866C}</a:tableStyleId>
              </a:tblPr>
              <a:tblGrid>
                <a:gridCol w="1661800">
                  <a:extLst>
                    <a:ext uri="{9D8B030D-6E8A-4147-A177-3AD203B41FA5}">
                      <a16:colId xmlns:a16="http://schemas.microsoft.com/office/drawing/2014/main" val="20000"/>
                    </a:ext>
                  </a:extLst>
                </a:gridCol>
                <a:gridCol w="753275">
                  <a:extLst>
                    <a:ext uri="{9D8B030D-6E8A-4147-A177-3AD203B41FA5}">
                      <a16:colId xmlns:a16="http://schemas.microsoft.com/office/drawing/2014/main" val="20001"/>
                    </a:ext>
                  </a:extLst>
                </a:gridCol>
                <a:gridCol w="812750">
                  <a:extLst>
                    <a:ext uri="{9D8B030D-6E8A-4147-A177-3AD203B41FA5}">
                      <a16:colId xmlns:a16="http://schemas.microsoft.com/office/drawing/2014/main" val="20002"/>
                    </a:ext>
                  </a:extLst>
                </a:gridCol>
              </a:tblGrid>
              <a:tr h="206275">
                <a:tc>
                  <a:txBody>
                    <a:bodyPr/>
                    <a:lstStyle/>
                    <a:p>
                      <a:pPr marL="0" lvl="0" indent="0" algn="l" rtl="0">
                        <a:spcBef>
                          <a:spcPts val="0"/>
                        </a:spcBef>
                        <a:spcAft>
                          <a:spcPts val="0"/>
                        </a:spcAft>
                        <a:buNone/>
                      </a:pPr>
                      <a:r>
                        <a:rPr lang="en" sz="800" b="1"/>
                        <a:t>Category</a:t>
                      </a:r>
                      <a:endParaRPr sz="800" b="1"/>
                    </a:p>
                  </a:txBody>
                  <a:tcPr marL="9125" marR="0" marT="9125" marB="0"/>
                </a:tc>
                <a:tc>
                  <a:txBody>
                    <a:bodyPr/>
                    <a:lstStyle/>
                    <a:p>
                      <a:pPr marL="0" lvl="0" indent="0" algn="l" rtl="0">
                        <a:spcBef>
                          <a:spcPts val="0"/>
                        </a:spcBef>
                        <a:spcAft>
                          <a:spcPts val="0"/>
                        </a:spcAft>
                        <a:buNone/>
                      </a:pPr>
                      <a:r>
                        <a:rPr lang="en" sz="800" b="1"/>
                        <a:t>Sales ($)</a:t>
                      </a:r>
                      <a:endParaRPr sz="800" b="1"/>
                    </a:p>
                  </a:txBody>
                  <a:tcPr marL="9125" marR="0" marT="9125" marB="0"/>
                </a:tc>
                <a:tc>
                  <a:txBody>
                    <a:bodyPr/>
                    <a:lstStyle/>
                    <a:p>
                      <a:pPr marL="0" lvl="0" indent="0" algn="l" rtl="0">
                        <a:spcBef>
                          <a:spcPts val="0"/>
                        </a:spcBef>
                        <a:spcAft>
                          <a:spcPts val="0"/>
                        </a:spcAft>
                        <a:buNone/>
                      </a:pPr>
                      <a:r>
                        <a:rPr lang="en" sz="800" b="1"/>
                        <a:t>Sales (units)</a:t>
                      </a:r>
                      <a:endParaRPr sz="800" b="1"/>
                    </a:p>
                  </a:txBody>
                  <a:tcPr marL="9125" marR="0" marT="9125" marB="0"/>
                </a:tc>
                <a:extLst>
                  <a:ext uri="{0D108BD9-81ED-4DB2-BD59-A6C34878D82A}">
                    <a16:rowId xmlns:a16="http://schemas.microsoft.com/office/drawing/2014/main" val="10000"/>
                  </a:ext>
                </a:extLst>
              </a:tr>
              <a:tr h="206275">
                <a:tc>
                  <a:txBody>
                    <a:bodyPr/>
                    <a:lstStyle/>
                    <a:p>
                      <a:pPr marL="0" lvl="0" indent="0" algn="l" rtl="0">
                        <a:spcBef>
                          <a:spcPts val="0"/>
                        </a:spcBef>
                        <a:spcAft>
                          <a:spcPts val="0"/>
                        </a:spcAft>
                        <a:buClr>
                          <a:srgbClr val="000000"/>
                        </a:buClr>
                        <a:buSzPts val="1100"/>
                        <a:buFont typeface="Arial"/>
                        <a:buNone/>
                      </a:pPr>
                      <a:r>
                        <a:rPr lang="en" sz="800"/>
                        <a:t>FRESH PORK </a:t>
                      </a:r>
                      <a:endParaRPr sz="800"/>
                    </a:p>
                  </a:txBody>
                  <a:tcPr marL="9125" marR="0" marT="9125" marB="0"/>
                </a:tc>
                <a:tc>
                  <a:txBody>
                    <a:bodyPr/>
                    <a:lstStyle/>
                    <a:p>
                      <a:pPr marL="0" lvl="0" indent="0" algn="l" rtl="0">
                        <a:spcBef>
                          <a:spcPts val="0"/>
                        </a:spcBef>
                        <a:spcAft>
                          <a:spcPts val="0"/>
                        </a:spcAft>
                        <a:buNone/>
                      </a:pPr>
                      <a:r>
                        <a:rPr lang="en" sz="800"/>
                        <a:t>2525657.9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834359.8 </a:t>
                      </a:r>
                      <a:endParaRPr sz="800"/>
                    </a:p>
                  </a:txBody>
                  <a:tcPr marL="9125" marR="0" marT="9125" marB="0"/>
                </a:tc>
                <a:extLst>
                  <a:ext uri="{0D108BD9-81ED-4DB2-BD59-A6C34878D82A}">
                    <a16:rowId xmlns:a16="http://schemas.microsoft.com/office/drawing/2014/main" val="10001"/>
                  </a:ext>
                </a:extLst>
              </a:tr>
              <a:tr h="206275">
                <a:tc>
                  <a:txBody>
                    <a:bodyPr/>
                    <a:lstStyle/>
                    <a:p>
                      <a:pPr marL="0" lvl="0" indent="0" algn="l" rtl="0">
                        <a:spcBef>
                          <a:spcPts val="0"/>
                        </a:spcBef>
                        <a:spcAft>
                          <a:spcPts val="0"/>
                        </a:spcAft>
                        <a:buNone/>
                      </a:pPr>
                      <a:r>
                        <a:rPr lang="en" sz="800"/>
                        <a:t>FRESH BEEF </a:t>
                      </a:r>
                      <a:endParaRPr sz="800"/>
                    </a:p>
                  </a:txBody>
                  <a:tcPr marL="9125" marR="0" marT="9125" marB="0"/>
                </a:tc>
                <a:tc>
                  <a:txBody>
                    <a:bodyPr/>
                    <a:lstStyle/>
                    <a:p>
                      <a:pPr marL="0" lvl="0" indent="0" algn="l" rtl="0">
                        <a:spcBef>
                          <a:spcPts val="0"/>
                        </a:spcBef>
                        <a:spcAft>
                          <a:spcPts val="0"/>
                        </a:spcAft>
                        <a:buNone/>
                      </a:pPr>
                      <a:r>
                        <a:rPr lang="en" sz="800"/>
                        <a:t>2468050.2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429175.5</a:t>
                      </a:r>
                      <a:endParaRPr sz="800"/>
                    </a:p>
                  </a:txBody>
                  <a:tcPr marL="9125" marR="0" marT="9125" marB="0"/>
                </a:tc>
                <a:extLst>
                  <a:ext uri="{0D108BD9-81ED-4DB2-BD59-A6C34878D82A}">
                    <a16:rowId xmlns:a16="http://schemas.microsoft.com/office/drawing/2014/main" val="10002"/>
                  </a:ext>
                </a:extLst>
              </a:tr>
              <a:tr h="206275">
                <a:tc>
                  <a:txBody>
                    <a:bodyPr/>
                    <a:lstStyle/>
                    <a:p>
                      <a:pPr marL="0" lvl="0" indent="0" algn="l" rtl="0">
                        <a:spcBef>
                          <a:spcPts val="0"/>
                        </a:spcBef>
                        <a:spcAft>
                          <a:spcPts val="0"/>
                        </a:spcAft>
                        <a:buNone/>
                      </a:pPr>
                      <a:r>
                        <a:rPr lang="en" sz="800"/>
                        <a:t> FRESH POULTRY MEAT</a:t>
                      </a:r>
                      <a:endParaRPr sz="800"/>
                    </a:p>
                  </a:txBody>
                  <a:tcPr marL="9125" marR="0" marT="9125" marB="0"/>
                </a:tc>
                <a:tc>
                  <a:txBody>
                    <a:bodyPr/>
                    <a:lstStyle/>
                    <a:p>
                      <a:pPr marL="0" lvl="0" indent="0" algn="l" rtl="0">
                        <a:spcBef>
                          <a:spcPts val="0"/>
                        </a:spcBef>
                        <a:spcAft>
                          <a:spcPts val="0"/>
                        </a:spcAft>
                        <a:buNone/>
                      </a:pPr>
                      <a:r>
                        <a:rPr lang="en" sz="800"/>
                        <a:t>2443876.3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915344.1</a:t>
                      </a:r>
                      <a:endParaRPr sz="800"/>
                    </a:p>
                  </a:txBody>
                  <a:tcPr marL="9125" marR="0" marT="9125" marB="0"/>
                </a:tc>
                <a:extLst>
                  <a:ext uri="{0D108BD9-81ED-4DB2-BD59-A6C34878D82A}">
                    <a16:rowId xmlns:a16="http://schemas.microsoft.com/office/drawing/2014/main" val="10003"/>
                  </a:ext>
                </a:extLst>
              </a:tr>
              <a:tr h="206275">
                <a:tc>
                  <a:txBody>
                    <a:bodyPr/>
                    <a:lstStyle/>
                    <a:p>
                      <a:pPr marL="0" lvl="0" indent="0" algn="l" rtl="0">
                        <a:spcBef>
                          <a:spcPts val="0"/>
                        </a:spcBef>
                        <a:spcAft>
                          <a:spcPts val="0"/>
                        </a:spcAft>
                        <a:buNone/>
                      </a:pPr>
                      <a:r>
                        <a:rPr lang="en" sz="800"/>
                        <a:t>FINE WINES</a:t>
                      </a:r>
                      <a:endParaRPr sz="800"/>
                    </a:p>
                  </a:txBody>
                  <a:tcPr marL="9125" marR="0" marT="9125" marB="0"/>
                </a:tc>
                <a:tc>
                  <a:txBody>
                    <a:bodyPr/>
                    <a:lstStyle/>
                    <a:p>
                      <a:pPr marL="0" lvl="0" indent="0" algn="l" rtl="0">
                        <a:spcBef>
                          <a:spcPts val="0"/>
                        </a:spcBef>
                        <a:spcAft>
                          <a:spcPts val="0"/>
                        </a:spcAft>
                        <a:buNone/>
                      </a:pPr>
                      <a:r>
                        <a:rPr lang="en" sz="800"/>
                        <a:t>1871669.8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557988.0</a:t>
                      </a:r>
                      <a:endParaRPr sz="800"/>
                    </a:p>
                  </a:txBody>
                  <a:tcPr marL="9125" marR="0" marT="9125" marB="0"/>
                </a:tc>
                <a:extLst>
                  <a:ext uri="{0D108BD9-81ED-4DB2-BD59-A6C34878D82A}">
                    <a16:rowId xmlns:a16="http://schemas.microsoft.com/office/drawing/2014/main" val="10004"/>
                  </a:ext>
                </a:extLst>
              </a:tr>
              <a:tr h="206275">
                <a:tc>
                  <a:txBody>
                    <a:bodyPr/>
                    <a:lstStyle/>
                    <a:p>
                      <a:pPr marL="0" lvl="0" indent="0" algn="l" rtl="0">
                        <a:spcBef>
                          <a:spcPts val="0"/>
                        </a:spcBef>
                        <a:spcAft>
                          <a:spcPts val="0"/>
                        </a:spcAft>
                        <a:buNone/>
                      </a:pPr>
                      <a:r>
                        <a:rPr lang="en" sz="800"/>
                        <a:t>DRY SALT COD</a:t>
                      </a:r>
                      <a:endParaRPr sz="800"/>
                    </a:p>
                  </a:txBody>
                  <a:tcPr marL="9125" marR="0" marT="9125" marB="0"/>
                </a:tc>
                <a:tc>
                  <a:txBody>
                    <a:bodyPr/>
                    <a:lstStyle/>
                    <a:p>
                      <a:pPr marL="0" lvl="0" indent="0" algn="l" rtl="0">
                        <a:spcBef>
                          <a:spcPts val="0"/>
                        </a:spcBef>
                        <a:spcAft>
                          <a:spcPts val="0"/>
                        </a:spcAft>
                        <a:buNone/>
                      </a:pPr>
                      <a:r>
                        <a:rPr lang="en" sz="800"/>
                        <a:t>1802943.1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184339.8</a:t>
                      </a:r>
                      <a:endParaRPr sz="800"/>
                    </a:p>
                  </a:txBody>
                  <a:tcPr marL="9125" marR="0" marT="9125" marB="0"/>
                </a:tc>
                <a:extLst>
                  <a:ext uri="{0D108BD9-81ED-4DB2-BD59-A6C34878D82A}">
                    <a16:rowId xmlns:a16="http://schemas.microsoft.com/office/drawing/2014/main" val="10005"/>
                  </a:ext>
                </a:extLst>
              </a:tr>
              <a:tr h="276950">
                <a:tc>
                  <a:txBody>
                    <a:bodyPr/>
                    <a:lstStyle/>
                    <a:p>
                      <a:pPr marL="0" lvl="0" indent="0" algn="l" rtl="0">
                        <a:spcBef>
                          <a:spcPts val="0"/>
                        </a:spcBef>
                        <a:spcAft>
                          <a:spcPts val="0"/>
                        </a:spcAft>
                        <a:buNone/>
                      </a:pPr>
                      <a:r>
                        <a:rPr lang="en" sz="800"/>
                        <a:t>BEER WITH ALCOHOL</a:t>
                      </a:r>
                      <a:endParaRPr sz="800"/>
                    </a:p>
                  </a:txBody>
                  <a:tcPr marL="9125" marR="0" marT="9125" marB="0"/>
                </a:tc>
                <a:tc>
                  <a:txBody>
                    <a:bodyPr/>
                    <a:lstStyle/>
                    <a:p>
                      <a:pPr marL="0" lvl="0" indent="0" algn="l" rtl="0">
                        <a:spcBef>
                          <a:spcPts val="0"/>
                        </a:spcBef>
                        <a:spcAft>
                          <a:spcPts val="0"/>
                        </a:spcAft>
                        <a:buNone/>
                      </a:pPr>
                      <a:r>
                        <a:rPr lang="en" sz="800"/>
                        <a:t>1679173.6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853643.0 </a:t>
                      </a:r>
                      <a:endParaRPr sz="800"/>
                    </a:p>
                    <a:p>
                      <a:pPr marL="0" lvl="0" indent="0" algn="l" rtl="0">
                        <a:spcBef>
                          <a:spcPts val="0"/>
                        </a:spcBef>
                        <a:spcAft>
                          <a:spcPts val="0"/>
                        </a:spcAft>
                        <a:buNone/>
                      </a:pPr>
                      <a:endParaRPr sz="800"/>
                    </a:p>
                  </a:txBody>
                  <a:tcPr marL="9125" marR="0" marT="9125" marB="0"/>
                </a:tc>
                <a:extLst>
                  <a:ext uri="{0D108BD9-81ED-4DB2-BD59-A6C34878D82A}">
                    <a16:rowId xmlns:a16="http://schemas.microsoft.com/office/drawing/2014/main" val="10006"/>
                  </a:ext>
                </a:extLst>
              </a:tr>
              <a:tr h="206275">
                <a:tc>
                  <a:txBody>
                    <a:bodyPr/>
                    <a:lstStyle/>
                    <a:p>
                      <a:pPr marL="0" lvl="0" indent="0" algn="l" rtl="0">
                        <a:spcBef>
                          <a:spcPts val="0"/>
                        </a:spcBef>
                        <a:spcAft>
                          <a:spcPts val="0"/>
                        </a:spcAft>
                        <a:buNone/>
                      </a:pPr>
                      <a:r>
                        <a:rPr lang="en" sz="800"/>
                        <a:t>WASHING MACHINE DETERGENTS</a:t>
                      </a:r>
                      <a:endParaRPr sz="800"/>
                    </a:p>
                  </a:txBody>
                  <a:tcPr marL="9125" marR="0" marT="9125" marB="0"/>
                </a:tc>
                <a:tc>
                  <a:txBody>
                    <a:bodyPr/>
                    <a:lstStyle/>
                    <a:p>
                      <a:pPr marL="0" lvl="0" indent="0" algn="l" rtl="0">
                        <a:spcBef>
                          <a:spcPts val="0"/>
                        </a:spcBef>
                        <a:spcAft>
                          <a:spcPts val="0"/>
                        </a:spcAft>
                        <a:buNone/>
                      </a:pPr>
                      <a:r>
                        <a:rPr lang="en" sz="800"/>
                        <a:t>1584967.1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130911.0</a:t>
                      </a:r>
                      <a:endParaRPr sz="800"/>
                    </a:p>
                  </a:txBody>
                  <a:tcPr marL="9125" marR="0" marT="9125" marB="0"/>
                </a:tc>
                <a:extLst>
                  <a:ext uri="{0D108BD9-81ED-4DB2-BD59-A6C34878D82A}">
                    <a16:rowId xmlns:a16="http://schemas.microsoft.com/office/drawing/2014/main" val="10007"/>
                  </a:ext>
                </a:extLst>
              </a:tr>
              <a:tr h="206275">
                <a:tc>
                  <a:txBody>
                    <a:bodyPr/>
                    <a:lstStyle/>
                    <a:p>
                      <a:pPr marL="0" lvl="0" indent="0" algn="l" rtl="0">
                        <a:spcBef>
                          <a:spcPts val="0"/>
                        </a:spcBef>
                        <a:spcAft>
                          <a:spcPts val="0"/>
                        </a:spcAft>
                        <a:buNone/>
                      </a:pPr>
                      <a:r>
                        <a:rPr lang="en" sz="800"/>
                        <a:t>COFFEES AND ROASTED MIXTURES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1380687.9</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388186.0</a:t>
                      </a:r>
                      <a:endParaRPr sz="800"/>
                    </a:p>
                  </a:txBody>
                  <a:tcPr marL="9125" marR="0" marT="9125" marB="0"/>
                </a:tc>
                <a:extLst>
                  <a:ext uri="{0D108BD9-81ED-4DB2-BD59-A6C34878D82A}">
                    <a16:rowId xmlns:a16="http://schemas.microsoft.com/office/drawing/2014/main" val="10008"/>
                  </a:ext>
                </a:extLst>
              </a:tr>
              <a:tr h="206275">
                <a:tc>
                  <a:txBody>
                    <a:bodyPr/>
                    <a:lstStyle/>
                    <a:p>
                      <a:pPr marL="0" lvl="0" indent="0" algn="l" rtl="0">
                        <a:spcBef>
                          <a:spcPts val="0"/>
                        </a:spcBef>
                        <a:spcAft>
                          <a:spcPts val="0"/>
                        </a:spcAft>
                        <a:buNone/>
                      </a:pPr>
                      <a:r>
                        <a:rPr lang="en" sz="800"/>
                        <a:t>FROZEN FISH SERVICE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1242226.2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209459.5</a:t>
                      </a:r>
                      <a:endParaRPr sz="800"/>
                    </a:p>
                  </a:txBody>
                  <a:tcPr marL="9125" marR="0" marT="9125" marB="0"/>
                </a:tc>
                <a:extLst>
                  <a:ext uri="{0D108BD9-81ED-4DB2-BD59-A6C34878D82A}">
                    <a16:rowId xmlns:a16="http://schemas.microsoft.com/office/drawing/2014/main" val="10009"/>
                  </a:ext>
                </a:extLst>
              </a:tr>
              <a:tr h="206275">
                <a:tc>
                  <a:txBody>
                    <a:bodyPr/>
                    <a:lstStyle/>
                    <a:p>
                      <a:pPr marL="0" lvl="0" indent="0" algn="l" rtl="0">
                        <a:spcBef>
                          <a:spcPts val="0"/>
                        </a:spcBef>
                        <a:spcAft>
                          <a:spcPts val="0"/>
                        </a:spcAft>
                        <a:buNone/>
                      </a:pPr>
                      <a:r>
                        <a:rPr lang="en" sz="800"/>
                        <a:t>FINE WAFERS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1188805.6 </a:t>
                      </a:r>
                      <a:endParaRPr sz="800"/>
                    </a:p>
                  </a:txBody>
                  <a:tcPr marL="9125" marR="0" marT="9125" marB="0"/>
                </a:tc>
                <a:tc>
                  <a:txBody>
                    <a:bodyPr/>
                    <a:lstStyle/>
                    <a:p>
                      <a:pPr marL="0" lvl="0" indent="0" algn="l" rtl="0">
                        <a:spcBef>
                          <a:spcPts val="0"/>
                        </a:spcBef>
                        <a:spcAft>
                          <a:spcPts val="0"/>
                        </a:spcAft>
                        <a:buClr>
                          <a:srgbClr val="000000"/>
                        </a:buClr>
                        <a:buSzPts val="1100"/>
                        <a:buFont typeface="Arial"/>
                        <a:buNone/>
                      </a:pPr>
                      <a:r>
                        <a:rPr lang="en" sz="800"/>
                        <a:t>844872.0</a:t>
                      </a:r>
                      <a:endParaRPr sz="800"/>
                    </a:p>
                  </a:txBody>
                  <a:tcPr marL="9125" marR="0" marT="9125" marB="0"/>
                </a:tc>
                <a:extLst>
                  <a:ext uri="{0D108BD9-81ED-4DB2-BD59-A6C34878D82A}">
                    <a16:rowId xmlns:a16="http://schemas.microsoft.com/office/drawing/2014/main" val="10010"/>
                  </a:ext>
                </a:extLst>
              </a:tr>
            </a:tbl>
          </a:graphicData>
        </a:graphic>
      </p:graphicFrame>
      <p:pic>
        <p:nvPicPr>
          <p:cNvPr id="319" name="Google Shape;319;p17"/>
          <p:cNvPicPr preferRelativeResize="0"/>
          <p:nvPr/>
        </p:nvPicPr>
        <p:blipFill>
          <a:blip r:embed="rId4">
            <a:alphaModFix/>
          </a:blip>
          <a:stretch>
            <a:fillRect/>
          </a:stretch>
        </p:blipFill>
        <p:spPr>
          <a:xfrm>
            <a:off x="8423525" y="67375"/>
            <a:ext cx="596500" cy="596500"/>
          </a:xfrm>
          <a:prstGeom prst="rect">
            <a:avLst/>
          </a:prstGeom>
          <a:noFill/>
          <a:ln>
            <a:noFill/>
          </a:ln>
        </p:spPr>
      </p:pic>
      <p:sp>
        <p:nvSpPr>
          <p:cNvPr id="320" name="Google Shape;320;p17"/>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18"/>
          <p:cNvPicPr preferRelativeResize="0"/>
          <p:nvPr/>
        </p:nvPicPr>
        <p:blipFill>
          <a:blip r:embed="rId3">
            <a:alphaModFix/>
          </a:blip>
          <a:stretch>
            <a:fillRect/>
          </a:stretch>
        </p:blipFill>
        <p:spPr>
          <a:xfrm>
            <a:off x="1241625" y="2053500"/>
            <a:ext cx="4653550" cy="2829799"/>
          </a:xfrm>
          <a:prstGeom prst="rect">
            <a:avLst/>
          </a:prstGeom>
          <a:noFill/>
          <a:ln>
            <a:noFill/>
          </a:ln>
        </p:spPr>
      </p:pic>
      <p:sp>
        <p:nvSpPr>
          <p:cNvPr id="327" name="Google Shape;32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400"/>
              <a:t>Expensive products boost sales - rather than top seller (cont’d)</a:t>
            </a:r>
            <a:endParaRPr sz="2400"/>
          </a:p>
          <a:p>
            <a:pPr marL="0" lvl="0" indent="0" algn="l" rtl="0">
              <a:spcBef>
                <a:spcPts val="0"/>
              </a:spcBef>
              <a:spcAft>
                <a:spcPts val="0"/>
              </a:spcAft>
              <a:buNone/>
            </a:pPr>
            <a:endParaRPr/>
          </a:p>
        </p:txBody>
      </p:sp>
      <p:sp>
        <p:nvSpPr>
          <p:cNvPr id="328" name="Google Shape;328;p18"/>
          <p:cNvSpPr txBox="1">
            <a:spLocks noGrp="1"/>
          </p:cNvSpPr>
          <p:nvPr>
            <p:ph type="body" idx="1"/>
          </p:nvPr>
        </p:nvSpPr>
        <p:spPr>
          <a:xfrm>
            <a:off x="1303800" y="1520250"/>
            <a:ext cx="7030500" cy="301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Best products in terms of sales are expensive products which are sold in relatively low quantities like fresh meat</a:t>
            </a:r>
            <a:endParaRPr/>
          </a:p>
        </p:txBody>
      </p:sp>
      <p:sp>
        <p:nvSpPr>
          <p:cNvPr id="329" name="Google Shape;329;p18"/>
          <p:cNvSpPr txBox="1"/>
          <p:nvPr/>
        </p:nvSpPr>
        <p:spPr>
          <a:xfrm>
            <a:off x="2217400" y="2068575"/>
            <a:ext cx="17790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Mineral Water </a:t>
            </a:r>
            <a:endParaRPr>
              <a:latin typeface="Nunito"/>
              <a:ea typeface="Nunito"/>
              <a:cs typeface="Nunito"/>
              <a:sym typeface="Nunito"/>
            </a:endParaRPr>
          </a:p>
        </p:txBody>
      </p:sp>
      <p:sp>
        <p:nvSpPr>
          <p:cNvPr id="330" name="Google Shape;330;p18"/>
          <p:cNvSpPr txBox="1"/>
          <p:nvPr/>
        </p:nvSpPr>
        <p:spPr>
          <a:xfrm>
            <a:off x="2913638" y="2556800"/>
            <a:ext cx="17790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Pao Manufacture</a:t>
            </a:r>
            <a:endParaRPr>
              <a:latin typeface="Nunito"/>
              <a:ea typeface="Nunito"/>
              <a:cs typeface="Nunito"/>
              <a:sym typeface="Nunito"/>
            </a:endParaRPr>
          </a:p>
        </p:txBody>
      </p:sp>
      <p:sp>
        <p:nvSpPr>
          <p:cNvPr id="331" name="Google Shape;331;p18"/>
          <p:cNvSpPr txBox="1"/>
          <p:nvPr/>
        </p:nvSpPr>
        <p:spPr>
          <a:xfrm>
            <a:off x="3291175" y="3045013"/>
            <a:ext cx="17790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Frozen Bread</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
        <p:nvSpPr>
          <p:cNvPr id="332" name="Google Shape;332;p18"/>
          <p:cNvSpPr txBox="1"/>
          <p:nvPr/>
        </p:nvSpPr>
        <p:spPr>
          <a:xfrm>
            <a:off x="3819850" y="3625650"/>
            <a:ext cx="17790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Bags</a:t>
            </a:r>
            <a:endParaRPr>
              <a:latin typeface="Nunito"/>
              <a:ea typeface="Nunito"/>
              <a:cs typeface="Nunito"/>
              <a:sym typeface="Nunito"/>
            </a:endParaRPr>
          </a:p>
        </p:txBody>
      </p:sp>
      <p:cxnSp>
        <p:nvCxnSpPr>
          <p:cNvPr id="333" name="Google Shape;333;p18"/>
          <p:cNvCxnSpPr>
            <a:stCxn id="331" idx="1"/>
          </p:cNvCxnSpPr>
          <p:nvPr/>
        </p:nvCxnSpPr>
        <p:spPr>
          <a:xfrm flipH="1">
            <a:off x="2559175" y="3209413"/>
            <a:ext cx="732000" cy="228000"/>
          </a:xfrm>
          <a:prstGeom prst="straightConnector1">
            <a:avLst/>
          </a:prstGeom>
          <a:noFill/>
          <a:ln w="9525" cap="flat" cmpd="sng">
            <a:solidFill>
              <a:schemeClr val="dk2"/>
            </a:solidFill>
            <a:prstDash val="solid"/>
            <a:round/>
            <a:headEnd type="none" w="med" len="med"/>
            <a:tailEnd type="none" w="med" len="med"/>
          </a:ln>
        </p:spPr>
      </p:cxnSp>
      <p:cxnSp>
        <p:nvCxnSpPr>
          <p:cNvPr id="334" name="Google Shape;334;p18"/>
          <p:cNvCxnSpPr>
            <a:stCxn id="332" idx="1"/>
          </p:cNvCxnSpPr>
          <p:nvPr/>
        </p:nvCxnSpPr>
        <p:spPr>
          <a:xfrm rot="10800000">
            <a:off x="2816350" y="3533250"/>
            <a:ext cx="1003500" cy="256800"/>
          </a:xfrm>
          <a:prstGeom prst="straightConnector1">
            <a:avLst/>
          </a:prstGeom>
          <a:noFill/>
          <a:ln w="9525" cap="flat" cmpd="sng">
            <a:solidFill>
              <a:schemeClr val="dk2"/>
            </a:solidFill>
            <a:prstDash val="solid"/>
            <a:round/>
            <a:headEnd type="none" w="med" len="med"/>
            <a:tailEnd type="none" w="med" len="med"/>
          </a:ln>
        </p:spPr>
      </p:cxnSp>
      <p:cxnSp>
        <p:nvCxnSpPr>
          <p:cNvPr id="335" name="Google Shape;335;p18"/>
          <p:cNvCxnSpPr>
            <a:endCxn id="330" idx="1"/>
          </p:cNvCxnSpPr>
          <p:nvPr/>
        </p:nvCxnSpPr>
        <p:spPr>
          <a:xfrm>
            <a:off x="2170538" y="2576000"/>
            <a:ext cx="743100" cy="1452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18"/>
          <p:cNvCxnSpPr>
            <a:endCxn id="329" idx="1"/>
          </p:cNvCxnSpPr>
          <p:nvPr/>
        </p:nvCxnSpPr>
        <p:spPr>
          <a:xfrm rot="10800000" flipH="1">
            <a:off x="1951000" y="2232975"/>
            <a:ext cx="266400" cy="25860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18"/>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8" name="Google Shape;338;p18"/>
          <p:cNvPicPr preferRelativeResize="0"/>
          <p:nvPr/>
        </p:nvPicPr>
        <p:blipFill>
          <a:blip r:embed="rId4">
            <a:alphaModFix/>
          </a:blip>
          <a:stretch>
            <a:fillRect/>
          </a:stretch>
        </p:blipFill>
        <p:spPr>
          <a:xfrm>
            <a:off x="8423525" y="67375"/>
            <a:ext cx="596500" cy="596500"/>
          </a:xfrm>
          <a:prstGeom prst="rect">
            <a:avLst/>
          </a:prstGeom>
          <a:noFill/>
          <a:ln>
            <a:noFill/>
          </a:ln>
        </p:spPr>
      </p:pic>
      <p:sp>
        <p:nvSpPr>
          <p:cNvPr id="339" name="Google Shape;33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t>Top 50 stores out of over 400 stores account for 20 % of sales </a:t>
            </a:r>
            <a:endParaRPr sz="2400"/>
          </a:p>
        </p:txBody>
      </p:sp>
      <p:sp>
        <p:nvSpPr>
          <p:cNvPr id="345" name="Google Shape;345;p19"/>
          <p:cNvSpPr txBox="1">
            <a:spLocks noGrp="1"/>
          </p:cNvSpPr>
          <p:nvPr>
            <p:ph type="body" idx="1"/>
          </p:nvPr>
        </p:nvSpPr>
        <p:spPr>
          <a:xfrm>
            <a:off x="1303800" y="1761450"/>
            <a:ext cx="34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Store contributions to total sales (~ 74 mio)</a:t>
            </a:r>
            <a:endParaRPr/>
          </a:p>
        </p:txBody>
      </p:sp>
      <p:sp>
        <p:nvSpPr>
          <p:cNvPr id="346" name="Google Shape;346;p19"/>
          <p:cNvSpPr txBox="1">
            <a:spLocks noGrp="1"/>
          </p:cNvSpPr>
          <p:nvPr>
            <p:ph type="body" idx="2"/>
          </p:nvPr>
        </p:nvSpPr>
        <p:spPr>
          <a:xfrm>
            <a:off x="5562050" y="1761450"/>
            <a:ext cx="3165000" cy="254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dirty="0">
                <a:solidFill>
                  <a:srgbClr val="434343"/>
                </a:solidFill>
              </a:rPr>
              <a:t>Top Pernalonga stores</a:t>
            </a:r>
            <a:br>
              <a:rPr lang="en" sz="1200" dirty="0">
                <a:solidFill>
                  <a:srgbClr val="434343"/>
                </a:solidFill>
              </a:rPr>
            </a:br>
            <a:endParaRPr sz="1200" dirty="0">
              <a:solidFill>
                <a:srgbClr val="434343"/>
              </a:solidFill>
            </a:endParaRPr>
          </a:p>
          <a:p>
            <a:pPr marL="457200" lvl="0" indent="457200" algn="l" rtl="0">
              <a:lnSpc>
                <a:spcPct val="100000"/>
              </a:lnSpc>
              <a:spcBef>
                <a:spcPts val="0"/>
              </a:spcBef>
              <a:spcAft>
                <a:spcPts val="0"/>
              </a:spcAft>
              <a:buNone/>
            </a:pPr>
            <a:r>
              <a:rPr lang="en" sz="1200" b="1" dirty="0">
                <a:solidFill>
                  <a:srgbClr val="434343"/>
                </a:solidFill>
              </a:rPr>
              <a:t>Highest Sales</a:t>
            </a:r>
            <a:endParaRPr sz="1200" b="1" dirty="0">
              <a:solidFill>
                <a:srgbClr val="434343"/>
              </a:solidFill>
            </a:endParaRPr>
          </a:p>
          <a:p>
            <a:pPr marL="457200" lvl="0" indent="0" algn="l" rtl="0">
              <a:lnSpc>
                <a:spcPct val="100000"/>
              </a:lnSpc>
              <a:spcBef>
                <a:spcPts val="0"/>
              </a:spcBef>
              <a:spcAft>
                <a:spcPts val="0"/>
              </a:spcAft>
              <a:buNone/>
            </a:pPr>
            <a:r>
              <a:rPr lang="en" sz="1200" b="1" dirty="0">
                <a:solidFill>
                  <a:srgbClr val="434343"/>
                </a:solidFill>
              </a:rPr>
              <a:t>Sales:	 955668.72  	(rank 1)</a:t>
            </a:r>
            <a:endParaRPr sz="1200" b="1" dirty="0">
              <a:solidFill>
                <a:srgbClr val="434343"/>
              </a:solidFill>
            </a:endParaRPr>
          </a:p>
          <a:p>
            <a:pPr marL="457200" lvl="0" indent="0" algn="l" rtl="0">
              <a:lnSpc>
                <a:spcPct val="100000"/>
              </a:lnSpc>
              <a:spcBef>
                <a:spcPts val="0"/>
              </a:spcBef>
              <a:spcAft>
                <a:spcPts val="0"/>
              </a:spcAft>
              <a:buNone/>
            </a:pPr>
            <a:r>
              <a:rPr lang="en" sz="1200" dirty="0">
                <a:solidFill>
                  <a:srgbClr val="434343"/>
                </a:solidFill>
              </a:rPr>
              <a:t>Customers:    567</a:t>
            </a:r>
            <a:endParaRPr sz="1200" dirty="0">
              <a:solidFill>
                <a:srgbClr val="434343"/>
              </a:solidFill>
            </a:endParaRPr>
          </a:p>
          <a:p>
            <a:pPr marL="457200" lvl="0" indent="0" algn="l" rtl="0">
              <a:lnSpc>
                <a:spcPct val="100000"/>
              </a:lnSpc>
              <a:spcBef>
                <a:spcPts val="0"/>
              </a:spcBef>
              <a:spcAft>
                <a:spcPts val="0"/>
              </a:spcAft>
              <a:buNone/>
            </a:pPr>
            <a:r>
              <a:rPr lang="en" sz="1200" dirty="0">
                <a:solidFill>
                  <a:srgbClr val="434343"/>
                </a:solidFill>
              </a:rPr>
              <a:t>Categories:    418	(rank1)</a:t>
            </a:r>
            <a:endParaRPr sz="1200" dirty="0">
              <a:solidFill>
                <a:srgbClr val="434343"/>
              </a:solidFill>
            </a:endParaRPr>
          </a:p>
          <a:p>
            <a:pPr marL="457200" lvl="0" indent="0" algn="l" rtl="0">
              <a:lnSpc>
                <a:spcPct val="100000"/>
              </a:lnSpc>
              <a:spcBef>
                <a:spcPts val="0"/>
              </a:spcBef>
              <a:spcAft>
                <a:spcPts val="0"/>
              </a:spcAft>
              <a:buNone/>
            </a:pPr>
            <a:endParaRPr sz="1200" dirty="0">
              <a:solidFill>
                <a:srgbClr val="434343"/>
              </a:solidFill>
            </a:endParaRPr>
          </a:p>
          <a:p>
            <a:pPr marL="457200" lvl="0" indent="0" algn="l" rtl="0">
              <a:lnSpc>
                <a:spcPct val="100000"/>
              </a:lnSpc>
              <a:spcBef>
                <a:spcPts val="0"/>
              </a:spcBef>
              <a:spcAft>
                <a:spcPts val="0"/>
              </a:spcAft>
              <a:buNone/>
            </a:pPr>
            <a:endParaRPr sz="1200" dirty="0">
              <a:solidFill>
                <a:srgbClr val="434343"/>
              </a:solidFill>
            </a:endParaRPr>
          </a:p>
          <a:p>
            <a:pPr marL="457200" lvl="0" indent="457200" algn="l" rtl="0">
              <a:lnSpc>
                <a:spcPct val="100000"/>
              </a:lnSpc>
              <a:spcBef>
                <a:spcPts val="0"/>
              </a:spcBef>
              <a:spcAft>
                <a:spcPts val="0"/>
              </a:spcAft>
              <a:buNone/>
            </a:pPr>
            <a:r>
              <a:rPr lang="en" sz="1200" b="1" dirty="0">
                <a:solidFill>
                  <a:srgbClr val="434343"/>
                </a:solidFill>
              </a:rPr>
              <a:t>Most customers</a:t>
            </a:r>
            <a:endParaRPr sz="1200" b="1" dirty="0">
              <a:solidFill>
                <a:srgbClr val="434343"/>
              </a:solidFill>
            </a:endParaRPr>
          </a:p>
          <a:p>
            <a:pPr marL="457200" lvl="0" indent="0" algn="l" rtl="0">
              <a:lnSpc>
                <a:spcPct val="100000"/>
              </a:lnSpc>
              <a:spcBef>
                <a:spcPts val="0"/>
              </a:spcBef>
              <a:spcAft>
                <a:spcPts val="0"/>
              </a:spcAft>
              <a:buNone/>
            </a:pPr>
            <a:r>
              <a:rPr lang="en" sz="1200" dirty="0">
                <a:solidFill>
                  <a:srgbClr val="434343"/>
                </a:solidFill>
              </a:rPr>
              <a:t>Sales:	776703.40  	(rank 4) </a:t>
            </a:r>
            <a:r>
              <a:rPr lang="en" sz="1200" b="1" dirty="0">
                <a:solidFill>
                  <a:srgbClr val="434343"/>
                </a:solidFill>
              </a:rPr>
              <a:t>Customers:    836</a:t>
            </a:r>
            <a:endParaRPr sz="1200" b="1" dirty="0">
              <a:solidFill>
                <a:srgbClr val="434343"/>
              </a:solidFill>
            </a:endParaRPr>
          </a:p>
          <a:p>
            <a:pPr marL="457200" lvl="0" indent="0" algn="l" rtl="0">
              <a:lnSpc>
                <a:spcPct val="100000"/>
              </a:lnSpc>
              <a:spcBef>
                <a:spcPts val="0"/>
              </a:spcBef>
              <a:spcAft>
                <a:spcPts val="0"/>
              </a:spcAft>
              <a:buNone/>
            </a:pPr>
            <a:r>
              <a:rPr lang="en" sz="1200" dirty="0">
                <a:solidFill>
                  <a:srgbClr val="434343"/>
                </a:solidFill>
              </a:rPr>
              <a:t>Categories:     407</a:t>
            </a:r>
            <a:endParaRPr sz="1200" dirty="0">
              <a:solidFill>
                <a:srgbClr val="434343"/>
              </a:solidFill>
            </a:endParaRPr>
          </a:p>
          <a:p>
            <a:pPr marL="0" lvl="0" indent="457200" algn="l" rtl="0">
              <a:lnSpc>
                <a:spcPct val="100000"/>
              </a:lnSpc>
              <a:spcBef>
                <a:spcPts val="0"/>
              </a:spcBef>
              <a:spcAft>
                <a:spcPts val="0"/>
              </a:spcAft>
              <a:buNone/>
            </a:pPr>
            <a:r>
              <a:rPr lang="en" sz="1200" dirty="0">
                <a:solidFill>
                  <a:srgbClr val="434343"/>
                </a:solidFill>
              </a:rPr>
              <a:t>   </a:t>
            </a:r>
            <a:endParaRPr sz="1200" dirty="0">
              <a:solidFill>
                <a:srgbClr val="434343"/>
              </a:solidFill>
            </a:endParaRPr>
          </a:p>
          <a:p>
            <a:pPr marL="0" lvl="0" indent="457200" algn="l" rtl="0">
              <a:lnSpc>
                <a:spcPct val="100000"/>
              </a:lnSpc>
              <a:spcBef>
                <a:spcPts val="0"/>
              </a:spcBef>
              <a:spcAft>
                <a:spcPts val="0"/>
              </a:spcAft>
              <a:buNone/>
            </a:pPr>
            <a:r>
              <a:rPr lang="en" sz="1200" dirty="0">
                <a:solidFill>
                  <a:srgbClr val="434343"/>
                </a:solidFill>
              </a:rPr>
              <a:t>       </a:t>
            </a:r>
            <a:r>
              <a:rPr lang="en" sz="1200" dirty="0">
                <a:solidFill>
                  <a:srgbClr val="666666"/>
                </a:solidFill>
              </a:rPr>
              <a:t> </a:t>
            </a:r>
            <a:endParaRPr sz="1200" dirty="0">
              <a:solidFill>
                <a:srgbClr val="666666"/>
              </a:solidFill>
            </a:endParaRPr>
          </a:p>
          <a:p>
            <a:pPr marL="0" lvl="0" indent="457200" algn="l" rtl="0">
              <a:lnSpc>
                <a:spcPct val="100000"/>
              </a:lnSpc>
              <a:spcBef>
                <a:spcPts val="0"/>
              </a:spcBef>
              <a:spcAft>
                <a:spcPts val="0"/>
              </a:spcAft>
              <a:buNone/>
            </a:pPr>
            <a:endParaRPr sz="1200" dirty="0"/>
          </a:p>
        </p:txBody>
      </p:sp>
      <p:pic>
        <p:nvPicPr>
          <p:cNvPr id="347" name="Google Shape;347;p19"/>
          <p:cNvPicPr preferRelativeResize="0"/>
          <p:nvPr/>
        </p:nvPicPr>
        <p:blipFill>
          <a:blip r:embed="rId3">
            <a:alphaModFix/>
          </a:blip>
          <a:stretch>
            <a:fillRect/>
          </a:stretch>
        </p:blipFill>
        <p:spPr>
          <a:xfrm>
            <a:off x="1303800" y="2152075"/>
            <a:ext cx="3909676" cy="2055474"/>
          </a:xfrm>
          <a:prstGeom prst="rect">
            <a:avLst/>
          </a:prstGeom>
          <a:noFill/>
          <a:ln>
            <a:noFill/>
          </a:ln>
        </p:spPr>
      </p:pic>
      <p:pic>
        <p:nvPicPr>
          <p:cNvPr id="348" name="Google Shape;348;p19"/>
          <p:cNvPicPr preferRelativeResize="0"/>
          <p:nvPr/>
        </p:nvPicPr>
        <p:blipFill>
          <a:blip r:embed="rId4">
            <a:alphaModFix/>
          </a:blip>
          <a:stretch>
            <a:fillRect/>
          </a:stretch>
        </p:blipFill>
        <p:spPr>
          <a:xfrm>
            <a:off x="5477025" y="2419975"/>
            <a:ext cx="489050" cy="489050"/>
          </a:xfrm>
          <a:prstGeom prst="rect">
            <a:avLst/>
          </a:prstGeom>
          <a:noFill/>
          <a:ln>
            <a:noFill/>
          </a:ln>
        </p:spPr>
      </p:pic>
      <p:pic>
        <p:nvPicPr>
          <p:cNvPr id="349" name="Google Shape;349;p19"/>
          <p:cNvPicPr preferRelativeResize="0"/>
          <p:nvPr/>
        </p:nvPicPr>
        <p:blipFill>
          <a:blip r:embed="rId5">
            <a:alphaModFix/>
          </a:blip>
          <a:stretch>
            <a:fillRect/>
          </a:stretch>
        </p:blipFill>
        <p:spPr>
          <a:xfrm>
            <a:off x="5562050" y="3404650"/>
            <a:ext cx="288550" cy="288550"/>
          </a:xfrm>
          <a:prstGeom prst="rect">
            <a:avLst/>
          </a:prstGeom>
          <a:noFill/>
          <a:ln>
            <a:noFill/>
          </a:ln>
        </p:spPr>
      </p:pic>
      <p:pic>
        <p:nvPicPr>
          <p:cNvPr id="350" name="Google Shape;350;p19"/>
          <p:cNvPicPr preferRelativeResize="0"/>
          <p:nvPr/>
        </p:nvPicPr>
        <p:blipFill>
          <a:blip r:embed="rId5">
            <a:alphaModFix/>
          </a:blip>
          <a:stretch>
            <a:fillRect/>
          </a:stretch>
        </p:blipFill>
        <p:spPr>
          <a:xfrm>
            <a:off x="5623338" y="3731125"/>
            <a:ext cx="196425" cy="196425"/>
          </a:xfrm>
          <a:prstGeom prst="rect">
            <a:avLst/>
          </a:prstGeom>
          <a:noFill/>
          <a:ln>
            <a:noFill/>
          </a:ln>
        </p:spPr>
      </p:pic>
      <p:pic>
        <p:nvPicPr>
          <p:cNvPr id="351" name="Google Shape;351;p19"/>
          <p:cNvPicPr preferRelativeResize="0"/>
          <p:nvPr/>
        </p:nvPicPr>
        <p:blipFill>
          <a:blip r:embed="rId5">
            <a:alphaModFix/>
          </a:blip>
          <a:stretch>
            <a:fillRect/>
          </a:stretch>
        </p:blipFill>
        <p:spPr>
          <a:xfrm>
            <a:off x="5869275" y="3534700"/>
            <a:ext cx="196425" cy="196425"/>
          </a:xfrm>
          <a:prstGeom prst="rect">
            <a:avLst/>
          </a:prstGeom>
          <a:noFill/>
          <a:ln>
            <a:noFill/>
          </a:ln>
        </p:spPr>
      </p:pic>
      <p:pic>
        <p:nvPicPr>
          <p:cNvPr id="352" name="Google Shape;352;p19"/>
          <p:cNvPicPr preferRelativeResize="0"/>
          <p:nvPr/>
        </p:nvPicPr>
        <p:blipFill>
          <a:blip r:embed="rId6">
            <a:alphaModFix/>
          </a:blip>
          <a:stretch>
            <a:fillRect/>
          </a:stretch>
        </p:blipFill>
        <p:spPr>
          <a:xfrm>
            <a:off x="8534150" y="149325"/>
            <a:ext cx="489049" cy="561377"/>
          </a:xfrm>
          <a:prstGeom prst="rect">
            <a:avLst/>
          </a:prstGeom>
          <a:noFill/>
          <a:ln>
            <a:noFill/>
          </a:ln>
        </p:spPr>
      </p:pic>
      <p:sp>
        <p:nvSpPr>
          <p:cNvPr id="353" name="Google Shape;353;p19"/>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0"/>
          <p:cNvSpPr/>
          <p:nvPr/>
        </p:nvSpPr>
        <p:spPr>
          <a:xfrm>
            <a:off x="330600" y="4092250"/>
            <a:ext cx="8346600" cy="695400"/>
          </a:xfrm>
          <a:prstGeom prst="roundRect">
            <a:avLst>
              <a:gd name="adj" fmla="val 16667"/>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Modelling</a:t>
            </a:r>
            <a:endParaRPr/>
          </a:p>
        </p:txBody>
      </p:sp>
      <p:sp>
        <p:nvSpPr>
          <p:cNvPr id="360" name="Google Shape;360;p20"/>
          <p:cNvSpPr txBox="1">
            <a:spLocks noGrp="1"/>
          </p:cNvSpPr>
          <p:nvPr>
            <p:ph type="body" idx="1"/>
          </p:nvPr>
        </p:nvSpPr>
        <p:spPr>
          <a:xfrm>
            <a:off x="1285875" y="1330000"/>
            <a:ext cx="7696500" cy="37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K-means is used as an unsupervised learning method to segment amongst customers, products and stores </a:t>
            </a:r>
            <a:endParaRPr sz="1200">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0"/>
              </a:spcAft>
              <a:buNone/>
            </a:pPr>
            <a:endParaRPr sz="1200">
              <a:solidFill>
                <a:srgbClr val="000000"/>
              </a:solidFill>
            </a:endParaRPr>
          </a:p>
          <a:p>
            <a:pPr marL="457200" lvl="0" indent="-311150" algn="l" rtl="0">
              <a:spcBef>
                <a:spcPts val="0"/>
              </a:spcBef>
              <a:spcAft>
                <a:spcPts val="0"/>
              </a:spcAft>
              <a:buSzPts val="1300"/>
              <a:buChar char="●"/>
            </a:pPr>
            <a:r>
              <a:rPr lang="en" b="1">
                <a:solidFill>
                  <a:schemeClr val="accent3"/>
                </a:solidFill>
              </a:rPr>
              <a:t>Standardize</a:t>
            </a:r>
            <a:r>
              <a:rPr lang="en" sz="1200">
                <a:solidFill>
                  <a:srgbClr val="000000"/>
                </a:solidFill>
              </a:rPr>
              <a:t> all created features in the data set (K Means clusters based on distance)</a:t>
            </a:r>
            <a:endParaRPr sz="1200">
              <a:solidFill>
                <a:srgbClr val="000000"/>
              </a:solidFill>
            </a:endParaRPr>
          </a:p>
          <a:p>
            <a:pPr marL="914400" lvl="0" indent="0" algn="l" rtl="0">
              <a:spcBef>
                <a:spcPts val="0"/>
              </a:spcBef>
              <a:spcAft>
                <a:spcPts val="0"/>
              </a:spcAft>
              <a:buNone/>
            </a:pPr>
            <a:endParaRPr sz="1200">
              <a:solidFill>
                <a:srgbClr val="000000"/>
              </a:solidFill>
            </a:endParaRPr>
          </a:p>
          <a:p>
            <a:pPr marL="914400" lvl="0" indent="0" algn="l" rtl="0">
              <a:spcBef>
                <a:spcPts val="0"/>
              </a:spcBef>
              <a:spcAft>
                <a:spcPts val="0"/>
              </a:spcAft>
              <a:buNone/>
            </a:pPr>
            <a:endParaRPr sz="1200">
              <a:solidFill>
                <a:srgbClr val="000000"/>
              </a:solidFill>
            </a:endParaRPr>
          </a:p>
          <a:p>
            <a:pPr marL="457200" lvl="0" indent="-311150" algn="l" rtl="0">
              <a:spcBef>
                <a:spcPts val="0"/>
              </a:spcBef>
              <a:spcAft>
                <a:spcPts val="0"/>
              </a:spcAft>
              <a:buSzPts val="1300"/>
              <a:buChar char="●"/>
            </a:pPr>
            <a:r>
              <a:rPr lang="en" b="1">
                <a:solidFill>
                  <a:schemeClr val="accent3"/>
                </a:solidFill>
              </a:rPr>
              <a:t>Elbow method</a:t>
            </a:r>
            <a:r>
              <a:rPr lang="en" sz="1200">
                <a:solidFill>
                  <a:srgbClr val="000000"/>
                </a:solidFill>
              </a:rPr>
              <a:t> to find the best number of clusters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Relatively lower SSE with a smaller K returns better results</a:t>
            </a:r>
            <a:endParaRPr sz="1200">
              <a:solidFill>
                <a:srgbClr val="000000"/>
              </a:solidFill>
            </a:endParaRPr>
          </a:p>
          <a:p>
            <a:pPr marL="457200" lvl="0" indent="0" algn="l" rtl="0">
              <a:spcBef>
                <a:spcPts val="0"/>
              </a:spcBef>
              <a:spcAft>
                <a:spcPts val="0"/>
              </a:spcAft>
              <a:buNone/>
            </a:pPr>
            <a:endParaRPr sz="1200">
              <a:solidFill>
                <a:srgbClr val="000000"/>
              </a:solidFill>
            </a:endParaRPr>
          </a:p>
          <a:p>
            <a:pPr marL="457200" lvl="0" indent="-311150" algn="l" rtl="0">
              <a:spcBef>
                <a:spcPts val="0"/>
              </a:spcBef>
              <a:spcAft>
                <a:spcPts val="0"/>
              </a:spcAft>
              <a:buSzPts val="1300"/>
              <a:buChar char="●"/>
            </a:pPr>
            <a:r>
              <a:rPr lang="en" b="1">
                <a:solidFill>
                  <a:schemeClr val="accent3"/>
                </a:solidFill>
              </a:rPr>
              <a:t>Silhouette score</a:t>
            </a:r>
            <a:r>
              <a:rPr lang="en" sz="1200">
                <a:solidFill>
                  <a:srgbClr val="000000"/>
                </a:solidFill>
              </a:rPr>
              <a:t> to find the optimal number of clusters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Higher scores indicate better results.</a:t>
            </a:r>
            <a:endParaRPr sz="1200">
              <a:solidFill>
                <a:srgbClr val="000000"/>
              </a:solidFill>
            </a:endParaRPr>
          </a:p>
          <a:p>
            <a:pPr marL="914400" lvl="0" indent="0" algn="l" rtl="0">
              <a:spcBef>
                <a:spcPts val="0"/>
              </a:spcBef>
              <a:spcAft>
                <a:spcPts val="0"/>
              </a:spcAft>
              <a:buNone/>
            </a:pPr>
            <a:endParaRPr sz="1200">
              <a:solidFill>
                <a:srgbClr val="000000"/>
              </a:solidFill>
            </a:endParaRPr>
          </a:p>
          <a:p>
            <a:pPr marL="914400" lvl="0" indent="0" algn="l" rtl="0">
              <a:spcBef>
                <a:spcPts val="0"/>
              </a:spcBef>
              <a:spcAft>
                <a:spcPts val="0"/>
              </a:spcAft>
              <a:buNone/>
            </a:pPr>
            <a:endParaRPr sz="1200">
              <a:solidFill>
                <a:srgbClr val="000000"/>
              </a:solidFill>
            </a:endParaRPr>
          </a:p>
          <a:p>
            <a:pPr marL="457200" lvl="0" indent="-311150" algn="l" rtl="0">
              <a:spcBef>
                <a:spcPts val="0"/>
              </a:spcBef>
              <a:spcAft>
                <a:spcPts val="0"/>
              </a:spcAft>
              <a:buSzPts val="1300"/>
              <a:buChar char="●"/>
            </a:pPr>
            <a:r>
              <a:rPr lang="en" sz="1200" b="1">
                <a:solidFill>
                  <a:schemeClr val="accent3"/>
                </a:solidFill>
              </a:rPr>
              <a:t>K</a:t>
            </a:r>
            <a:r>
              <a:rPr lang="en" b="1">
                <a:solidFill>
                  <a:schemeClr val="accent3"/>
                </a:solidFill>
              </a:rPr>
              <a:t>-means clustering</a:t>
            </a:r>
            <a:r>
              <a:rPr lang="en" sz="1200">
                <a:solidFill>
                  <a:srgbClr val="000000"/>
                </a:solidFill>
              </a:rPr>
              <a:t> with the optimal number of clusters.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To present and analyze the cluster features by </a:t>
            </a:r>
            <a:r>
              <a:rPr lang="en" sz="1200" b="1">
                <a:solidFill>
                  <a:schemeClr val="accent3"/>
                </a:solidFill>
              </a:rPr>
              <a:t>observations that are closest to the centroids</a:t>
            </a:r>
            <a:endParaRPr sz="1200" b="1">
              <a:solidFill>
                <a:schemeClr val="accent3"/>
              </a:solidFill>
            </a:endParaRPr>
          </a:p>
          <a:p>
            <a:pPr marL="0" lvl="0" indent="0" algn="l" rtl="0">
              <a:spcBef>
                <a:spcPts val="0"/>
              </a:spcBef>
              <a:spcAft>
                <a:spcPts val="1600"/>
              </a:spcAft>
              <a:buNone/>
            </a:pPr>
            <a:endParaRPr/>
          </a:p>
        </p:txBody>
      </p:sp>
      <p:sp>
        <p:nvSpPr>
          <p:cNvPr id="361" name="Google Shape;361;p20"/>
          <p:cNvSpPr/>
          <p:nvPr/>
        </p:nvSpPr>
        <p:spPr>
          <a:xfrm>
            <a:off x="330600" y="2556975"/>
            <a:ext cx="8346600" cy="1269000"/>
          </a:xfrm>
          <a:prstGeom prst="roundRect">
            <a:avLst>
              <a:gd name="adj" fmla="val 16667"/>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362" name="Google Shape;36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Our approach to modeling and evaluation</a:t>
            </a:r>
            <a:endParaRPr sz="2400"/>
          </a:p>
        </p:txBody>
      </p:sp>
      <p:pic>
        <p:nvPicPr>
          <p:cNvPr id="363" name="Google Shape;363;p20"/>
          <p:cNvPicPr preferRelativeResize="0"/>
          <p:nvPr/>
        </p:nvPicPr>
        <p:blipFill>
          <a:blip r:embed="rId3">
            <a:alphaModFix/>
          </a:blip>
          <a:stretch>
            <a:fillRect/>
          </a:stretch>
        </p:blipFill>
        <p:spPr>
          <a:xfrm>
            <a:off x="8222775" y="192975"/>
            <a:ext cx="740475" cy="740475"/>
          </a:xfrm>
          <a:prstGeom prst="rect">
            <a:avLst/>
          </a:prstGeom>
          <a:noFill/>
          <a:ln>
            <a:noFill/>
          </a:ln>
        </p:spPr>
      </p:pic>
      <p:sp>
        <p:nvSpPr>
          <p:cNvPr id="364" name="Google Shape;364;p20"/>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330600" y="1954200"/>
            <a:ext cx="8346600" cy="419100"/>
          </a:xfrm>
          <a:prstGeom prst="roundRect">
            <a:avLst>
              <a:gd name="adj" fmla="val 16667"/>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Preparation</a:t>
            </a:r>
            <a:endParaRPr/>
          </a:p>
        </p:txBody>
      </p:sp>
      <p:sp>
        <p:nvSpPr>
          <p:cNvPr id="366" name="Google Shape;366;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clustered customers using K-means</a:t>
            </a:r>
            <a:r>
              <a:rPr lang="en"/>
              <a:t> </a:t>
            </a:r>
            <a:endParaRPr/>
          </a:p>
        </p:txBody>
      </p:sp>
      <p:sp>
        <p:nvSpPr>
          <p:cNvPr id="372" name="Google Shape;372;p21"/>
          <p:cNvSpPr txBox="1">
            <a:spLocks noGrp="1"/>
          </p:cNvSpPr>
          <p:nvPr>
            <p:ph type="body" idx="1"/>
          </p:nvPr>
        </p:nvSpPr>
        <p:spPr>
          <a:xfrm>
            <a:off x="1172725" y="1184775"/>
            <a:ext cx="32721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Attributes created for each customer</a:t>
            </a:r>
            <a:endParaRPr/>
          </a:p>
          <a:p>
            <a:pPr marL="0" lvl="0" indent="0" algn="ctr" rtl="0">
              <a:spcBef>
                <a:spcPts val="1600"/>
              </a:spcBef>
              <a:spcAft>
                <a:spcPts val="1600"/>
              </a:spcAft>
              <a:buNone/>
            </a:pPr>
            <a:endParaRPr/>
          </a:p>
        </p:txBody>
      </p:sp>
      <p:graphicFrame>
        <p:nvGraphicFramePr>
          <p:cNvPr id="373" name="Google Shape;373;p21"/>
          <p:cNvGraphicFramePr/>
          <p:nvPr/>
        </p:nvGraphicFramePr>
        <p:xfrm>
          <a:off x="1105650" y="1521650"/>
          <a:ext cx="3252900" cy="3342075"/>
        </p:xfrm>
        <a:graphic>
          <a:graphicData uri="http://schemas.openxmlformats.org/drawingml/2006/table">
            <a:tbl>
              <a:tblPr>
                <a:noFill/>
                <a:tableStyleId>{C4201F0E-8F18-4A4B-A19F-89C20B855FF4}</a:tableStyleId>
              </a:tblPr>
              <a:tblGrid>
                <a:gridCol w="1076975">
                  <a:extLst>
                    <a:ext uri="{9D8B030D-6E8A-4147-A177-3AD203B41FA5}">
                      <a16:colId xmlns:a16="http://schemas.microsoft.com/office/drawing/2014/main" val="20000"/>
                    </a:ext>
                  </a:extLst>
                </a:gridCol>
                <a:gridCol w="2175925">
                  <a:extLst>
                    <a:ext uri="{9D8B030D-6E8A-4147-A177-3AD203B41FA5}">
                      <a16:colId xmlns:a16="http://schemas.microsoft.com/office/drawing/2014/main" val="20001"/>
                    </a:ext>
                  </a:extLst>
                </a:gridCol>
              </a:tblGrid>
              <a:tr h="348425">
                <a:tc>
                  <a:txBody>
                    <a:bodyPr/>
                    <a:lstStyle/>
                    <a:p>
                      <a:pPr marL="0" lvl="0" indent="0" algn="ctr" rtl="0">
                        <a:lnSpc>
                          <a:spcPct val="100000"/>
                        </a:lnSpc>
                        <a:spcBef>
                          <a:spcPts val="0"/>
                        </a:spcBef>
                        <a:spcAft>
                          <a:spcPts val="0"/>
                        </a:spcAft>
                        <a:buNone/>
                      </a:pPr>
                      <a:r>
                        <a:rPr lang="en" sz="1000" b="1">
                          <a:latin typeface="Nunito"/>
                          <a:ea typeface="Nunito"/>
                          <a:cs typeface="Nunito"/>
                          <a:sym typeface="Nunito"/>
                        </a:rPr>
                        <a:t>Feature</a:t>
                      </a:r>
                      <a:endParaRPr sz="1000" b="1">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latin typeface="Nunito"/>
                          <a:ea typeface="Nunito"/>
                          <a:cs typeface="Nunito"/>
                          <a:sym typeface="Nunito"/>
                        </a:rPr>
                        <a:t>Attribute</a:t>
                      </a:r>
                      <a:endParaRPr sz="1000" b="1">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8425">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Basket Diversity</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Number of unique products</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415050">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Promotion Sensitivity</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Total discounted amount/sales</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 discounted products/total discount % per product</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avg discount % on products</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Q2 discount % on products</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Q3 discount % on products</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Q4 discount % on products</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8425">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Store Loyalty</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Number of unique stores visited</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81750">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Purchase Behavior</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latin typeface="Nunito"/>
                          <a:ea typeface="Nunito"/>
                          <a:cs typeface="Nunito"/>
                          <a:sym typeface="Nunito"/>
                        </a:rPr>
                        <a:t>Avg sales amount per transaction</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Q2 sales per transaction</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Q3 sales per transaction</a:t>
                      </a:r>
                      <a:endParaRPr sz="1000">
                        <a:latin typeface="Nunito"/>
                        <a:ea typeface="Nunito"/>
                        <a:cs typeface="Nunito"/>
                        <a:sym typeface="Nunito"/>
                      </a:endParaRPr>
                    </a:p>
                    <a:p>
                      <a:pPr marL="0" lvl="0" indent="0" algn="ctr" rtl="0">
                        <a:lnSpc>
                          <a:spcPct val="100000"/>
                        </a:lnSpc>
                        <a:spcBef>
                          <a:spcPts val="0"/>
                        </a:spcBef>
                        <a:spcAft>
                          <a:spcPts val="0"/>
                        </a:spcAft>
                        <a:buNone/>
                      </a:pPr>
                      <a:r>
                        <a:rPr lang="en" sz="1000">
                          <a:latin typeface="Nunito"/>
                          <a:ea typeface="Nunito"/>
                          <a:cs typeface="Nunito"/>
                          <a:sym typeface="Nunito"/>
                        </a:rPr>
                        <a:t>Q4 sales per transaction</a:t>
                      </a:r>
                      <a:endParaRPr sz="1000">
                        <a:latin typeface="Nunito"/>
                        <a:ea typeface="Nunito"/>
                        <a:cs typeface="Nunito"/>
                        <a:sym typeface="Nunito"/>
                      </a:endParaRPr>
                    </a:p>
                  </a:txBody>
                  <a:tcPr marL="68575" marR="68575" marT="0" marB="0" anchor="ctr">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4" name="Google Shape;374;p21"/>
          <p:cNvSpPr txBox="1">
            <a:spLocks noGrp="1"/>
          </p:cNvSpPr>
          <p:nvPr>
            <p:ph type="body" idx="1"/>
          </p:nvPr>
        </p:nvSpPr>
        <p:spPr>
          <a:xfrm>
            <a:off x="5051300" y="1337175"/>
            <a:ext cx="3811200" cy="61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selected the optimum number of clusters using “Elbow method” &amp; “Silhouette Method”</a:t>
            </a:r>
            <a:endParaRPr/>
          </a:p>
        </p:txBody>
      </p:sp>
      <p:pic>
        <p:nvPicPr>
          <p:cNvPr id="375" name="Google Shape;375;p21"/>
          <p:cNvPicPr preferRelativeResize="0"/>
          <p:nvPr/>
        </p:nvPicPr>
        <p:blipFill>
          <a:blip r:embed="rId3">
            <a:alphaModFix/>
          </a:blip>
          <a:stretch>
            <a:fillRect/>
          </a:stretch>
        </p:blipFill>
        <p:spPr>
          <a:xfrm>
            <a:off x="4817829" y="3459650"/>
            <a:ext cx="4278146" cy="1404050"/>
          </a:xfrm>
          <a:prstGeom prst="rect">
            <a:avLst/>
          </a:prstGeom>
          <a:noFill/>
          <a:ln>
            <a:noFill/>
          </a:ln>
        </p:spPr>
      </p:pic>
      <p:pic>
        <p:nvPicPr>
          <p:cNvPr id="376" name="Google Shape;376;p21"/>
          <p:cNvPicPr preferRelativeResize="0"/>
          <p:nvPr/>
        </p:nvPicPr>
        <p:blipFill>
          <a:blip r:embed="rId4">
            <a:alphaModFix/>
          </a:blip>
          <a:stretch>
            <a:fillRect/>
          </a:stretch>
        </p:blipFill>
        <p:spPr>
          <a:xfrm>
            <a:off x="5529050" y="1898300"/>
            <a:ext cx="2419999" cy="1532850"/>
          </a:xfrm>
          <a:prstGeom prst="rect">
            <a:avLst/>
          </a:prstGeom>
          <a:noFill/>
          <a:ln>
            <a:noFill/>
          </a:ln>
        </p:spPr>
      </p:pic>
      <p:sp>
        <p:nvSpPr>
          <p:cNvPr id="377" name="Google Shape;377;p21"/>
          <p:cNvSpPr/>
          <p:nvPr/>
        </p:nvSpPr>
        <p:spPr>
          <a:xfrm>
            <a:off x="4761175" y="3807775"/>
            <a:ext cx="4278000" cy="156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rot="10800000">
            <a:off x="962175" y="560300"/>
            <a:ext cx="399900" cy="419100"/>
          </a:xfrm>
          <a:prstGeom prst="pie">
            <a:avLst>
              <a:gd name="adj1" fmla="val 12493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9" name="Google Shape;379;p21"/>
          <p:cNvPicPr preferRelativeResize="0"/>
          <p:nvPr/>
        </p:nvPicPr>
        <p:blipFill>
          <a:blip r:embed="rId5">
            <a:alphaModFix/>
          </a:blip>
          <a:stretch>
            <a:fillRect/>
          </a:stretch>
        </p:blipFill>
        <p:spPr>
          <a:xfrm>
            <a:off x="8420100" y="126475"/>
            <a:ext cx="620850" cy="620850"/>
          </a:xfrm>
          <a:prstGeom prst="rect">
            <a:avLst/>
          </a:prstGeom>
          <a:noFill/>
          <a:ln>
            <a:noFill/>
          </a:ln>
        </p:spPr>
      </p:pic>
      <p:sp>
        <p:nvSpPr>
          <p:cNvPr id="380" name="Google Shape;380;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Office PowerPoint</Application>
  <PresentationFormat>On-screen Show (16:9)</PresentationFormat>
  <Paragraphs>240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Nunito</vt:lpstr>
      <vt:lpstr>Raleway</vt:lpstr>
      <vt:lpstr>Arial</vt:lpstr>
      <vt:lpstr>Maven Pro</vt:lpstr>
      <vt:lpstr>Momentum</vt:lpstr>
      <vt:lpstr>Marketing Analytics Project 1: Customer Segmentation</vt:lpstr>
      <vt:lpstr>PowerPoint Presentation</vt:lpstr>
      <vt:lpstr>Background and Data exploration</vt:lpstr>
      <vt:lpstr>Top 1000 customers account for 20 % of total sales volume</vt:lpstr>
      <vt:lpstr>Expensive products boost sales - rather than top seller</vt:lpstr>
      <vt:lpstr>Expensive products boost sales - rather than top seller (cont’d) </vt:lpstr>
      <vt:lpstr>Top 50 stores out of over 400 stores account for 20 % of sales </vt:lpstr>
      <vt:lpstr>Our approach to modeling and evaluation</vt:lpstr>
      <vt:lpstr>We clustered customers using K-means </vt:lpstr>
      <vt:lpstr>We clustered customers in 5 segments using K-means </vt:lpstr>
      <vt:lpstr>Customers can be clearly distinguished amongst 5 major segments </vt:lpstr>
      <vt:lpstr>We clustered products using K-means </vt:lpstr>
      <vt:lpstr>We found that all our products with over 400 categories can be clustered in 6 segments</vt:lpstr>
      <vt:lpstr>We clustered stores using K-means</vt:lpstr>
      <vt:lpstr>Pernalongas 421 stores can be clustered into three easily distinguishable segments</vt:lpstr>
      <vt:lpstr>Our recommendations for growing sales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Project 1: Customer Segmentation</dc:title>
  <cp:lastModifiedBy>Zuo, Jingwen (Kivi)</cp:lastModifiedBy>
  <cp:revision>1</cp:revision>
  <dcterms:modified xsi:type="dcterms:W3CDTF">2019-02-08T03:34:05Z</dcterms:modified>
</cp:coreProperties>
</file>