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sldIdLst>
    <p:sldId id="260" r:id="rId2"/>
    <p:sldId id="263" r:id="rId3"/>
    <p:sldId id="264" r:id="rId4"/>
    <p:sldId id="265" r:id="rId5"/>
    <p:sldId id="266" r:id="rId6"/>
    <p:sldId id="268" r:id="rId7"/>
    <p:sldId id="269" r:id="rId8"/>
    <p:sldId id="270" r:id="rId9"/>
    <p:sldId id="271" r:id="rId10"/>
    <p:sldId id="275" r:id="rId11"/>
    <p:sldId id="278" r:id="rId12"/>
    <p:sldId id="277" r:id="rId13"/>
    <p:sldId id="280" r:id="rId14"/>
    <p:sldId id="279" r:id="rId15"/>
    <p:sldId id="281" r:id="rId16"/>
    <p:sldId id="282" r:id="rId17"/>
    <p:sldId id="283" r:id="rId18"/>
    <p:sldId id="284" r:id="rId19"/>
    <p:sldId id="274" r:id="rId20"/>
    <p:sldId id="273"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88921" autoAdjust="0"/>
  </p:normalViewPr>
  <p:slideViewPr>
    <p:cSldViewPr>
      <p:cViewPr>
        <p:scale>
          <a:sx n="84" d="100"/>
          <a:sy n="84" d="100"/>
        </p:scale>
        <p:origin x="-1116"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8F86D0-B94D-4A4F-841C-956570B43260}" type="datetimeFigureOut">
              <a:rPr lang="en-US" smtClean="0"/>
              <a:t>3/10/2017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C5E87-6A93-4D86-A3F1-23C077D67E92}" type="slidenum">
              <a:rPr lang="en-US" smtClean="0"/>
              <a:t>‹#›</a:t>
            </a:fld>
            <a:endParaRPr lang="en-US"/>
          </a:p>
        </p:txBody>
      </p:sp>
    </p:spTree>
    <p:extLst>
      <p:ext uri="{BB962C8B-B14F-4D97-AF65-F5344CB8AC3E}">
        <p14:creationId xmlns:p14="http://schemas.microsoft.com/office/powerpoint/2010/main" val="4040602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E4731232-A6EC-45A8-A659-E9FEFBB2B627}" type="slidenum">
              <a:rPr lang="en-US" smtClean="0">
                <a:solidFill>
                  <a:prstClr val="white"/>
                </a:solidFill>
              </a:rPr>
              <a:pPr>
                <a:defRPr/>
              </a:pPr>
              <a:t>6</a:t>
            </a:fld>
            <a:endParaRPr lang="en-US" dirty="0" smtClean="0">
              <a:solidFill>
                <a:prstClr val="white"/>
              </a:solidFill>
            </a:endParaRPr>
          </a:p>
        </p:txBody>
      </p:sp>
      <p:sp>
        <p:nvSpPr>
          <p:cNvPr id="29699" name="Rectangle 2"/>
          <p:cNvSpPr>
            <a:spLocks noGrp="1" noRot="1" noChangeAspect="1" noChangeArrowheads="1" noTextEdit="1"/>
          </p:cNvSpPr>
          <p:nvPr>
            <p:ph type="sldImg"/>
          </p:nvPr>
        </p:nvSpPr>
        <p:spPr bwMode="auto">
          <a:xfrm>
            <a:off x="1146175" y="681038"/>
            <a:ext cx="4573588" cy="3432175"/>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299832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hangingPunct="0">
              <a:spcAft>
                <a:spcPts val="589"/>
              </a:spcAft>
            </a:pPr>
            <a:r>
              <a:rPr lang="en-US" sz="1100" u="sng" dirty="0">
                <a:solidFill>
                  <a:srgbClr val="000000"/>
                </a:solidFill>
              </a:rPr>
              <a:t>Fixed and Task-Oriented Mindset:</a:t>
            </a:r>
          </a:p>
          <a:p>
            <a:pPr eaLnBrk="0" hangingPunct="0"/>
            <a:r>
              <a:rPr lang="en-US" sz="1000" dirty="0">
                <a:solidFill>
                  <a:srgbClr val="0000FF"/>
                </a:solidFill>
                <a:effectLst>
                  <a:outerShdw blurRad="38100" dist="38100" dir="2700000" algn="tl">
                    <a:srgbClr val="000000">
                      <a:alpha val="43137"/>
                    </a:srgbClr>
                  </a:outerShdw>
                </a:effectLst>
                <a:latin typeface="Calibri" panose="020F0502020204030204" pitchFamily="34" charset="0"/>
              </a:rPr>
              <a:t>1. </a:t>
            </a:r>
            <a:r>
              <a:rPr lang="en-US" sz="1000" dirty="0">
                <a:solidFill>
                  <a:srgbClr val="000000"/>
                </a:solidFill>
                <a:latin typeface="Calibri" panose="020F0502020204030204" pitchFamily="34" charset="0"/>
              </a:rPr>
              <a:t>Need to know everything upfront before starting because we are afraid of handling ongoing changes. “I don’t know what to build”, thus forcing customer to “tell me everything upfront”. This mindset results in:</a:t>
            </a:r>
          </a:p>
          <a:p>
            <a:pPr marL="454882" lvl="1" indent="-233672" eaLnBrk="0" hangingPunct="0">
              <a:buFont typeface="Arial" panose="020B0604020202020204" pitchFamily="34" charset="0"/>
              <a:buChar char="•"/>
            </a:pPr>
            <a:r>
              <a:rPr lang="en-US" sz="1000" dirty="0">
                <a:solidFill>
                  <a:srgbClr val="000000"/>
                </a:solidFill>
                <a:latin typeface="Calibri" panose="020F0502020204030204" pitchFamily="34" charset="0"/>
              </a:rPr>
              <a:t>Limited  innovation or exploration in order to succeed </a:t>
            </a:r>
          </a:p>
          <a:p>
            <a:pPr marL="454882" lvl="1" indent="-233672" eaLnBrk="0" hangingPunct="0">
              <a:buFont typeface="Arial" panose="020B0604020202020204" pitchFamily="34" charset="0"/>
              <a:buChar char="•"/>
            </a:pPr>
            <a:r>
              <a:rPr lang="en-US" sz="1000" dirty="0">
                <a:solidFill>
                  <a:srgbClr val="000000"/>
                </a:solidFill>
                <a:latin typeface="Calibri" panose="020F0502020204030204" pitchFamily="34" charset="0"/>
              </a:rPr>
              <a:t>No change possible</a:t>
            </a:r>
          </a:p>
          <a:p>
            <a:pPr eaLnBrk="0" hangingPunct="0"/>
            <a:r>
              <a:rPr lang="en-US" sz="1000" dirty="0">
                <a:solidFill>
                  <a:srgbClr val="C00000"/>
                </a:solidFill>
                <a:effectLst>
                  <a:outerShdw blurRad="38100" dist="38100" dir="2700000" algn="tl">
                    <a:srgbClr val="000000">
                      <a:alpha val="43137"/>
                    </a:srgbClr>
                  </a:outerShdw>
                </a:effectLst>
                <a:latin typeface="Calibri" panose="020F0502020204030204" pitchFamily="34" charset="0"/>
              </a:rPr>
              <a:t>2. </a:t>
            </a:r>
            <a:r>
              <a:rPr lang="en-US" sz="1000" dirty="0">
                <a:solidFill>
                  <a:srgbClr val="000000"/>
                </a:solidFill>
                <a:latin typeface="Calibri" panose="020F0502020204030204" pitchFamily="34" charset="0"/>
              </a:rPr>
              <a:t>Even though we can produce incremental deliveries we cannot ship it until everything is build.</a:t>
            </a:r>
          </a:p>
          <a:p>
            <a:endParaRPr lang="en-US" dirty="0" smtClean="0"/>
          </a:p>
          <a:p>
            <a:endParaRPr lang="en-US" dirty="0" smtClean="0"/>
          </a:p>
          <a:p>
            <a:pPr eaLnBrk="0" hangingPunct="0">
              <a:spcAft>
                <a:spcPts val="589"/>
              </a:spcAft>
            </a:pPr>
            <a:r>
              <a:rPr lang="en-US" sz="1600" u="sng" dirty="0">
                <a:solidFill>
                  <a:srgbClr val="000000"/>
                </a:solidFill>
              </a:rPr>
              <a:t>Knowledge &amp; Growth Mindset:</a:t>
            </a:r>
          </a:p>
          <a:p>
            <a:pPr eaLnBrk="0" hangingPunct="0"/>
            <a:r>
              <a:rPr lang="en-US" dirty="0">
                <a:solidFill>
                  <a:srgbClr val="0000FF"/>
                </a:solidFill>
                <a:effectLst>
                  <a:outerShdw blurRad="38100" dist="38100" dir="2700000" algn="tl">
                    <a:srgbClr val="000000">
                      <a:alpha val="43137"/>
                    </a:srgbClr>
                  </a:outerShdw>
                </a:effectLst>
                <a:latin typeface="Calibri" panose="020F0502020204030204" pitchFamily="34" charset="0"/>
              </a:rPr>
              <a:t>1. </a:t>
            </a:r>
            <a:r>
              <a:rPr lang="en-US" dirty="0">
                <a:solidFill>
                  <a:srgbClr val="000000"/>
                </a:solidFill>
                <a:latin typeface="Calibri" panose="020F0502020204030204" pitchFamily="34" charset="0"/>
              </a:rPr>
              <a:t>Figuring out what we need by building things together. Also, we concentrate on Learning &amp; Discovery.</a:t>
            </a:r>
          </a:p>
          <a:p>
            <a:pPr eaLnBrk="0" hangingPunct="0"/>
            <a:r>
              <a:rPr lang="en-US" dirty="0">
                <a:solidFill>
                  <a:srgbClr val="000000"/>
                </a:solidFill>
                <a:latin typeface="Calibri" panose="020F0502020204030204" pitchFamily="34" charset="0"/>
              </a:rPr>
              <a:t>For example when we start writing an article we don’t know exactly the outcome, only certain ideas. We write a draft and through iterations of updates improve it. Using boundaries we can determine when we are done, i.e. the best I can do now, good enough, etc.</a:t>
            </a:r>
          </a:p>
          <a:p>
            <a:pPr eaLnBrk="0" hangingPunct="0">
              <a:spcBef>
                <a:spcPts val="589"/>
              </a:spcBef>
            </a:pPr>
            <a:r>
              <a:rPr lang="en-US" dirty="0">
                <a:solidFill>
                  <a:srgbClr val="C00000"/>
                </a:solidFill>
                <a:effectLst>
                  <a:outerShdw blurRad="38100" dist="38100" dir="2700000" algn="tl">
                    <a:srgbClr val="000000">
                      <a:alpha val="43137"/>
                    </a:srgbClr>
                  </a:outerShdw>
                </a:effectLst>
                <a:latin typeface="Calibri" panose="020F0502020204030204" pitchFamily="34" charset="0"/>
              </a:rPr>
              <a:t>2. </a:t>
            </a:r>
            <a:r>
              <a:rPr lang="en-US" dirty="0">
                <a:solidFill>
                  <a:srgbClr val="0000FF"/>
                </a:solidFill>
                <a:latin typeface="Calibri" panose="020F0502020204030204" pitchFamily="34" charset="0"/>
              </a:rPr>
              <a:t>We value not  just incremental deliveries, but also ability to ship it to the customer for adoption !!!</a:t>
            </a:r>
          </a:p>
          <a:p>
            <a:endParaRPr lang="en-US" dirty="0"/>
          </a:p>
        </p:txBody>
      </p:sp>
      <p:sp>
        <p:nvSpPr>
          <p:cNvPr id="4" name="Slide Number Placeholder 3"/>
          <p:cNvSpPr>
            <a:spLocks noGrp="1"/>
          </p:cNvSpPr>
          <p:nvPr>
            <p:ph type="sldNum" sz="quarter" idx="10"/>
          </p:nvPr>
        </p:nvSpPr>
        <p:spPr/>
        <p:txBody>
          <a:bodyPr/>
          <a:lstStyle/>
          <a:p>
            <a:fld id="{BDA41727-6B1C-44C6-9621-FBBE756D9767}"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6136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solidFill>
                  <a:srgbClr val="000000"/>
                </a:solidFill>
                <a:cs typeface="Arial" pitchFamily="34" charset="0"/>
              </a:rPr>
              <a:t>Product Owner:</a:t>
            </a:r>
          </a:p>
          <a:p>
            <a:pPr marL="168244" indent="-168244">
              <a:buFont typeface="Arial" panose="020B0604020202020204" pitchFamily="34" charset="0"/>
              <a:buChar char="•"/>
            </a:pPr>
            <a:r>
              <a:rPr lang="en-US" dirty="0">
                <a:solidFill>
                  <a:srgbClr val="000000"/>
                </a:solidFill>
                <a:cs typeface="Arial" pitchFamily="34" charset="0"/>
              </a:rPr>
              <a:t>Traditionally the customer.</a:t>
            </a:r>
          </a:p>
          <a:p>
            <a:pPr marL="168244" indent="-168244">
              <a:buFont typeface="Arial" panose="020B0604020202020204" pitchFamily="34" charset="0"/>
              <a:buChar char="•"/>
            </a:pPr>
            <a:r>
              <a:rPr lang="en-US" dirty="0">
                <a:solidFill>
                  <a:srgbClr val="000000"/>
                </a:solidFill>
                <a:cs typeface="Arial" pitchFamily="34" charset="0"/>
              </a:rPr>
              <a:t>PO is single point of contact for the team to the various business units and the stakeholder community.</a:t>
            </a:r>
          </a:p>
          <a:p>
            <a:pPr marL="168244" indent="-168244">
              <a:buFont typeface="Arial" panose="020B0604020202020204" pitchFamily="34" charset="0"/>
              <a:buChar char="•"/>
            </a:pPr>
            <a:r>
              <a:rPr lang="en-US" dirty="0">
                <a:solidFill>
                  <a:srgbClr val="000000"/>
                </a:solidFill>
                <a:cs typeface="Arial" pitchFamily="34" charset="0"/>
              </a:rPr>
              <a:t>More commonly someone who is delegated to serve the role.</a:t>
            </a:r>
          </a:p>
          <a:p>
            <a:pPr marL="168244" indent="-168244">
              <a:buFont typeface="Arial" panose="020B0604020202020204" pitchFamily="34" charset="0"/>
              <a:buChar char="•"/>
            </a:pPr>
            <a:r>
              <a:rPr lang="en-US" dirty="0">
                <a:solidFill>
                  <a:srgbClr val="000000"/>
                </a:solidFill>
                <a:cs typeface="Arial" pitchFamily="34" charset="0"/>
              </a:rPr>
              <a:t>Creates high level Business Process Model (BPM).</a:t>
            </a:r>
          </a:p>
          <a:p>
            <a:pPr marL="168244" indent="-168244">
              <a:buFont typeface="Arial" panose="020B0604020202020204" pitchFamily="34" charset="0"/>
              <a:buChar char="•"/>
            </a:pPr>
            <a:r>
              <a:rPr lang="en-US" dirty="0">
                <a:solidFill>
                  <a:srgbClr val="000000"/>
                </a:solidFill>
                <a:cs typeface="Arial" pitchFamily="34" charset="0"/>
              </a:rPr>
              <a:t>Continuously creates and prioritizes epics and stories in the product backlog to reflect the latest need.</a:t>
            </a:r>
          </a:p>
          <a:p>
            <a:pPr marL="168244" indent="-168244">
              <a:buFont typeface="Arial" panose="020B0604020202020204" pitchFamily="34" charset="0"/>
              <a:buChar char="•"/>
            </a:pPr>
            <a:r>
              <a:rPr lang="en-US" dirty="0">
                <a:solidFill>
                  <a:srgbClr val="000000"/>
                </a:solidFill>
                <a:cs typeface="Arial" pitchFamily="34" charset="0"/>
              </a:rPr>
              <a:t>Has a responsibility to provide establish priority in a way that allows the team to maximize value achieved. </a:t>
            </a:r>
          </a:p>
          <a:p>
            <a:pPr marL="168244" indent="-168244">
              <a:buFont typeface="Arial" panose="020B0604020202020204" pitchFamily="34" charset="0"/>
              <a:buChar char="•"/>
            </a:pPr>
            <a:r>
              <a:rPr lang="en-US" dirty="0">
                <a:solidFill>
                  <a:srgbClr val="000000"/>
                </a:solidFill>
                <a:cs typeface="Arial" pitchFamily="34" charset="0"/>
              </a:rPr>
              <a:t>Creates releases roadmap in order to delivery business process improvements.</a:t>
            </a:r>
          </a:p>
          <a:p>
            <a:pPr marL="168244" indent="-168244">
              <a:buFont typeface="Arial" panose="020B0604020202020204" pitchFamily="34" charset="0"/>
              <a:buChar char="•"/>
            </a:pPr>
            <a:r>
              <a:rPr lang="en-US" dirty="0">
                <a:solidFill>
                  <a:srgbClr val="000000"/>
                </a:solidFill>
                <a:cs typeface="Arial" pitchFamily="34" charset="0"/>
              </a:rPr>
              <a:t>Responsible for selecting the work for an iteration in manner that does not exceed team’s velocity.</a:t>
            </a:r>
          </a:p>
          <a:p>
            <a:pPr marL="168244" indent="-168244">
              <a:buFont typeface="Arial" panose="020B0604020202020204" pitchFamily="34" charset="0"/>
              <a:buChar char="•"/>
            </a:pPr>
            <a:r>
              <a:rPr lang="en-US" dirty="0">
                <a:solidFill>
                  <a:srgbClr val="000000"/>
                </a:solidFill>
                <a:cs typeface="Arial" pitchFamily="34" charset="0"/>
              </a:rPr>
              <a:t>Participates in a project full-time.</a:t>
            </a:r>
          </a:p>
          <a:p>
            <a:pPr marL="168244" indent="-168244">
              <a:buFont typeface="Arial" panose="020B0604020202020204" pitchFamily="34" charset="0"/>
              <a:buChar char="•"/>
            </a:pPr>
            <a:r>
              <a:rPr lang="en-US" dirty="0">
                <a:solidFill>
                  <a:srgbClr val="000000"/>
                </a:solidFill>
                <a:cs typeface="Arial" pitchFamily="34" charset="0"/>
              </a:rPr>
              <a:t>Should be a good collaborator and courageous.</a:t>
            </a:r>
          </a:p>
          <a:p>
            <a:r>
              <a:rPr lang="en-US" sz="1000" dirty="0"/>
              <a:t>Scrum Master:</a:t>
            </a:r>
          </a:p>
          <a:p>
            <a:pPr marL="168244" indent="-168244">
              <a:buFont typeface="Arial" panose="020B0604020202020204" pitchFamily="34" charset="0"/>
              <a:buChar char="•"/>
            </a:pPr>
            <a:r>
              <a:rPr lang="en-US" dirty="0" smtClean="0"/>
              <a:t>Facilitates the Scrum process.</a:t>
            </a:r>
          </a:p>
          <a:p>
            <a:pPr marL="168244" indent="-168244">
              <a:buFont typeface="Arial" panose="020B0604020202020204" pitchFamily="34" charset="0"/>
              <a:buChar char="•"/>
            </a:pPr>
            <a:r>
              <a:rPr lang="en-US" dirty="0" smtClean="0"/>
              <a:t>Servant to the Team and Product Owner.</a:t>
            </a:r>
          </a:p>
          <a:p>
            <a:pPr marL="168244" indent="-168244">
              <a:buFont typeface="Arial" panose="020B0604020202020204" pitchFamily="34" charset="0"/>
              <a:buChar char="•"/>
            </a:pPr>
            <a:r>
              <a:rPr lang="en-US" dirty="0" smtClean="0"/>
              <a:t>Mentor in the creation of stories and maintenance of the backlog.</a:t>
            </a:r>
          </a:p>
          <a:p>
            <a:pPr marL="168244" indent="-168244">
              <a:buFont typeface="Arial" panose="020B0604020202020204" pitchFamily="34" charset="0"/>
              <a:buChar char="•"/>
            </a:pPr>
            <a:r>
              <a:rPr lang="en-US" dirty="0" smtClean="0"/>
              <a:t>Owner of the empirical governance process.</a:t>
            </a:r>
          </a:p>
          <a:p>
            <a:pPr marL="168244" indent="-168244">
              <a:buFont typeface="Arial" panose="020B0604020202020204" pitchFamily="34" charset="0"/>
              <a:buChar char="•"/>
            </a:pPr>
            <a:r>
              <a:rPr lang="en-US" dirty="0" smtClean="0"/>
              <a:t>Shields the team from external interference and distractions to keep it in group flow (a.k.a. the zone).</a:t>
            </a:r>
          </a:p>
          <a:p>
            <a:pPr marL="168244" indent="-168244">
              <a:buFont typeface="Arial" panose="020B0604020202020204" pitchFamily="34" charset="0"/>
              <a:buChar char="•"/>
            </a:pPr>
            <a:r>
              <a:rPr lang="en-US" dirty="0" smtClean="0"/>
              <a:t>Enforces time boxes.</a:t>
            </a:r>
          </a:p>
          <a:p>
            <a:pPr marL="168244" indent="-168244">
              <a:buFont typeface="Arial" panose="020B0604020202020204" pitchFamily="34" charset="0"/>
              <a:buChar char="•"/>
            </a:pPr>
            <a:r>
              <a:rPr lang="en-US" dirty="0" smtClean="0"/>
              <a:t>Keeps Scrum artifacts visible.</a:t>
            </a:r>
          </a:p>
          <a:p>
            <a:pPr marL="168244" indent="-168244">
              <a:buFont typeface="Arial" panose="020B0604020202020204" pitchFamily="34" charset="0"/>
              <a:buChar char="•"/>
            </a:pPr>
            <a:r>
              <a:rPr lang="en-US" dirty="0" smtClean="0"/>
              <a:t>Promotes improved engineering practices.</a:t>
            </a:r>
          </a:p>
          <a:p>
            <a:pPr marL="168244" indent="-168244">
              <a:buFont typeface="Arial" panose="020B0604020202020204" pitchFamily="34" charset="0"/>
              <a:buChar char="•"/>
            </a:pPr>
            <a:r>
              <a:rPr lang="en-US" dirty="0" smtClean="0"/>
              <a:t>Remover of obstacles and barriers.</a:t>
            </a:r>
          </a:p>
          <a:p>
            <a:endParaRPr lang="en-US" dirty="0" smtClean="0"/>
          </a:p>
          <a:p>
            <a:r>
              <a:rPr lang="en-US" sz="1000" dirty="0"/>
              <a:t>Self Organizing Team:</a:t>
            </a:r>
          </a:p>
          <a:p>
            <a:pPr marL="168244" indent="-168244">
              <a:buFont typeface="Arial" panose="020B0604020202020204" pitchFamily="34" charset="0"/>
              <a:buChar char="•"/>
            </a:pPr>
            <a:r>
              <a:rPr lang="en-US" dirty="0" smtClean="0"/>
              <a:t>A cross functional team responsible for the implementation and testing of stories in the back log.</a:t>
            </a:r>
          </a:p>
          <a:p>
            <a:pPr marL="168244" indent="-168244">
              <a:buFont typeface="Arial" panose="020B0604020202020204" pitchFamily="34" charset="0"/>
              <a:buChar char="•"/>
            </a:pPr>
            <a:r>
              <a:rPr lang="en-US" dirty="0" smtClean="0"/>
              <a:t>The responsibilities of Tester, Developer and Business Analyst are preferably shared.</a:t>
            </a:r>
          </a:p>
          <a:p>
            <a:pPr marL="168244" indent="-168244">
              <a:buFont typeface="Arial" panose="020B0604020202020204" pitchFamily="34" charset="0"/>
              <a:buChar char="•"/>
            </a:pPr>
            <a:r>
              <a:rPr lang="en-US" dirty="0" smtClean="0"/>
              <a:t>Owner of velocity.</a:t>
            </a:r>
          </a:p>
          <a:p>
            <a:pPr marL="168244" indent="-168244">
              <a:buFont typeface="Arial" panose="020B0604020202020204" pitchFamily="34" charset="0"/>
              <a:buChar char="•"/>
            </a:pPr>
            <a:r>
              <a:rPr lang="en-US" dirty="0" smtClean="0"/>
              <a:t>Has a responsibility to optimize both velocity and quality for the purpose of maximizing return of investment over the life of the software project</a:t>
            </a:r>
            <a:r>
              <a:rPr lang="en-US" dirty="0" smtClean="0"/>
              <a:t>.</a:t>
            </a:r>
          </a:p>
          <a:p>
            <a:pPr marL="168244" indent="-168244">
              <a:buFont typeface="Arial" panose="020B0604020202020204" pitchFamily="34" charset="0"/>
              <a:buChar char="•"/>
            </a:pPr>
            <a:r>
              <a:rPr lang="en-US" dirty="0" smtClean="0"/>
              <a:t>Typical</a:t>
            </a:r>
            <a:r>
              <a:rPr lang="en-US" baseline="0" dirty="0" smtClean="0"/>
              <a:t> team size is 5 to 9 members.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DA41727-6B1C-44C6-9621-FBBE756D9767}"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19569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CC5E87-6A93-4D86-A3F1-23C077D67E92}" type="slidenum">
              <a:rPr lang="en-US" smtClean="0"/>
              <a:t>15</a:t>
            </a:fld>
            <a:endParaRPr lang="en-US"/>
          </a:p>
        </p:txBody>
      </p:sp>
    </p:spTree>
    <p:extLst>
      <p:ext uri="{BB962C8B-B14F-4D97-AF65-F5344CB8AC3E}">
        <p14:creationId xmlns:p14="http://schemas.microsoft.com/office/powerpoint/2010/main" val="375462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Scrum Artifacts:</a:t>
            </a:r>
          </a:p>
          <a:p>
            <a:pPr marL="171450" indent="-171450" algn="l">
              <a:buFont typeface="Arial" panose="020B0604020202020204" pitchFamily="34" charset="0"/>
              <a:buChar char="•"/>
            </a:pPr>
            <a:r>
              <a:rPr lang="en-US" dirty="0" smtClean="0"/>
              <a:t>	Product</a:t>
            </a:r>
            <a:r>
              <a:rPr lang="en-US" baseline="0" dirty="0" smtClean="0"/>
              <a:t> Backlog</a:t>
            </a:r>
          </a:p>
          <a:p>
            <a:pPr marL="171450" indent="-171450" algn="l">
              <a:buFont typeface="Arial" panose="020B0604020202020204" pitchFamily="34" charset="0"/>
              <a:buChar char="•"/>
            </a:pPr>
            <a:r>
              <a:rPr lang="en-US" baseline="0" dirty="0" smtClean="0"/>
              <a:t>	Sprint Backlog</a:t>
            </a:r>
          </a:p>
          <a:p>
            <a:pPr marL="171450" indent="-171450" algn="l">
              <a:buFont typeface="Arial" panose="020B0604020202020204" pitchFamily="34" charset="0"/>
              <a:buChar char="•"/>
            </a:pPr>
            <a:r>
              <a:rPr lang="en-US" baseline="0" dirty="0" smtClean="0"/>
              <a:t>	Potential Shippable Product Increment</a:t>
            </a:r>
          </a:p>
          <a:p>
            <a:pPr marL="0" indent="0" algn="l">
              <a:buFont typeface="Arial" panose="020B0604020202020204" pitchFamily="34" charset="0"/>
              <a:buNone/>
            </a:pPr>
            <a:endParaRPr lang="en-US" b="0" baseline="0" dirty="0" smtClean="0"/>
          </a:p>
          <a:p>
            <a:pPr marL="0" indent="0" algn="l">
              <a:buFont typeface="Arial" panose="020B0604020202020204" pitchFamily="34" charset="0"/>
              <a:buNone/>
            </a:pPr>
            <a:r>
              <a:rPr lang="en-US" b="1" baseline="0" dirty="0" smtClean="0"/>
              <a:t>Product Backlog:</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Product Backlog is an ordered list of everything that might be needed in the product and is the single source of requirements for any changes to be made to the product. The Product Owner is responsible for the Product Backlog, including its content, availability, and ordering. Items in the product backlog are called “Product Backlog Items (PBI)”.</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Each product backlog item would have </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Description – Details of the item</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Value – What business value this item would provide</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Estimate – Effort estimate to build this item</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Order – The order in which the items should be worked in</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Product Backlog contains all items required to accomplish the product vision</a:t>
            </a:r>
          </a:p>
          <a:p>
            <a:pPr marL="1543050" lvl="3" indent="-171450" algn="l">
              <a:buFont typeface="Arial" panose="020B0604020202020204" pitchFamily="34" charset="0"/>
              <a:buChar char="•"/>
            </a:pPr>
            <a:endParaRPr lang="en-IN" sz="1200" kern="1200" dirty="0" smtClean="0">
              <a:solidFill>
                <a:schemeClr val="tx1"/>
              </a:solidFill>
              <a:effectLst/>
              <a:latin typeface="+mn-lt"/>
              <a:ea typeface="+mn-ea"/>
              <a:cs typeface="+mn-cs"/>
            </a:endParaRPr>
          </a:p>
          <a:p>
            <a:pPr marL="0" indent="0" algn="l">
              <a:buFont typeface="Arial" panose="020B0604020202020204" pitchFamily="34" charset="0"/>
              <a:buNone/>
            </a:pPr>
            <a:r>
              <a:rPr lang="en-US" b="1" baseline="0" dirty="0" smtClean="0"/>
              <a:t>Sprint Backlog:</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Sprint Backlog is the set of Product Backlog items selected for the Sprint, plus a plan for delivering the product Increment and realizing the Sprint Goal.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Sprint Backlog is a forecast by the Development Team about what functionality will be in the next Increment and the work needed to deliver that functionality into a “Done” Increment.</a:t>
            </a:r>
            <a:endParaRPr lang="en-US" sz="1200" kern="1200" dirty="0" smtClean="0">
              <a:solidFill>
                <a:schemeClr val="tx1"/>
              </a:solidFill>
              <a:effectLst/>
              <a:latin typeface="+mn-lt"/>
              <a:ea typeface="+mn-ea"/>
              <a:cs typeface="+mn-cs"/>
            </a:endParaRPr>
          </a:p>
          <a:p>
            <a:pPr marL="0" indent="0" algn="l">
              <a:buFont typeface="Arial" panose="020B0604020202020204" pitchFamily="34" charset="0"/>
              <a:buNone/>
            </a:pPr>
            <a:endParaRPr lang="en-US" b="1" baseline="0" dirty="0" smtClean="0"/>
          </a:p>
          <a:p>
            <a:pPr marL="0" indent="0" algn="l">
              <a:buFont typeface="Arial" panose="020B0604020202020204" pitchFamily="34" charset="0"/>
              <a:buNone/>
            </a:pPr>
            <a:r>
              <a:rPr lang="en-US" b="1" baseline="0" dirty="0" smtClean="0"/>
              <a:t>Potential Shippable Product Increment:</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Every sprint produces a product increment, the most important scrum </a:t>
            </a:r>
            <a:r>
              <a:rPr lang="en-IN" sz="1200" kern="1200" dirty="0" err="1" smtClean="0">
                <a:solidFill>
                  <a:schemeClr val="tx1"/>
                </a:solidFill>
                <a:effectLst/>
                <a:latin typeface="+mn-lt"/>
                <a:ea typeface="+mn-ea"/>
                <a:cs typeface="+mn-cs"/>
              </a:rPr>
              <a:t>artifact</a:t>
            </a:r>
            <a:r>
              <a:rPr lang="en-IN" sz="1200" kern="1200" dirty="0" smtClean="0">
                <a:solidFill>
                  <a:schemeClr val="tx1"/>
                </a:solidFill>
                <a:effectLst/>
                <a:latin typeface="+mn-lt"/>
                <a:ea typeface="+mn-ea"/>
                <a:cs typeface="+mn-cs"/>
              </a:rPr>
              <a:t>. A product increment is the “goal line” for each sprint and, at the end of the sprint, it must: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Be of </a:t>
            </a:r>
            <a:r>
              <a:rPr lang="en-IN" sz="1200" b="1" kern="1200" dirty="0" smtClean="0">
                <a:solidFill>
                  <a:schemeClr val="tx1"/>
                </a:solidFill>
                <a:effectLst/>
                <a:latin typeface="+mn-lt"/>
                <a:ea typeface="+mn-ea"/>
                <a:cs typeface="+mn-cs"/>
              </a:rPr>
              <a:t>high enough quality </a:t>
            </a:r>
            <a:r>
              <a:rPr lang="en-IN" sz="1200" kern="1200" dirty="0" smtClean="0">
                <a:solidFill>
                  <a:schemeClr val="tx1"/>
                </a:solidFill>
                <a:effectLst/>
                <a:latin typeface="+mn-lt"/>
                <a:ea typeface="+mn-ea"/>
                <a:cs typeface="+mn-cs"/>
              </a:rPr>
              <a:t>to be given to users</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Meet the scrum team’s current </a:t>
            </a:r>
            <a:r>
              <a:rPr lang="en-IN" sz="1200" b="1" kern="1200" dirty="0" smtClean="0">
                <a:solidFill>
                  <a:schemeClr val="tx1"/>
                </a:solidFill>
                <a:effectLst/>
                <a:latin typeface="+mn-lt"/>
                <a:ea typeface="+mn-ea"/>
                <a:cs typeface="+mn-cs"/>
              </a:rPr>
              <a:t>definition of done</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Be </a:t>
            </a:r>
            <a:r>
              <a:rPr lang="en-IN" sz="1200" b="1" kern="1200" dirty="0" smtClean="0">
                <a:solidFill>
                  <a:schemeClr val="tx1"/>
                </a:solidFill>
                <a:effectLst/>
                <a:latin typeface="+mn-lt"/>
                <a:ea typeface="+mn-ea"/>
                <a:cs typeface="+mn-cs"/>
              </a:rPr>
              <a:t>acceptable to the product owner </a:t>
            </a:r>
            <a:r>
              <a:rPr lang="en-IN" sz="1200" kern="1200" dirty="0" smtClean="0">
                <a:solidFill>
                  <a:schemeClr val="tx1"/>
                </a:solidFill>
                <a:effectLst/>
                <a:latin typeface="+mn-lt"/>
                <a:ea typeface="+mn-ea"/>
                <a:cs typeface="+mn-cs"/>
              </a:rPr>
              <a:t>with properly tested, completed  in full shape and ready to use.</a:t>
            </a:r>
            <a:endParaRPr lang="en-US" sz="1200" kern="1200" dirty="0" smtClean="0">
              <a:solidFill>
                <a:schemeClr val="tx1"/>
              </a:solidFill>
              <a:effectLst/>
              <a:latin typeface="+mn-lt"/>
              <a:ea typeface="+mn-ea"/>
              <a:cs typeface="+mn-cs"/>
            </a:endParaRPr>
          </a:p>
          <a:p>
            <a:pPr marL="0" indent="0" algn="l">
              <a:buFont typeface="Arial" panose="020B0604020202020204" pitchFamily="34" charset="0"/>
              <a:buNone/>
            </a:pP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6ACC5E87-6A93-4D86-A3F1-23C077D67E92}" type="slidenum">
              <a:rPr lang="en-US" smtClean="0"/>
              <a:t>16</a:t>
            </a:fld>
            <a:endParaRPr lang="en-US"/>
          </a:p>
        </p:txBody>
      </p:sp>
    </p:spTree>
    <p:extLst>
      <p:ext uri="{BB962C8B-B14F-4D97-AF65-F5344CB8AC3E}">
        <p14:creationId xmlns:p14="http://schemas.microsoft.com/office/powerpoint/2010/main" val="385728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CC5E87-6A93-4D86-A3F1-23C077D67E92}" type="slidenum">
              <a:rPr lang="en-US" smtClean="0"/>
              <a:t>17</a:t>
            </a:fld>
            <a:endParaRPr lang="en-US"/>
          </a:p>
        </p:txBody>
      </p:sp>
    </p:spTree>
    <p:extLst>
      <p:ext uri="{BB962C8B-B14F-4D97-AF65-F5344CB8AC3E}">
        <p14:creationId xmlns:p14="http://schemas.microsoft.com/office/powerpoint/2010/main" val="3754623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CC5E87-6A93-4D86-A3F1-23C077D67E92}" type="slidenum">
              <a:rPr lang="en-US" smtClean="0"/>
              <a:t>18</a:t>
            </a:fld>
            <a:endParaRPr lang="en-US"/>
          </a:p>
        </p:txBody>
      </p:sp>
    </p:spTree>
    <p:extLst>
      <p:ext uri="{BB962C8B-B14F-4D97-AF65-F5344CB8AC3E}">
        <p14:creationId xmlns:p14="http://schemas.microsoft.com/office/powerpoint/2010/main" val="385728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a:defRPr/>
            </a:pPr>
            <a:r>
              <a:rPr lang="en-US" dirty="0">
                <a:solidFill>
                  <a:srgbClr val="000000"/>
                </a:solidFill>
                <a:cs typeface="Arial" pitchFamily="34" charset="0"/>
              </a:rPr>
              <a:t>State Street is undergoing a significant Transformation that is heavily dependent on Information Technology. State Street initiated a review of its methodologies for Software Development Lifecycle Management in Q2’ 2013. The analysis resulted in a recommendation to implement a customized version of Agile called Industrialized Agile.  State Street ADM organization has initiated pilots and found Agile to be very effective. </a:t>
            </a:r>
          </a:p>
          <a:p>
            <a:endParaRPr lang="en-US" dirty="0"/>
          </a:p>
        </p:txBody>
      </p:sp>
      <p:sp>
        <p:nvSpPr>
          <p:cNvPr id="4" name="Slide Number Placeholder 3"/>
          <p:cNvSpPr>
            <a:spLocks noGrp="1"/>
          </p:cNvSpPr>
          <p:nvPr>
            <p:ph type="sldNum" sz="quarter" idx="10"/>
          </p:nvPr>
        </p:nvSpPr>
        <p:spPr/>
        <p:txBody>
          <a:bodyPr/>
          <a:lstStyle/>
          <a:p>
            <a:fld id="{BDA41727-6B1C-44C6-9621-FBBE756D9767}"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699384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 y="432"/>
            <a:ext cx="9142857"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74936" y="288356"/>
            <a:ext cx="2131072" cy="676065"/>
          </a:xfrm>
          <a:prstGeom prst="rect">
            <a:avLst/>
          </a:prstGeom>
        </p:spPr>
      </p:pic>
      <p:sp>
        <p:nvSpPr>
          <p:cNvPr id="2" name="Title 1"/>
          <p:cNvSpPr>
            <a:spLocks noGrp="1"/>
          </p:cNvSpPr>
          <p:nvPr>
            <p:ph type="ctrTitle"/>
          </p:nvPr>
        </p:nvSpPr>
        <p:spPr>
          <a:xfrm>
            <a:off x="3992459" y="2425701"/>
            <a:ext cx="491058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5010511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7"/>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5206582" y="5512690"/>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50"/>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19050" y="5367548"/>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4170067" y="4125743"/>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4170067" y="1352550"/>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273271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349562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884758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4381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5825" y="552450"/>
            <a:ext cx="5964238" cy="3365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281113"/>
            <a:ext cx="3810000" cy="4967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81113"/>
            <a:ext cx="3810000" cy="4967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4"/>
          <p:cNvSpPr>
            <a:spLocks noGrp="1" noChangeArrowheads="1"/>
          </p:cNvSpPr>
          <p:nvPr>
            <p:ph type="sldNum" sz="quarter" idx="10"/>
          </p:nvPr>
        </p:nvSpPr>
        <p:spPr>
          <a:xfrm>
            <a:off x="7964488" y="6551613"/>
            <a:ext cx="1000125" cy="244475"/>
          </a:xfrm>
          <a:prstGeom prst="rect">
            <a:avLst/>
          </a:prstGeom>
        </p:spPr>
        <p:txBody>
          <a:bodyPr/>
          <a:lstStyle>
            <a:lvl1pPr fontAlgn="auto">
              <a:spcBef>
                <a:spcPts val="0"/>
              </a:spcBef>
              <a:spcAft>
                <a:spcPts val="0"/>
              </a:spcAft>
              <a:defRPr/>
            </a:lvl1pPr>
          </a:lstStyle>
          <a:p>
            <a:pPr>
              <a:defRPr/>
            </a:pPr>
            <a:fld id="{72FAD41F-D121-4720-BC0A-934A159FB051}" type="slidenum">
              <a:rPr lang="en-US"/>
              <a:pPr>
                <a:defRPr/>
              </a:pPr>
              <a:t>‹#›</a:t>
            </a:fld>
            <a:endParaRPr lang="en-US" dirty="0"/>
          </a:p>
        </p:txBody>
      </p:sp>
    </p:spTree>
    <p:extLst>
      <p:ext uri="{BB962C8B-B14F-4D97-AF65-F5344CB8AC3E}">
        <p14:creationId xmlns:p14="http://schemas.microsoft.com/office/powerpoint/2010/main" val="37538851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10885" y="-3785"/>
            <a:ext cx="9168832" cy="6858000"/>
            <a:chOff x="-14514" y="-3785"/>
            <a:chExt cx="12225109" cy="6858000"/>
          </a:xfrm>
        </p:grpSpPr>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8">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p:nvPicPr>
        <p:blipFill rotWithShape="1">
          <a:blip r:embed="rId9">
            <a:extLst>
              <a:ext uri="{28A0092B-C50C-407E-A947-70E740481C1C}">
                <a14:useLocalDpi xmlns:a14="http://schemas.microsoft.com/office/drawing/2010/main" val="0"/>
              </a:ext>
            </a:extLst>
          </a:blip>
          <a:srcRect b="41183"/>
          <a:stretch/>
        </p:blipFill>
        <p:spPr>
          <a:xfrm>
            <a:off x="7381397" y="6429696"/>
            <a:ext cx="1520863" cy="324679"/>
          </a:xfrm>
          <a:prstGeom prst="rect">
            <a:avLst/>
          </a:prstGeom>
        </p:spPr>
      </p:pic>
      <p:pic>
        <p:nvPicPr>
          <p:cNvPr id="12" name="Picture 11" descr="FF_trans.png"/>
          <p:cNvPicPr>
            <a:picLocks noChangeAspect="1"/>
          </p:cNvPicPr>
          <p:nvPr/>
        </p:nvPicPr>
        <p:blipFill>
          <a:blip r:embed="rId10"/>
          <a:stretch>
            <a:fillRect/>
          </a:stretch>
        </p:blipFill>
        <p:spPr>
          <a:xfrm>
            <a:off x="242891" y="395295"/>
            <a:ext cx="203221" cy="447675"/>
          </a:xfrm>
          <a:prstGeom prst="rect">
            <a:avLst/>
          </a:prstGeom>
        </p:spPr>
      </p:pic>
      <p:sp>
        <p:nvSpPr>
          <p:cNvPr id="2" name="Title Placeholder 1"/>
          <p:cNvSpPr>
            <a:spLocks noGrp="1"/>
          </p:cNvSpPr>
          <p:nvPr>
            <p:ph type="title"/>
          </p:nvPr>
        </p:nvSpPr>
        <p:spPr>
          <a:xfrm>
            <a:off x="549730"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p:nvSpPr>
        <p:spPr>
          <a:xfrm>
            <a:off x="185738" y="6572615"/>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p:nvSpPr>
        <p:spPr>
          <a:xfrm>
            <a:off x="4493454" y="6557219"/>
            <a:ext cx="157094" cy="153888"/>
          </a:xfrm>
          <a:prstGeom prst="rect">
            <a:avLst/>
          </a:prstGeom>
          <a:noFill/>
        </p:spPr>
        <p:txBody>
          <a:bodyPr wrap="none" lIns="0" tIns="0" rIns="0" bIns="0" rtlCol="0" anchor="ctr">
            <a:spAutoFit/>
          </a:bodyPr>
          <a:lstStyle/>
          <a:p>
            <a:pPr algn="ctr"/>
            <a:fld id="{D57F77B6-B758-40B3-B8D6-F52E566FE122}" type="slidenum">
              <a:rPr lang="en-US" sz="1000" b="1">
                <a:solidFill>
                  <a:prstClr val="white"/>
                </a:solidFill>
              </a:rPr>
              <a:pPr algn="ctr"/>
              <a:t>‹#›</a:t>
            </a:fld>
            <a:endParaRPr lang="en-US" sz="1000" b="1" dirty="0">
              <a:solidFill>
                <a:prstClr val="white"/>
              </a:solidFill>
            </a:endParaRPr>
          </a:p>
        </p:txBody>
      </p:sp>
    </p:spTree>
    <p:extLst>
      <p:ext uri="{BB962C8B-B14F-4D97-AF65-F5344CB8AC3E}">
        <p14:creationId xmlns:p14="http://schemas.microsoft.com/office/powerpoint/2010/main" val="35841063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7.png"/><Relationship Id="rId10" Type="http://schemas.microsoft.com/office/2007/relationships/hdphoto" Target="../media/hdphoto3.wdp"/><Relationship Id="rId4" Type="http://schemas.openxmlformats.org/officeDocument/2006/relationships/image" Target="../media/image16.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hyperlink" Target="http://www.google.com/url?sa=i&amp;rct=j&amp;q=&amp;esrc=s&amp;source=images&amp;cd=&amp;cad=rja&amp;uact=8&amp;ved=0CAcQjRxqFQoTCKnw9vex8MgCFcZ4JgodUC4AMw&amp;url=http://www.ambiance-sticker.com/sticker-boucles-dmustache-xml-423_401-8389.html&amp;psig=AFQjCNEV7bRyMF6e07VUgyHBoZEsMeRFTQ&amp;ust=1446507347756208" TargetMode="External"/><Relationship Id="rId18" Type="http://schemas.openxmlformats.org/officeDocument/2006/relationships/image" Target="../media/image29.jpeg"/><Relationship Id="rId26" Type="http://schemas.openxmlformats.org/officeDocument/2006/relationships/image" Target="../media/image37.jpeg"/><Relationship Id="rId3" Type="http://schemas.openxmlformats.org/officeDocument/2006/relationships/image" Target="../media/image20.png"/><Relationship Id="rId21" Type="http://schemas.openxmlformats.org/officeDocument/2006/relationships/image" Target="../media/image32.jpeg"/><Relationship Id="rId7" Type="http://schemas.openxmlformats.org/officeDocument/2006/relationships/image" Target="../media/image23.png"/><Relationship Id="rId12" Type="http://schemas.microsoft.com/office/2007/relationships/hdphoto" Target="../media/hdphoto7.wdp"/><Relationship Id="rId17" Type="http://schemas.openxmlformats.org/officeDocument/2006/relationships/image" Target="../media/image28.jpeg"/><Relationship Id="rId25" Type="http://schemas.openxmlformats.org/officeDocument/2006/relationships/image" Target="../media/image36.jpeg"/><Relationship Id="rId2" Type="http://schemas.openxmlformats.org/officeDocument/2006/relationships/notesSlide" Target="../notesSlides/notesSlide3.xml"/><Relationship Id="rId16" Type="http://schemas.microsoft.com/office/2007/relationships/hdphoto" Target="../media/hdphoto8.wdp"/><Relationship Id="rId20" Type="http://schemas.openxmlformats.org/officeDocument/2006/relationships/image" Target="../media/image31.jpe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5.png"/><Relationship Id="rId24" Type="http://schemas.openxmlformats.org/officeDocument/2006/relationships/image" Target="../media/image35.jpeg"/><Relationship Id="rId5" Type="http://schemas.microsoft.com/office/2007/relationships/hdphoto" Target="../media/hdphoto4.wdp"/><Relationship Id="rId15" Type="http://schemas.openxmlformats.org/officeDocument/2006/relationships/image" Target="../media/image27.png"/><Relationship Id="rId23" Type="http://schemas.openxmlformats.org/officeDocument/2006/relationships/image" Target="../media/image34.jpeg"/><Relationship Id="rId10" Type="http://schemas.microsoft.com/office/2007/relationships/hdphoto" Target="../media/hdphoto6.wdp"/><Relationship Id="rId19" Type="http://schemas.openxmlformats.org/officeDocument/2006/relationships/image" Target="../media/image30.jpeg"/><Relationship Id="rId4" Type="http://schemas.openxmlformats.org/officeDocument/2006/relationships/image" Target="../media/image21.png"/><Relationship Id="rId9" Type="http://schemas.openxmlformats.org/officeDocument/2006/relationships/image" Target="../media/image24.png"/><Relationship Id="rId14" Type="http://schemas.openxmlformats.org/officeDocument/2006/relationships/image" Target="../media/image26.png"/><Relationship Id="rId22" Type="http://schemas.openxmlformats.org/officeDocument/2006/relationships/image" Target="../media/image33.jpeg"/><Relationship Id="rId27" Type="http://schemas.openxmlformats.org/officeDocument/2006/relationships/image" Target="../media/image3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microsoft.com/office/2007/relationships/hdphoto" Target="../media/hdphoto7.wdp"/><Relationship Id="rId18" Type="http://schemas.openxmlformats.org/officeDocument/2006/relationships/image" Target="../media/image43.png"/><Relationship Id="rId26" Type="http://schemas.openxmlformats.org/officeDocument/2006/relationships/hyperlink" Target="https://www.google.com/url?sa=i&amp;rct=j&amp;q=&amp;esrc=s&amp;source=images&amp;cd=&amp;cad=rja&amp;uact=8&amp;ved=0CAcQjRxqFQoTCIq6r4fo78gCFUziJgodm7YD9Q&amp;url=https://www.pinterest.com/pin/544161567449096131/&amp;psig=AFQjCNFxPVnBAvfXHagxYrYzRHPk9aZPlg&amp;ust=1446487398980930" TargetMode="External"/><Relationship Id="rId39" Type="http://schemas.openxmlformats.org/officeDocument/2006/relationships/image" Target="../media/image52.jpeg"/><Relationship Id="rId3" Type="http://schemas.openxmlformats.org/officeDocument/2006/relationships/tags" Target="../tags/tag3.xml"/><Relationship Id="rId21" Type="http://schemas.microsoft.com/office/2007/relationships/hdphoto" Target="../media/hdphoto6.wdp"/><Relationship Id="rId34" Type="http://schemas.microsoft.com/office/2007/relationships/hdphoto" Target="../media/hdphoto8.wdp"/><Relationship Id="rId7" Type="http://schemas.openxmlformats.org/officeDocument/2006/relationships/tags" Target="../tags/tag7.xml"/><Relationship Id="rId12" Type="http://schemas.openxmlformats.org/officeDocument/2006/relationships/image" Target="../media/image25.png"/><Relationship Id="rId17" Type="http://schemas.microsoft.com/office/2007/relationships/hdphoto" Target="../media/hdphoto10.wdp"/><Relationship Id="rId25" Type="http://schemas.microsoft.com/office/2007/relationships/hdphoto" Target="../media/hdphoto13.wdp"/><Relationship Id="rId33" Type="http://schemas.openxmlformats.org/officeDocument/2006/relationships/image" Target="../media/image27.png"/><Relationship Id="rId38" Type="http://schemas.microsoft.com/office/2007/relationships/hdphoto" Target="../media/hdphoto17.wdp"/><Relationship Id="rId2" Type="http://schemas.openxmlformats.org/officeDocument/2006/relationships/tags" Target="../tags/tag2.xml"/><Relationship Id="rId16" Type="http://schemas.openxmlformats.org/officeDocument/2006/relationships/image" Target="../media/image42.png"/><Relationship Id="rId20" Type="http://schemas.openxmlformats.org/officeDocument/2006/relationships/image" Target="../media/image24.png"/><Relationship Id="rId29" Type="http://schemas.openxmlformats.org/officeDocument/2006/relationships/image" Target="../media/image47.png"/><Relationship Id="rId41" Type="http://schemas.openxmlformats.org/officeDocument/2006/relationships/image" Target="../media/image54.jpeg"/><Relationship Id="rId1" Type="http://schemas.openxmlformats.org/officeDocument/2006/relationships/tags" Target="../tags/tag1.xml"/><Relationship Id="rId6" Type="http://schemas.openxmlformats.org/officeDocument/2006/relationships/tags" Target="../tags/tag6.xml"/><Relationship Id="rId11" Type="http://schemas.microsoft.com/office/2007/relationships/hdphoto" Target="../media/hdphoto9.wdp"/><Relationship Id="rId24" Type="http://schemas.openxmlformats.org/officeDocument/2006/relationships/image" Target="../media/image45.png"/><Relationship Id="rId32" Type="http://schemas.microsoft.com/office/2007/relationships/hdphoto" Target="../media/hdphoto16.wdp"/><Relationship Id="rId37" Type="http://schemas.openxmlformats.org/officeDocument/2006/relationships/image" Target="../media/image51.png"/><Relationship Id="rId40" Type="http://schemas.openxmlformats.org/officeDocument/2006/relationships/image" Target="../media/image53.png"/><Relationship Id="rId5" Type="http://schemas.openxmlformats.org/officeDocument/2006/relationships/tags" Target="../tags/tag5.xml"/><Relationship Id="rId15" Type="http://schemas.openxmlformats.org/officeDocument/2006/relationships/image" Target="../media/image26.png"/><Relationship Id="rId23" Type="http://schemas.microsoft.com/office/2007/relationships/hdphoto" Target="../media/hdphoto12.wdp"/><Relationship Id="rId28" Type="http://schemas.microsoft.com/office/2007/relationships/hdphoto" Target="../media/hdphoto14.wdp"/><Relationship Id="rId36" Type="http://schemas.openxmlformats.org/officeDocument/2006/relationships/image" Target="../media/image50.png"/><Relationship Id="rId10" Type="http://schemas.openxmlformats.org/officeDocument/2006/relationships/image" Target="../media/image41.png"/><Relationship Id="rId19" Type="http://schemas.microsoft.com/office/2007/relationships/hdphoto" Target="../media/hdphoto11.wdp"/><Relationship Id="rId31" Type="http://schemas.openxmlformats.org/officeDocument/2006/relationships/image" Target="../media/image48.png"/><Relationship Id="rId4" Type="http://schemas.openxmlformats.org/officeDocument/2006/relationships/tags" Target="../tags/tag4.xml"/><Relationship Id="rId9" Type="http://schemas.openxmlformats.org/officeDocument/2006/relationships/notesSlide" Target="../notesSlides/notesSlide8.xml"/><Relationship Id="rId14" Type="http://schemas.openxmlformats.org/officeDocument/2006/relationships/hyperlink" Target="http://www.google.com/url?sa=i&amp;rct=j&amp;q=&amp;esrc=s&amp;source=images&amp;cd=&amp;cad=rja&amp;uact=8&amp;ved=0CAcQjRxqFQoTCKnw9vex8MgCFcZ4JgodUC4AMw&amp;url=http://www.ambiance-sticker.com/sticker-boucles-dmustache-xml-423_401-8389.html&amp;psig=AFQjCNEV7bRyMF6e07VUgyHBoZEsMeRFTQ&amp;ust=1446507347756208" TargetMode="External"/><Relationship Id="rId22" Type="http://schemas.openxmlformats.org/officeDocument/2006/relationships/image" Target="../media/image44.png"/><Relationship Id="rId27" Type="http://schemas.openxmlformats.org/officeDocument/2006/relationships/image" Target="../media/image46.png"/><Relationship Id="rId30" Type="http://schemas.microsoft.com/office/2007/relationships/hdphoto" Target="../media/hdphoto15.wdp"/><Relationship Id="rId35"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Agile</a:t>
            </a:r>
            <a:endParaRPr lang="en-US" dirty="0"/>
          </a:p>
        </p:txBody>
      </p:sp>
    </p:spTree>
    <p:extLst>
      <p:ext uri="{BB962C8B-B14F-4D97-AF65-F5344CB8AC3E}">
        <p14:creationId xmlns:p14="http://schemas.microsoft.com/office/powerpoint/2010/main" val="38213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Scrum Framework</a:t>
            </a:r>
            <a:endParaRPr lang="en-US" dirty="0"/>
          </a:p>
        </p:txBody>
      </p:sp>
      <p:sp>
        <p:nvSpPr>
          <p:cNvPr id="3" name="Subtitle 2"/>
          <p:cNvSpPr>
            <a:spLocks noGrp="1"/>
          </p:cNvSpPr>
          <p:nvPr>
            <p:ph type="subTitle" idx="1"/>
          </p:nvPr>
        </p:nvSpPr>
        <p:spPr/>
        <p:txBody>
          <a:bodyPr/>
          <a:lstStyle/>
          <a:p>
            <a:pPr algn="ctr"/>
            <a:r>
              <a:rPr lang="en-US" dirty="0" smtClean="0"/>
              <a:t>What is Scrum?</a:t>
            </a:r>
            <a:endParaRPr lang="en-US" dirty="0"/>
          </a:p>
        </p:txBody>
      </p:sp>
    </p:spTree>
    <p:extLst>
      <p:ext uri="{BB962C8B-B14F-4D97-AF65-F5344CB8AC3E}">
        <p14:creationId xmlns:p14="http://schemas.microsoft.com/office/powerpoint/2010/main" val="2922057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Scrum?</a:t>
            </a:r>
            <a:endParaRPr lang="en-US" dirty="0"/>
          </a:p>
        </p:txBody>
      </p:sp>
      <p:sp>
        <p:nvSpPr>
          <p:cNvPr id="3" name="TextBox 2"/>
          <p:cNvSpPr txBox="1"/>
          <p:nvPr/>
        </p:nvSpPr>
        <p:spPr>
          <a:xfrm>
            <a:off x="990600" y="1371600"/>
            <a:ext cx="6400800" cy="3970318"/>
          </a:xfrm>
          <a:prstGeom prst="rect">
            <a:avLst/>
          </a:prstGeom>
          <a:noFill/>
        </p:spPr>
        <p:txBody>
          <a:bodyPr wrap="square" rtlCol="0">
            <a:spAutoFit/>
          </a:bodyPr>
          <a:lstStyle/>
          <a:p>
            <a:r>
              <a:rPr lang="en-IN" b="1" dirty="0"/>
              <a:t>Scrum teams deliver value incrementally and iteratively.</a:t>
            </a:r>
            <a:endParaRPr lang="en-US" dirty="0"/>
          </a:p>
          <a:p>
            <a:endParaRPr lang="en-US" dirty="0" smtClean="0"/>
          </a:p>
          <a:p>
            <a:r>
              <a:rPr lang="en-IN" b="1" u="sng" dirty="0"/>
              <a:t>Incremental Development</a:t>
            </a:r>
            <a:endParaRPr lang="en-US" dirty="0"/>
          </a:p>
          <a:p>
            <a:r>
              <a:rPr lang="en-IN" dirty="0"/>
              <a:t>Incremental development is to build small increment of a full fledges product. Each increment adds more software value – like Adding package to a Software Product. After lot of increments, you have got a big Software Product</a:t>
            </a:r>
            <a:r>
              <a:rPr lang="en-IN" dirty="0" smtClean="0"/>
              <a:t>.</a:t>
            </a:r>
          </a:p>
          <a:p>
            <a:endParaRPr lang="en-IN" dirty="0"/>
          </a:p>
          <a:p>
            <a:r>
              <a:rPr lang="en-IN" b="1" u="sng" dirty="0" smtClean="0"/>
              <a:t>Iterative </a:t>
            </a:r>
            <a:r>
              <a:rPr lang="en-IN" b="1" u="sng" dirty="0"/>
              <a:t>Development</a:t>
            </a:r>
            <a:endParaRPr lang="en-US" dirty="0"/>
          </a:p>
          <a:p>
            <a:r>
              <a:rPr lang="en-IN" dirty="0"/>
              <a:t>Iterative development is to build something, to get some feedback, then refine it to make better, keep doing that until the product is good enough.</a:t>
            </a:r>
            <a:endParaRPr lang="en-US" dirty="0"/>
          </a:p>
          <a:p>
            <a:endParaRPr lang="en-US" dirty="0" smtClean="0"/>
          </a:p>
          <a:p>
            <a:endParaRPr lang="en-US" dirty="0"/>
          </a:p>
        </p:txBody>
      </p:sp>
    </p:spTree>
    <p:extLst>
      <p:ext uri="{BB962C8B-B14F-4D97-AF65-F5344CB8AC3E}">
        <p14:creationId xmlns:p14="http://schemas.microsoft.com/office/powerpoint/2010/main" val="235874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10600" cy="499844"/>
          </a:xfrm>
        </p:spPr>
        <p:txBody>
          <a:bodyPr>
            <a:noAutofit/>
          </a:bodyPr>
          <a:lstStyle/>
          <a:p>
            <a:r>
              <a:rPr lang="en-US" dirty="0">
                <a:solidFill>
                  <a:srgbClr val="0A2F5D"/>
                </a:solidFill>
              </a:rPr>
              <a:t>Agile </a:t>
            </a:r>
            <a:r>
              <a:rPr lang="en-US" dirty="0" smtClean="0">
                <a:solidFill>
                  <a:srgbClr val="0A2F5D"/>
                </a:solidFill>
              </a:rPr>
              <a:t>Mindset -S</a:t>
            </a:r>
            <a:endParaRPr lang="en-US" dirty="0">
              <a:solidFill>
                <a:srgbClr val="0A2F5D"/>
              </a:solidFill>
            </a:endParaRPr>
          </a:p>
        </p:txBody>
      </p:sp>
      <p:sp>
        <p:nvSpPr>
          <p:cNvPr id="5" name="Slide Number Placeholder 4"/>
          <p:cNvSpPr>
            <a:spLocks noGrp="1"/>
          </p:cNvSpPr>
          <p:nvPr>
            <p:ph type="sldNum" sz="quarter" idx="4294967295"/>
          </p:nvPr>
        </p:nvSpPr>
        <p:spPr>
          <a:xfrm>
            <a:off x="1196020" y="6484942"/>
            <a:ext cx="457200" cy="246888"/>
          </a:xfrm>
          <a:prstGeom prst="rect">
            <a:avLst/>
          </a:prstGeom>
        </p:spPr>
        <p:txBody>
          <a:bodyPr/>
          <a:lstStyle/>
          <a:p>
            <a:fld id="{3FA3774A-5832-4A16-BF84-F8C7C2A3DAAE}" type="slidenum">
              <a:rPr lang="en-US" smtClean="0">
                <a:solidFill>
                  <a:srgbClr val="A5A5A5"/>
                </a:solidFill>
                <a:latin typeface="Arial"/>
              </a:rPr>
              <a:pPr/>
              <a:t>12</a:t>
            </a:fld>
            <a:endParaRPr lang="en-US" dirty="0">
              <a:solidFill>
                <a:srgbClr val="A5A5A5"/>
              </a:solidFill>
              <a:latin typeface="Arial"/>
            </a:endParaRP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782" t="10406" r="15284" b="15746"/>
          <a:stretch/>
        </p:blipFill>
        <p:spPr bwMode="auto">
          <a:xfrm>
            <a:off x="838205" y="1304242"/>
            <a:ext cx="6886575" cy="5030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loud Callout 6"/>
          <p:cNvSpPr/>
          <p:nvPr/>
        </p:nvSpPr>
        <p:spPr bwMode="gray">
          <a:xfrm>
            <a:off x="2697850" y="152400"/>
            <a:ext cx="2105024" cy="837928"/>
          </a:xfrm>
          <a:prstGeom prst="cloudCallout">
            <a:avLst>
              <a:gd name="adj1" fmla="val 65099"/>
              <a:gd name="adj2" fmla="val 58683"/>
            </a:avLst>
          </a:prstGeom>
          <a:solidFill>
            <a:srgbClr val="FFFFCC"/>
          </a:solidFill>
          <a:ln>
            <a:solidFill>
              <a:schemeClr val="accent1">
                <a:lumMod val="60000"/>
                <a:lumOff val="40000"/>
              </a:schemeClr>
            </a:solidFill>
          </a:ln>
          <a:effectLst>
            <a:outerShdw blurRad="114300" dist="50800" dir="5400000" algn="ctr" rotWithShape="0">
              <a:schemeClr val="tx1"/>
            </a:outerShdw>
          </a:effectLst>
          <a:extLst/>
        </p:spPr>
        <p:txBody>
          <a:bodyPr wrap="square" lIns="0" tIns="0" rIns="0" bIns="0" rtlCol="0" anchor="ctr"/>
          <a:lstStyle/>
          <a:p>
            <a:pPr algn="ctr" eaLnBrk="0" hangingPunct="0"/>
            <a:r>
              <a:rPr lang="en-US" sz="1200" dirty="0" smtClean="0">
                <a:solidFill>
                  <a:srgbClr val="0000FF"/>
                </a:solidFill>
              </a:rPr>
              <a:t>1. </a:t>
            </a:r>
            <a:r>
              <a:rPr lang="en-US" sz="1200" dirty="0" smtClean="0">
                <a:solidFill>
                  <a:srgbClr val="000000"/>
                </a:solidFill>
              </a:rPr>
              <a:t>How to manage uncertainty (scope, technology, etc.)? </a:t>
            </a:r>
          </a:p>
        </p:txBody>
      </p:sp>
      <p:sp>
        <p:nvSpPr>
          <p:cNvPr id="8" name="Cloud Callout 7"/>
          <p:cNvSpPr/>
          <p:nvPr/>
        </p:nvSpPr>
        <p:spPr bwMode="gray">
          <a:xfrm>
            <a:off x="6351035" y="0"/>
            <a:ext cx="1676399" cy="914400"/>
          </a:xfrm>
          <a:prstGeom prst="cloudCallout">
            <a:avLst>
              <a:gd name="adj1" fmla="val -101776"/>
              <a:gd name="adj2" fmla="val 56364"/>
            </a:avLst>
          </a:prstGeom>
          <a:solidFill>
            <a:srgbClr val="FFFFCC"/>
          </a:solidFill>
          <a:ln>
            <a:solidFill>
              <a:schemeClr val="accent1">
                <a:lumMod val="60000"/>
                <a:lumOff val="40000"/>
              </a:schemeClr>
            </a:solidFill>
          </a:ln>
          <a:effectLst>
            <a:outerShdw blurRad="114300" dist="50800" dir="5400000" algn="ctr" rotWithShape="0">
              <a:schemeClr val="tx1"/>
            </a:outerShdw>
          </a:effectLst>
          <a:extLst/>
        </p:spPr>
        <p:txBody>
          <a:bodyPr wrap="square" lIns="45720" rIns="45720" rtlCol="0" anchor="ctr"/>
          <a:lstStyle/>
          <a:p>
            <a:pPr algn="ctr" eaLnBrk="0" hangingPunct="0"/>
            <a:r>
              <a:rPr lang="en-US" sz="1200" dirty="0">
                <a:solidFill>
                  <a:srgbClr val="C00000"/>
                </a:solidFill>
                <a:effectLst>
                  <a:outerShdw blurRad="38100" dist="38100" dir="2700000" algn="tl">
                    <a:srgbClr val="000000">
                      <a:alpha val="43137"/>
                    </a:srgbClr>
                  </a:outerShdw>
                </a:effectLst>
              </a:rPr>
              <a:t>2</a:t>
            </a:r>
            <a:r>
              <a:rPr lang="en-US" sz="1200" dirty="0" smtClean="0">
                <a:solidFill>
                  <a:srgbClr val="C00000"/>
                </a:solidFill>
                <a:effectLst>
                  <a:outerShdw blurRad="38100" dist="38100" dir="2700000" algn="tl">
                    <a:srgbClr val="000000">
                      <a:alpha val="43137"/>
                    </a:srgbClr>
                  </a:outerShdw>
                </a:effectLst>
              </a:rPr>
              <a:t>. </a:t>
            </a:r>
            <a:r>
              <a:rPr lang="en-US" sz="1200" dirty="0" smtClean="0">
                <a:solidFill>
                  <a:srgbClr val="000000"/>
                </a:solidFill>
              </a:rPr>
              <a:t>When can you ship it? </a:t>
            </a:r>
          </a:p>
        </p:txBody>
      </p:sp>
      <p:sp>
        <p:nvSpPr>
          <p:cNvPr id="12" name="Striped Right Arrow 11"/>
          <p:cNvSpPr/>
          <p:nvPr/>
        </p:nvSpPr>
        <p:spPr bwMode="gray">
          <a:xfrm rot="5400000">
            <a:off x="-1417603" y="3461685"/>
            <a:ext cx="4065319" cy="771523"/>
          </a:xfrm>
          <a:prstGeom prst="stripedRightArrow">
            <a:avLst/>
          </a:prstGeom>
          <a:solidFill>
            <a:schemeClr val="bg1"/>
          </a:solidFill>
          <a:ln>
            <a:solidFill>
              <a:schemeClr val="accent1">
                <a:lumMod val="60000"/>
                <a:lumOff val="40000"/>
              </a:schemeClr>
            </a:solidFill>
          </a:ln>
          <a:effectLst>
            <a:outerShdw blurRad="114300" dist="50800" dir="5400000" algn="ctr" rotWithShape="0">
              <a:schemeClr val="tx1"/>
            </a:outerShdw>
          </a:effectLst>
          <a:extLst/>
        </p:spPr>
        <p:txBody>
          <a:bodyPr vert="vert270" wrap="none" lIns="45720" rIns="45720" rtlCol="0" anchor="b"/>
          <a:lstStyle/>
          <a:p>
            <a:pPr algn="ctr" eaLnBrk="0" hangingPunct="0"/>
            <a:r>
              <a:rPr lang="en-US" sz="1200" dirty="0" smtClean="0">
                <a:solidFill>
                  <a:srgbClr val="000000"/>
                </a:solidFill>
              </a:rPr>
              <a:t>Goal</a:t>
            </a:r>
          </a:p>
        </p:txBody>
      </p:sp>
      <p:sp>
        <p:nvSpPr>
          <p:cNvPr id="13" name="5-Point Star 12"/>
          <p:cNvSpPr/>
          <p:nvPr/>
        </p:nvSpPr>
        <p:spPr bwMode="gray">
          <a:xfrm>
            <a:off x="453473" y="3847446"/>
            <a:ext cx="323166" cy="267195"/>
          </a:xfrm>
          <a:prstGeom prst="star5">
            <a:avLst/>
          </a:prstGeom>
          <a:solidFill>
            <a:srgbClr val="FFFF00"/>
          </a:solidFill>
          <a:ln>
            <a:noFill/>
          </a:ln>
          <a:effectLst>
            <a:outerShdw blurRad="114300" dist="50800" dir="5400000" algn="ctr" rotWithShape="0">
              <a:schemeClr val="tx1"/>
            </a:outerShdw>
          </a:effectLst>
          <a:extLst/>
        </p:spPr>
        <p:txBody>
          <a:bodyPr wrap="none" lIns="45720" rIns="45720" rtlCol="0" anchor="ctr"/>
          <a:lstStyle/>
          <a:p>
            <a:pPr algn="ctr" eaLnBrk="0" hangingPunct="0"/>
            <a:endParaRPr lang="en-US" sz="1200" smtClean="0">
              <a:solidFill>
                <a:srgbClr val="000000"/>
              </a:solidFill>
            </a:endParaRPr>
          </a:p>
        </p:txBody>
      </p:sp>
      <p:sp>
        <p:nvSpPr>
          <p:cNvPr id="22" name="TextBox 21"/>
          <p:cNvSpPr txBox="1"/>
          <p:nvPr/>
        </p:nvSpPr>
        <p:spPr>
          <a:xfrm>
            <a:off x="343496" y="1507010"/>
            <a:ext cx="532518" cy="307777"/>
          </a:xfrm>
          <a:prstGeom prst="rect">
            <a:avLst/>
          </a:prstGeom>
          <a:noFill/>
        </p:spPr>
        <p:txBody>
          <a:bodyPr wrap="none" rtlCol="0">
            <a:spAutoFit/>
          </a:bodyPr>
          <a:lstStyle/>
          <a:p>
            <a:r>
              <a:rPr lang="en-US" sz="1400" dirty="0" smtClean="0">
                <a:solidFill>
                  <a:srgbClr val="000000"/>
                </a:solidFill>
              </a:rPr>
              <a:t>start</a:t>
            </a:r>
            <a:endParaRPr lang="en-US" sz="1400" dirty="0">
              <a:solidFill>
                <a:srgbClr val="000000"/>
              </a:solidFill>
            </a:endParaRPr>
          </a:p>
        </p:txBody>
      </p:sp>
      <p:pic>
        <p:nvPicPr>
          <p:cNvPr id="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276" y="4230757"/>
            <a:ext cx="661514" cy="92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3750362" y="4250094"/>
            <a:ext cx="661514" cy="88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2951927" y="4230756"/>
            <a:ext cx="682313"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7974" y="2116842"/>
            <a:ext cx="661514" cy="92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Oval 24"/>
          <p:cNvSpPr/>
          <p:nvPr/>
        </p:nvSpPr>
        <p:spPr bwMode="gray">
          <a:xfrm>
            <a:off x="1517379" y="2741236"/>
            <a:ext cx="1447800" cy="601612"/>
          </a:xfrm>
          <a:prstGeom prst="ellipse">
            <a:avLst/>
          </a:prstGeom>
          <a:noFill/>
          <a:ln w="28575">
            <a:noFill/>
          </a:ln>
          <a:effectLst>
            <a:outerShdw blurRad="114300" dist="50800" dir="5400000" algn="ctr" rotWithShape="0">
              <a:schemeClr val="tx1"/>
            </a:outerShdw>
          </a:effectLst>
          <a:extLst/>
        </p:spPr>
        <p:txBody>
          <a:bodyPr wrap="square" lIns="0" tIns="0" rIns="0" bIns="0" rtlCol="0" anchor="t"/>
          <a:lstStyle/>
          <a:p>
            <a:pPr eaLnBrk="0" hangingPunct="0"/>
            <a:r>
              <a:rPr lang="en-US" sz="1200" dirty="0" smtClean="0">
                <a:solidFill>
                  <a:srgbClr val="0000FF"/>
                </a:solidFill>
                <a:effectLst>
                  <a:outerShdw blurRad="38100" dist="38100" dir="2700000" algn="tl">
                    <a:srgbClr val="000000">
                      <a:alpha val="43137"/>
                    </a:srgbClr>
                  </a:outerShdw>
                </a:effectLst>
              </a:rPr>
              <a:t>1. Need to know everything upfront</a:t>
            </a:r>
          </a:p>
        </p:txBody>
      </p:sp>
      <p:pic>
        <p:nvPicPr>
          <p:cNvPr id="26" name="Picture 25"/>
          <p:cNvPicPr/>
          <p:nvPr/>
        </p:nvPicPr>
        <p:blipFill rotWithShape="1">
          <a:blip r:embed="rId9">
            <a:extLst>
              <a:ext uri="{BEBA8EAE-BF5A-486C-A8C5-ECC9F3942E4B}">
                <a14:imgProps xmlns:a14="http://schemas.microsoft.com/office/drawing/2010/main">
                  <a14:imgLayer r:embed="rId10">
                    <a14:imgEffect>
                      <a14:backgroundRemoval t="9290" b="99454" l="10000" r="100000"/>
                    </a14:imgEffect>
                  </a14:imgLayer>
                </a14:imgProps>
              </a:ext>
            </a:extLst>
          </a:blip>
          <a:srcRect l="62890" t="18518"/>
          <a:stretch/>
        </p:blipFill>
        <p:spPr>
          <a:xfrm>
            <a:off x="5338949" y="152400"/>
            <a:ext cx="533400" cy="967864"/>
          </a:xfrm>
          <a:prstGeom prst="rect">
            <a:avLst/>
          </a:prstGeom>
        </p:spPr>
      </p:pic>
      <p:sp>
        <p:nvSpPr>
          <p:cNvPr id="27" name="TextBox 26"/>
          <p:cNvSpPr txBox="1"/>
          <p:nvPr/>
        </p:nvSpPr>
        <p:spPr>
          <a:xfrm>
            <a:off x="5234358" y="1023940"/>
            <a:ext cx="747320" cy="276999"/>
          </a:xfrm>
          <a:prstGeom prst="rect">
            <a:avLst/>
          </a:prstGeom>
          <a:noFill/>
        </p:spPr>
        <p:txBody>
          <a:bodyPr wrap="none" rtlCol="0">
            <a:spAutoFit/>
          </a:bodyPr>
          <a:lstStyle>
            <a:defPPr>
              <a:defRPr lang="en-US"/>
            </a:defPPr>
            <a:lvl1pPr>
              <a:defRPr sz="900" b="0"/>
            </a:lvl1pPr>
          </a:lstStyle>
          <a:p>
            <a:r>
              <a:rPr lang="en-US" sz="1200" b="1" dirty="0" smtClean="0">
                <a:solidFill>
                  <a:srgbClr val="000000"/>
                </a:solidFill>
                <a:latin typeface="Tempus Sans ITC" panose="04020404030D07020202" pitchFamily="82" charset="0"/>
                <a:cs typeface="Arial" pitchFamily="34" charset="0"/>
              </a:rPr>
              <a:t>Manager</a:t>
            </a:r>
            <a:endParaRPr lang="en-US" sz="1200" b="1" dirty="0">
              <a:solidFill>
                <a:srgbClr val="000000"/>
              </a:solidFill>
              <a:latin typeface="Tempus Sans ITC" panose="04020404030D07020202" pitchFamily="82" charset="0"/>
              <a:cs typeface="Arial" pitchFamily="34" charset="0"/>
            </a:endParaRPr>
          </a:p>
        </p:txBody>
      </p:sp>
      <p:sp>
        <p:nvSpPr>
          <p:cNvPr id="24" name="Rectangle 23"/>
          <p:cNvSpPr/>
          <p:nvPr/>
        </p:nvSpPr>
        <p:spPr bwMode="gray">
          <a:xfrm>
            <a:off x="4652963" y="6019800"/>
            <a:ext cx="955055" cy="457200"/>
          </a:xfrm>
          <a:prstGeom prst="rect">
            <a:avLst/>
          </a:prstGeom>
          <a:solidFill>
            <a:srgbClr val="FFFFCC"/>
          </a:solidFill>
          <a:ln w="28575">
            <a:noFill/>
          </a:ln>
          <a:effectLst>
            <a:outerShdw blurRad="114300" dist="50800" dir="5400000" algn="ctr" rotWithShape="0">
              <a:schemeClr val="tx1"/>
            </a:outerShdw>
          </a:effectLst>
          <a:extLst/>
        </p:spPr>
        <p:txBody>
          <a:bodyPr wrap="none" lIns="0" tIns="0" rIns="0" bIns="0" rtlCol="0" anchor="ctr"/>
          <a:lstStyle/>
          <a:p>
            <a:pPr algn="ctr" eaLnBrk="0" hangingPunct="0"/>
            <a:r>
              <a:rPr lang="en-US" sz="1200" dirty="0" smtClean="0">
                <a:solidFill>
                  <a:srgbClr val="C00000"/>
                </a:solidFill>
                <a:effectLst>
                  <a:outerShdw blurRad="38100" dist="38100" dir="2700000" algn="tl">
                    <a:srgbClr val="000000">
                      <a:alpha val="43137"/>
                    </a:srgbClr>
                  </a:outerShdw>
                </a:effectLst>
              </a:rPr>
              <a:t>2. Any time!</a:t>
            </a:r>
          </a:p>
        </p:txBody>
      </p:sp>
      <p:sp>
        <p:nvSpPr>
          <p:cNvPr id="3" name="Rectangle 2"/>
          <p:cNvSpPr/>
          <p:nvPr/>
        </p:nvSpPr>
        <p:spPr>
          <a:xfrm>
            <a:off x="1066800" y="1324520"/>
            <a:ext cx="6400800" cy="2180680"/>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bwMode="gray">
          <a:xfrm>
            <a:off x="7023652" y="2228592"/>
            <a:ext cx="1003782" cy="512644"/>
          </a:xfrm>
          <a:prstGeom prst="rect">
            <a:avLst/>
          </a:prstGeom>
          <a:solidFill>
            <a:srgbClr val="FFFFCC"/>
          </a:solidFill>
          <a:ln w="28575">
            <a:noFill/>
          </a:ln>
          <a:effectLst>
            <a:outerShdw blurRad="114300" dist="50800" dir="5400000" algn="ctr" rotWithShape="0">
              <a:schemeClr val="tx1"/>
            </a:outerShdw>
          </a:effectLst>
          <a:extLst/>
        </p:spPr>
        <p:txBody>
          <a:bodyPr wrap="square" lIns="0" tIns="0" rIns="0" bIns="0" rtlCol="0" anchor="ctr"/>
          <a:lstStyle/>
          <a:p>
            <a:pPr algn="ctr" eaLnBrk="0" hangingPunct="0"/>
            <a:r>
              <a:rPr lang="en-US" sz="1200" dirty="0" smtClean="0">
                <a:solidFill>
                  <a:srgbClr val="C00000"/>
                </a:solidFill>
                <a:effectLst>
                  <a:outerShdw blurRad="38100" dist="38100" dir="2700000" algn="tl">
                    <a:srgbClr val="000000">
                      <a:alpha val="43137"/>
                    </a:srgbClr>
                  </a:outerShdw>
                </a:effectLst>
              </a:rPr>
              <a:t>2. Only at the end!</a:t>
            </a:r>
          </a:p>
        </p:txBody>
      </p:sp>
      <p:sp>
        <p:nvSpPr>
          <p:cNvPr id="21" name="Oval 20"/>
          <p:cNvSpPr/>
          <p:nvPr/>
        </p:nvSpPr>
        <p:spPr bwMode="gray">
          <a:xfrm>
            <a:off x="1489223" y="5275181"/>
            <a:ext cx="1447800" cy="601612"/>
          </a:xfrm>
          <a:prstGeom prst="ellipse">
            <a:avLst/>
          </a:prstGeom>
          <a:noFill/>
          <a:ln w="28575">
            <a:noFill/>
          </a:ln>
          <a:effectLst>
            <a:outerShdw blurRad="114300" dist="50800" dir="5400000" algn="ctr" rotWithShape="0">
              <a:schemeClr val="tx1"/>
            </a:outerShdw>
          </a:effectLst>
          <a:extLst/>
        </p:spPr>
        <p:txBody>
          <a:bodyPr wrap="square" lIns="0" tIns="0" rIns="0" bIns="0" rtlCol="0" anchor="t"/>
          <a:lstStyle/>
          <a:p>
            <a:pPr eaLnBrk="0" hangingPunct="0"/>
            <a:r>
              <a:rPr lang="en-US" sz="1200" dirty="0" smtClean="0">
                <a:solidFill>
                  <a:srgbClr val="0000FF"/>
                </a:solidFill>
                <a:effectLst>
                  <a:outerShdw blurRad="38100" dist="38100" dir="2700000" algn="tl">
                    <a:srgbClr val="000000">
                      <a:alpha val="43137"/>
                    </a:srgbClr>
                  </a:outerShdw>
                </a:effectLst>
              </a:rPr>
              <a:t>1. Let’s figure out together</a:t>
            </a:r>
          </a:p>
        </p:txBody>
      </p:sp>
    </p:spTree>
    <p:extLst>
      <p:ext uri="{BB962C8B-B14F-4D97-AF65-F5344CB8AC3E}">
        <p14:creationId xmlns:p14="http://schemas.microsoft.com/office/powerpoint/2010/main" val="4212444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Scrum Framework</a:t>
            </a:r>
            <a:endParaRPr lang="en-US" dirty="0"/>
          </a:p>
        </p:txBody>
      </p:sp>
      <p:sp>
        <p:nvSpPr>
          <p:cNvPr id="3" name="Subtitle 2"/>
          <p:cNvSpPr>
            <a:spLocks noGrp="1"/>
          </p:cNvSpPr>
          <p:nvPr>
            <p:ph type="subTitle" idx="1"/>
          </p:nvPr>
        </p:nvSpPr>
        <p:spPr/>
        <p:txBody>
          <a:bodyPr/>
          <a:lstStyle/>
          <a:p>
            <a:pPr algn="ctr"/>
            <a:r>
              <a:rPr lang="en-US" dirty="0" smtClean="0"/>
              <a:t>Scrum Roles</a:t>
            </a:r>
            <a:endParaRPr lang="en-US" dirty="0"/>
          </a:p>
        </p:txBody>
      </p:sp>
    </p:spTree>
    <p:extLst>
      <p:ext uri="{BB962C8B-B14F-4D97-AF65-F5344CB8AC3E}">
        <p14:creationId xmlns:p14="http://schemas.microsoft.com/office/powerpoint/2010/main" val="4185287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1"/>
          <p:cNvPicPr/>
          <p:nvPr/>
        </p:nvPicPr>
        <p:blipFill>
          <a:blip r:embed="rId3" cstate="print"/>
          <a:stretch>
            <a:fillRect/>
          </a:stretch>
        </p:blipFill>
        <p:spPr>
          <a:xfrm>
            <a:off x="1689294" y="4532148"/>
            <a:ext cx="378518" cy="733116"/>
          </a:xfrm>
          <a:prstGeom prst="rect">
            <a:avLst/>
          </a:prstGeom>
        </p:spPr>
      </p:pic>
      <p:sp>
        <p:nvSpPr>
          <p:cNvPr id="2" name="Title 1"/>
          <p:cNvSpPr>
            <a:spLocks noGrp="1"/>
          </p:cNvSpPr>
          <p:nvPr>
            <p:ph type="title"/>
          </p:nvPr>
        </p:nvSpPr>
        <p:spPr>
          <a:xfrm>
            <a:off x="304800" y="533400"/>
            <a:ext cx="7162800" cy="499844"/>
          </a:xfrm>
        </p:spPr>
        <p:txBody>
          <a:bodyPr>
            <a:noAutofit/>
          </a:bodyPr>
          <a:lstStyle/>
          <a:p>
            <a:pPr algn="l"/>
            <a:r>
              <a:rPr lang="en-US" sz="2800" dirty="0" smtClean="0">
                <a:solidFill>
                  <a:srgbClr val="0A2F5D"/>
                </a:solidFill>
              </a:rPr>
              <a:t>Roles </a:t>
            </a:r>
            <a:r>
              <a:rPr lang="en-US" sz="2800" dirty="0" smtClean="0">
                <a:solidFill>
                  <a:srgbClr val="0A2F5D"/>
                </a:solidFill>
              </a:rPr>
              <a:t>of Scrum</a:t>
            </a:r>
            <a:endParaRPr lang="en-US" sz="2800" dirty="0">
              <a:solidFill>
                <a:srgbClr val="0A2F5D"/>
              </a:solidFill>
            </a:endParaRPr>
          </a:p>
        </p:txBody>
      </p:sp>
      <p:pic>
        <p:nvPicPr>
          <p:cNvPr id="28" name="Picture 27"/>
          <p:cNvPicPr/>
          <p:nvPr/>
        </p:nvPicPr>
        <p:blipFill>
          <a:blip r:embed="rId4">
            <a:extLst>
              <a:ext uri="{BEBA8EAE-BF5A-486C-A8C5-ECC9F3942E4B}">
                <a14:imgProps xmlns:a14="http://schemas.microsoft.com/office/drawing/2010/main">
                  <a14:imgLayer r:embed="rId5">
                    <a14:imgEffect>
                      <a14:backgroundRemoval t="0" b="100000" l="0" r="100000">
                        <a14:foregroundMark x1="83688" y1="57353" x2="83688" y2="57353"/>
                        <a14:foregroundMark x1="58865" y1="19118" x2="58865" y2="19118"/>
                        <a14:foregroundMark x1="22695" y1="35294" x2="22695" y2="35294"/>
                        <a14:foregroundMark x1="16312" y1="77941" x2="16312" y2="77941"/>
                        <a14:foregroundMark x1="24113" y1="78676" x2="24113" y2="78676"/>
                        <a14:foregroundMark x1="14894" y1="69118" x2="14894" y2="69118"/>
                        <a14:foregroundMark x1="20567" y1="72059" x2="20567" y2="72059"/>
                        <a14:foregroundMark x1="19149" y1="81618" x2="19149" y2="81618"/>
                        <a14:foregroundMark x1="20567" y1="77206" x2="20567" y2="77206"/>
                        <a14:foregroundMark x1="29078" y1="80882" x2="29078" y2="80882"/>
                        <a14:foregroundMark x1="11348" y1="64706" x2="11348" y2="64706"/>
                        <a14:foregroundMark x1="9929" y1="60294" x2="9929" y2="60294"/>
                        <a14:foregroundMark x1="5674" y1="56618" x2="5674" y2="56618"/>
                        <a14:foregroundMark x1="36170" y1="80882" x2="36170" y2="80882"/>
                        <a14:foregroundMark x1="39716" y1="81618" x2="39716" y2="81618"/>
                        <a14:foregroundMark x1="54610" y1="87500" x2="54610" y2="87500"/>
                        <a14:foregroundMark x1="50355" y1="46324" x2="50355" y2="46324"/>
                        <a14:foregroundMark x1="39007" y1="51471" x2="39007" y2="51471"/>
                        <a14:foregroundMark x1="39007" y1="44853" x2="39007" y2="44853"/>
                        <a14:backgroundMark x1="15603" y1="11765" x2="15603" y2="11765"/>
                        <a14:backgroundMark x1="92908" y1="9559" x2="92908" y2="9559"/>
                        <a14:backgroundMark x1="85816" y1="12500" x2="85816" y2="12500"/>
                        <a14:backgroundMark x1="81560" y1="5882" x2="81560" y2="5882"/>
                        <a14:backgroundMark x1="78723" y1="14706" x2="78723" y2="14706"/>
                        <a14:backgroundMark x1="94326" y1="77206" x2="94326" y2="77206"/>
                        <a14:backgroundMark x1="94326" y1="68382" x2="94326" y2="68382"/>
                        <a14:backgroundMark x1="90780" y1="88971" x2="90780" y2="88971"/>
                        <a14:backgroundMark x1="78014" y1="94853" x2="78014" y2="94853"/>
                        <a14:backgroundMark x1="72340" y1="85294" x2="72340" y2="85294"/>
                        <a14:backgroundMark x1="71631" y1="92647" x2="71631" y2="92647"/>
                        <a14:backgroundMark x1="73050" y1="70588" x2="73050" y2="70588"/>
                        <a14:backgroundMark x1="82270" y1="37500" x2="82270" y2="37500"/>
                        <a14:backgroundMark x1="89362" y1="38971" x2="89362" y2="38971"/>
                        <a14:backgroundMark x1="30496" y1="90441" x2="30496" y2="90441"/>
                        <a14:backgroundMark x1="42553" y1="16912" x2="42553" y2="16912"/>
                        <a14:backgroundMark x1="86525" y1="98529" x2="86525" y2="98529"/>
                        <a14:backgroundMark x1="89362" y1="98529" x2="89362" y2="98529"/>
                        <a14:backgroundMark x1="92199" y1="98529" x2="92199" y2="98529"/>
                        <a14:backgroundMark x1="94326" y1="98529" x2="94326" y2="98529"/>
                        <a14:backgroundMark x1="97163" y1="98529" x2="97163" y2="98529"/>
                        <a14:backgroundMark x1="83688" y1="97794" x2="83688" y2="97794"/>
                        <a14:backgroundMark x1="81560" y1="98529" x2="81560" y2="98529"/>
                        <a14:backgroundMark x1="79433" y1="98529" x2="79433" y2="98529"/>
                        <a14:backgroundMark x1="78723" y1="98529" x2="78723" y2="98529"/>
                        <a14:backgroundMark x1="75887" y1="98529" x2="75887" y2="98529"/>
                        <a14:backgroundMark x1="85106" y1="98529" x2="85106" y2="98529"/>
                        <a14:backgroundMark x1="83688" y1="98529" x2="83688" y2="98529"/>
                        <a14:backgroundMark x1="98582" y1="97794" x2="98582" y2="97794"/>
                        <a14:backgroundMark x1="95035" y1="97794" x2="95035" y2="97794"/>
                        <a14:backgroundMark x1="2128" y1="98529" x2="2128" y2="98529"/>
                        <a14:backgroundMark x1="4965" y1="97794" x2="4965" y2="97794"/>
                        <a14:backgroundMark x1="8511" y1="98529" x2="8511" y2="98529"/>
                        <a14:backgroundMark x1="11348" y1="98529" x2="11348" y2="98529"/>
                        <a14:backgroundMark x1="13475" y1="98529" x2="13475" y2="98529"/>
                        <a14:backgroundMark x1="14184" y1="98529" x2="14184" y2="98529"/>
                        <a14:backgroundMark x1="14894" y1="98529" x2="14894" y2="98529"/>
                        <a14:backgroundMark x1="16312" y1="98529" x2="16312" y2="98529"/>
                        <a14:backgroundMark x1="17730" y1="98529" x2="17730" y2="98529"/>
                        <a14:backgroundMark x1="19149" y1="98529" x2="19149" y2="98529"/>
                        <a14:backgroundMark x1="19858" y1="99265" x2="19858" y2="99265"/>
                        <a14:backgroundMark x1="7092" y1="98529" x2="7092" y2="98529"/>
                        <a14:backgroundMark x1="5674" y1="98529" x2="5674" y2="98529"/>
                        <a14:backgroundMark x1="3546" y1="98529" x2="3546" y2="98529"/>
                        <a14:backgroundMark x1="74468" y1="98529" x2="74468" y2="98529"/>
                        <a14:backgroundMark x1="88652" y1="98529" x2="88652" y2="98529"/>
                        <a14:backgroundMark x1="91489" y1="98529" x2="91489" y2="98529"/>
                        <a14:backgroundMark x1="95035" y1="98529" x2="95035" y2="98529"/>
                        <a14:backgroundMark x1="99291" y1="98529" x2="99291" y2="98529"/>
                        <a14:backgroundMark x1="97872" y1="98529" x2="97872" y2="98529"/>
                        <a14:backgroundMark x1="98582" y1="98529" x2="98582" y2="98529"/>
                        <a14:backgroundMark x1="82270" y1="98529" x2="82270" y2="98529"/>
                        <a14:backgroundMark x1="10638" y1="98529" x2="10638" y2="98529"/>
                        <a14:backgroundMark x1="4255" y1="99265" x2="4255" y2="99265"/>
                        <a14:backgroundMark x1="2128" y1="98529" x2="2128" y2="98529"/>
                        <a14:backgroundMark x1="1418" y1="98529" x2="1418" y2="98529"/>
                        <a14:backgroundMark x1="1418" y1="99265" x2="1418" y2="99265"/>
                      </a14:backgroundRemoval>
                    </a14:imgEffect>
                  </a14:imgLayer>
                </a14:imgProps>
              </a:ext>
            </a:extLst>
          </a:blip>
          <a:stretch>
            <a:fillRect/>
          </a:stretch>
        </p:blipFill>
        <p:spPr>
          <a:xfrm>
            <a:off x="152400" y="6355487"/>
            <a:ext cx="457200" cy="426313"/>
          </a:xfrm>
          <a:prstGeom prst="rect">
            <a:avLst/>
          </a:prstGeom>
        </p:spPr>
      </p:pic>
      <p:sp>
        <p:nvSpPr>
          <p:cNvPr id="3" name="AutoShape 2" descr="Image result for quick time to market"/>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sp>
        <p:nvSpPr>
          <p:cNvPr id="4" name="AutoShape 4" descr="Image result for quick time to market"/>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sp>
        <p:nvSpPr>
          <p:cNvPr id="66" name="Cloud Callout 65"/>
          <p:cNvSpPr/>
          <p:nvPr/>
        </p:nvSpPr>
        <p:spPr bwMode="auto">
          <a:xfrm>
            <a:off x="2774978" y="2389185"/>
            <a:ext cx="4979497" cy="2694632"/>
          </a:xfrm>
          <a:prstGeom prst="cloudCallout">
            <a:avLst>
              <a:gd name="adj1" fmla="val -42944"/>
              <a:gd name="adj2" fmla="val 35109"/>
            </a:avLst>
          </a:prstGeom>
          <a:solidFill>
            <a:srgbClr val="FFFF66">
              <a:alpha val="6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Arial"/>
              <a:cs typeface="Arial" pitchFamily="34" charset="0"/>
            </a:endParaRPr>
          </a:p>
        </p:txBody>
      </p:sp>
      <p:cxnSp>
        <p:nvCxnSpPr>
          <p:cNvPr id="68" name="Straight Arrow Connector 67"/>
          <p:cNvCxnSpPr/>
          <p:nvPr/>
        </p:nvCxnSpPr>
        <p:spPr bwMode="auto">
          <a:xfrm>
            <a:off x="2004430" y="2589832"/>
            <a:ext cx="1291541" cy="1072121"/>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bwMode="auto">
          <a:xfrm flipV="1">
            <a:off x="2004429" y="3720008"/>
            <a:ext cx="1291542" cy="2804"/>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bwMode="auto">
          <a:xfrm flipV="1">
            <a:off x="2004430" y="3749020"/>
            <a:ext cx="1291541" cy="1091143"/>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bwMode="auto">
          <a:xfrm flipV="1">
            <a:off x="3849663" y="3438941"/>
            <a:ext cx="728123" cy="49351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3822536" y="3955197"/>
            <a:ext cx="1662110" cy="686"/>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bwMode="auto">
          <a:xfrm>
            <a:off x="4529867" y="3436415"/>
            <a:ext cx="943909" cy="501034"/>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096367" y="4017196"/>
            <a:ext cx="1996190" cy="446892"/>
          </a:xfrm>
          <a:prstGeom prst="rect">
            <a:avLst/>
          </a:prstGeom>
          <a:noFill/>
        </p:spPr>
        <p:txBody>
          <a:bodyPr wrap="square" rtlCol="0">
            <a:spAutoFit/>
          </a:bodyPr>
          <a:lstStyle>
            <a:defPPr>
              <a:defRPr lang="en-US"/>
            </a:defPPr>
            <a:lvl1pPr>
              <a:defRPr sz="900" b="0"/>
            </a:lvl1pPr>
          </a:lstStyle>
          <a:p>
            <a:r>
              <a:rPr lang="en-US" u="sng" dirty="0" smtClean="0">
                <a:solidFill>
                  <a:srgbClr val="000000"/>
                </a:solidFill>
                <a:latin typeface="Arial"/>
                <a:cs typeface="Arial" pitchFamily="34" charset="0"/>
              </a:rPr>
              <a:t>Product Owner:</a:t>
            </a:r>
          </a:p>
          <a:p>
            <a:r>
              <a:rPr lang="en-US" dirty="0" smtClean="0">
                <a:solidFill>
                  <a:srgbClr val="000000"/>
                </a:solidFill>
                <a:latin typeface="Arial"/>
                <a:cs typeface="Arial" pitchFamily="34" charset="0"/>
              </a:rPr>
              <a:t>Decides what we are building</a:t>
            </a:r>
            <a:endParaRPr lang="en-US" dirty="0">
              <a:solidFill>
                <a:srgbClr val="000000"/>
              </a:solidFill>
              <a:latin typeface="Arial"/>
              <a:cs typeface="Arial" pitchFamily="34" charset="0"/>
            </a:endParaRPr>
          </a:p>
        </p:txBody>
      </p:sp>
      <p:sp>
        <p:nvSpPr>
          <p:cNvPr id="75" name="TextBox 74"/>
          <p:cNvSpPr txBox="1"/>
          <p:nvPr/>
        </p:nvSpPr>
        <p:spPr>
          <a:xfrm>
            <a:off x="1447800" y="3048343"/>
            <a:ext cx="865393" cy="228041"/>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Unit 1</a:t>
            </a:r>
            <a:endParaRPr lang="en-US" dirty="0">
              <a:solidFill>
                <a:srgbClr val="000000"/>
              </a:solidFill>
              <a:latin typeface="Arial"/>
              <a:cs typeface="Arial" pitchFamily="34" charset="0"/>
            </a:endParaRPr>
          </a:p>
        </p:txBody>
      </p:sp>
      <p:sp>
        <p:nvSpPr>
          <p:cNvPr id="76" name="TextBox 75"/>
          <p:cNvSpPr txBox="1"/>
          <p:nvPr/>
        </p:nvSpPr>
        <p:spPr>
          <a:xfrm>
            <a:off x="1447800" y="4108466"/>
            <a:ext cx="865393" cy="228041"/>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Unit 2</a:t>
            </a:r>
            <a:endParaRPr lang="en-US" dirty="0">
              <a:solidFill>
                <a:srgbClr val="000000"/>
              </a:solidFill>
              <a:latin typeface="Arial"/>
              <a:cs typeface="Arial" pitchFamily="34" charset="0"/>
            </a:endParaRPr>
          </a:p>
        </p:txBody>
      </p:sp>
      <p:sp>
        <p:nvSpPr>
          <p:cNvPr id="77" name="TextBox 76"/>
          <p:cNvSpPr txBox="1"/>
          <p:nvPr/>
        </p:nvSpPr>
        <p:spPr>
          <a:xfrm>
            <a:off x="1445856" y="5190999"/>
            <a:ext cx="865393" cy="228041"/>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Unit 3</a:t>
            </a:r>
            <a:endParaRPr lang="en-US" dirty="0">
              <a:solidFill>
                <a:srgbClr val="000000"/>
              </a:solidFill>
              <a:latin typeface="Arial"/>
              <a:cs typeface="Arial" pitchFamily="34" charset="0"/>
            </a:endParaRPr>
          </a:p>
        </p:txBody>
      </p:sp>
      <p:sp>
        <p:nvSpPr>
          <p:cNvPr id="78" name="TextBox 77"/>
          <p:cNvSpPr txBox="1"/>
          <p:nvPr/>
        </p:nvSpPr>
        <p:spPr>
          <a:xfrm>
            <a:off x="4884236" y="2790888"/>
            <a:ext cx="949795" cy="364867"/>
          </a:xfrm>
          <a:prstGeom prst="rect">
            <a:avLst/>
          </a:prstGeom>
          <a:noFill/>
        </p:spPr>
        <p:txBody>
          <a:bodyPr wrap="none" rtlCol="0">
            <a:spAutoFit/>
          </a:bodyPr>
          <a:lstStyle>
            <a:defPPr>
              <a:defRPr lang="en-US"/>
            </a:defPPr>
            <a:lvl1pPr>
              <a:defRPr sz="900" b="0"/>
            </a:lvl1pPr>
          </a:lstStyle>
          <a:p>
            <a:r>
              <a:rPr lang="en-US" u="sng" dirty="0" smtClean="0">
                <a:solidFill>
                  <a:srgbClr val="000000"/>
                </a:solidFill>
                <a:latin typeface="Arial"/>
                <a:cs typeface="Arial" pitchFamily="34" charset="0"/>
              </a:rPr>
              <a:t>Scrum Master:</a:t>
            </a:r>
          </a:p>
          <a:p>
            <a:r>
              <a:rPr lang="en-US" dirty="0" smtClean="0">
                <a:solidFill>
                  <a:srgbClr val="000000"/>
                </a:solidFill>
                <a:latin typeface="Arial"/>
                <a:cs typeface="Arial" pitchFamily="34" charset="0"/>
              </a:rPr>
              <a:t>Who will help us?</a:t>
            </a:r>
            <a:endParaRPr lang="en-US" dirty="0">
              <a:solidFill>
                <a:srgbClr val="000000"/>
              </a:solidFill>
              <a:latin typeface="Arial"/>
              <a:cs typeface="Arial" pitchFamily="34" charset="0"/>
            </a:endParaRPr>
          </a:p>
        </p:txBody>
      </p:sp>
      <p:sp>
        <p:nvSpPr>
          <p:cNvPr id="79" name="TextBox 78"/>
          <p:cNvSpPr txBox="1"/>
          <p:nvPr/>
        </p:nvSpPr>
        <p:spPr>
          <a:xfrm>
            <a:off x="5297856" y="4108466"/>
            <a:ext cx="1928733" cy="369332"/>
          </a:xfrm>
          <a:prstGeom prst="rect">
            <a:avLst/>
          </a:prstGeom>
          <a:noFill/>
        </p:spPr>
        <p:txBody>
          <a:bodyPr wrap="none" rtlCol="0">
            <a:spAutoFit/>
          </a:bodyPr>
          <a:lstStyle>
            <a:defPPr>
              <a:defRPr lang="en-US"/>
            </a:defPPr>
            <a:lvl1pPr>
              <a:defRPr sz="900" b="0"/>
            </a:lvl1pPr>
          </a:lstStyle>
          <a:p>
            <a:r>
              <a:rPr lang="en-US" u="sng" dirty="0" smtClean="0">
                <a:solidFill>
                  <a:srgbClr val="000000"/>
                </a:solidFill>
                <a:latin typeface="Arial"/>
                <a:cs typeface="Arial" pitchFamily="34" charset="0"/>
              </a:rPr>
              <a:t>Self Organizing Team:</a:t>
            </a:r>
          </a:p>
          <a:p>
            <a:r>
              <a:rPr lang="en-US" dirty="0" smtClean="0">
                <a:solidFill>
                  <a:srgbClr val="000000"/>
                </a:solidFill>
                <a:latin typeface="Arial"/>
                <a:cs typeface="Arial" pitchFamily="34" charset="0"/>
              </a:rPr>
              <a:t>How will we build it incrementally?</a:t>
            </a:r>
            <a:endParaRPr lang="en-US" dirty="0">
              <a:solidFill>
                <a:srgbClr val="000000"/>
              </a:solidFill>
              <a:latin typeface="Arial"/>
              <a:cs typeface="Arial" pitchFamily="34" charset="0"/>
            </a:endParaRPr>
          </a:p>
        </p:txBody>
      </p:sp>
      <p:sp>
        <p:nvSpPr>
          <p:cNvPr id="80" name="TextBox 79"/>
          <p:cNvSpPr txBox="1"/>
          <p:nvPr/>
        </p:nvSpPr>
        <p:spPr>
          <a:xfrm>
            <a:off x="3871723" y="4459848"/>
            <a:ext cx="1806392" cy="307777"/>
          </a:xfrm>
          <a:prstGeom prst="rect">
            <a:avLst/>
          </a:prstGeom>
          <a:noFill/>
        </p:spPr>
        <p:txBody>
          <a:bodyPr wrap="none" rtlCol="0">
            <a:spAutoFit/>
          </a:bodyPr>
          <a:lstStyle>
            <a:defPPr>
              <a:defRPr lang="en-US"/>
            </a:defPPr>
            <a:lvl1pPr>
              <a:defRPr sz="900" b="0"/>
            </a:lvl1pPr>
          </a:lstStyle>
          <a:p>
            <a:r>
              <a:rPr lang="en-US" sz="1400" b="1" dirty="0" smtClean="0">
                <a:solidFill>
                  <a:srgbClr val="000000"/>
                </a:solidFill>
                <a:effectLst>
                  <a:outerShdw blurRad="38100" dist="38100" dir="2700000" algn="tl">
                    <a:srgbClr val="000000">
                      <a:alpha val="43137"/>
                    </a:srgbClr>
                  </a:outerShdw>
                </a:effectLst>
                <a:latin typeface="Arial"/>
                <a:cs typeface="Arial" pitchFamily="34" charset="0"/>
              </a:rPr>
              <a:t>Core SCRUM Team</a:t>
            </a:r>
            <a:endParaRPr lang="en-US" sz="1400" b="1" dirty="0">
              <a:solidFill>
                <a:srgbClr val="000000"/>
              </a:solidFill>
              <a:effectLst>
                <a:outerShdw blurRad="38100" dist="38100" dir="2700000" algn="tl">
                  <a:srgbClr val="000000">
                    <a:alpha val="43137"/>
                  </a:srgbClr>
                </a:outerShdw>
              </a:effectLst>
              <a:latin typeface="Arial"/>
              <a:cs typeface="Arial" pitchFamily="34" charset="0"/>
            </a:endParaRPr>
          </a:p>
        </p:txBody>
      </p:sp>
      <p:pic>
        <p:nvPicPr>
          <p:cNvPr id="83" name="Picture 82"/>
          <p:cNvPicPr/>
          <p:nvPr/>
        </p:nvPicPr>
        <p:blipFill>
          <a:blip r:embed="rId6" cstate="print"/>
          <a:stretch>
            <a:fillRect/>
          </a:stretch>
        </p:blipFill>
        <p:spPr>
          <a:xfrm>
            <a:off x="1640600" y="3601418"/>
            <a:ext cx="429531" cy="571272"/>
          </a:xfrm>
          <a:prstGeom prst="rect">
            <a:avLst/>
          </a:prstGeom>
        </p:spPr>
      </p:pic>
      <p:pic>
        <p:nvPicPr>
          <p:cNvPr id="84" name="Picture 3"/>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92593" l="5556" r="100000"/>
                    </a14:imgEffect>
                  </a14:imgLayer>
                </a14:imgProps>
              </a:ext>
              <a:ext uri="{28A0092B-C50C-407E-A947-70E740481C1C}">
                <a14:useLocalDpi xmlns:a14="http://schemas.microsoft.com/office/drawing/2010/main" val="0"/>
              </a:ext>
            </a:extLst>
          </a:blip>
          <a:srcRect/>
          <a:stretch>
            <a:fillRect/>
          </a:stretch>
        </p:blipFill>
        <p:spPr bwMode="auto">
          <a:xfrm>
            <a:off x="1654077" y="2215809"/>
            <a:ext cx="452837" cy="94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84"/>
          <p:cNvPicPr>
            <a:picLocks noChangeAspect="1"/>
          </p:cNvPicPr>
          <p:nvPr/>
        </p:nvPicPr>
        <p:blipFill rotWithShape="1">
          <a:blip r:embed="rId9">
            <a:extLst>
              <a:ext uri="{BEBA8EAE-BF5A-486C-A8C5-ECC9F3942E4B}">
                <a14:imgProps xmlns:a14="http://schemas.microsoft.com/office/drawing/2010/main">
                  <a14:imgLayer r:embed="rId10">
                    <a14:imgEffect>
                      <a14:backgroundRemoval t="0" b="99296" l="0" r="100000">
                        <a14:foregroundMark x1="47573" y1="14085" x2="47573" y2="14085"/>
                        <a14:foregroundMark x1="46602" y1="9155" x2="46602" y2="9155"/>
                        <a14:foregroundMark x1="58252" y1="94366" x2="58252" y2="94366"/>
                        <a14:foregroundMark x1="63107" y1="95775" x2="63107" y2="95775"/>
                        <a14:backgroundMark x1="74757" y1="43662" x2="74757" y2="43662"/>
                        <a14:backgroundMark x1="69903" y1="57042" x2="69903" y2="57042"/>
                        <a14:backgroundMark x1="60194" y1="61268" x2="60194" y2="61268"/>
                        <a14:backgroundMark x1="56311" y1="43662" x2="56311" y2="43662"/>
                        <a14:backgroundMark x1="61165" y1="45775" x2="61165" y2="45775"/>
                        <a14:backgroundMark x1="86408" y1="14789" x2="86408" y2="14789"/>
                        <a14:backgroundMark x1="25243" y1="96479" x2="25243" y2="96479"/>
                        <a14:backgroundMark x1="44660" y1="89437" x2="44660" y2="89437"/>
                        <a14:backgroundMark x1="45631" y1="84507" x2="45631" y2="84507"/>
                      </a14:backgroundRemoval>
                    </a14:imgEffect>
                  </a14:imgLayer>
                </a14:imgProps>
              </a:ext>
            </a:extLst>
          </a:blip>
          <a:srcRect t="7157"/>
          <a:stretch/>
        </p:blipFill>
        <p:spPr>
          <a:xfrm>
            <a:off x="4289339" y="2471699"/>
            <a:ext cx="712482" cy="943517"/>
          </a:xfrm>
          <a:prstGeom prst="rect">
            <a:avLst/>
          </a:prstGeom>
        </p:spPr>
      </p:pic>
      <p:grpSp>
        <p:nvGrpSpPr>
          <p:cNvPr id="86" name="Group 85"/>
          <p:cNvGrpSpPr>
            <a:grpSpLocks noChangeAspect="1"/>
          </p:cNvGrpSpPr>
          <p:nvPr/>
        </p:nvGrpSpPr>
        <p:grpSpPr>
          <a:xfrm>
            <a:off x="3207534" y="2834307"/>
            <a:ext cx="695817" cy="1204293"/>
            <a:chOff x="4105275" y="2466975"/>
            <a:chExt cx="933450" cy="1924050"/>
          </a:xfrm>
        </p:grpSpPr>
        <p:pic>
          <p:nvPicPr>
            <p:cNvPr id="87" name="Picture 86"/>
            <p:cNvPicPr>
              <a:picLocks noChangeAspect="1"/>
            </p:cNvPicPr>
            <p:nvPr/>
          </p:nvPicPr>
          <p:blipFill>
            <a:blip r:embed="rId11">
              <a:extLst>
                <a:ext uri="{BEBA8EAE-BF5A-486C-A8C5-ECC9F3942E4B}">
                  <a14:imgProps xmlns:a14="http://schemas.microsoft.com/office/drawing/2010/main">
                    <a14:imgLayer r:embed="rId12">
                      <a14:imgEffect>
                        <a14:backgroundRemoval t="0" b="100000" l="0" r="100000">
                          <a14:foregroundMark x1="52041" y1="4455" x2="52041" y2="4455"/>
                          <a14:foregroundMark x1="48980" y1="17327" x2="48980" y2="17327"/>
                          <a14:foregroundMark x1="45918" y1="12376" x2="45918" y2="12376"/>
                        </a14:backgroundRemoval>
                      </a14:imgEffect>
                    </a14:imgLayer>
                  </a14:imgProps>
                </a:ext>
              </a:extLst>
            </a:blip>
            <a:stretch>
              <a:fillRect/>
            </a:stretch>
          </p:blipFill>
          <p:spPr>
            <a:xfrm>
              <a:off x="4105275" y="2466975"/>
              <a:ext cx="933450" cy="1924050"/>
            </a:xfrm>
            <a:prstGeom prst="rect">
              <a:avLst/>
            </a:prstGeom>
          </p:spPr>
        </p:pic>
        <p:pic>
          <p:nvPicPr>
            <p:cNvPr id="88" name="Picture 7" descr="http://www.ambiance-sticker.com/images/Image/mac_mustacheCurls_1390987255.png">
              <a:hlinkClick r:id="rId13"/>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30739" b="34631"/>
            <a:stretch/>
          </p:blipFill>
          <p:spPr bwMode="auto">
            <a:xfrm>
              <a:off x="4379185" y="3044949"/>
              <a:ext cx="497615" cy="172327"/>
            </a:xfrm>
            <a:prstGeom prst="rect">
              <a:avLst/>
            </a:prstGeom>
            <a:noFill/>
            <a:extLst>
              <a:ext uri="{909E8E84-426E-40DD-AFC4-6F175D3DCCD1}">
                <a14:hiddenFill xmlns:a14="http://schemas.microsoft.com/office/drawing/2010/main">
                  <a:solidFill>
                    <a:srgbClr val="FFFFFF"/>
                  </a:solidFill>
                </a14:hiddenFill>
              </a:ext>
            </a:extLst>
          </p:spPr>
        </p:pic>
      </p:grpSp>
      <p:pic>
        <p:nvPicPr>
          <p:cNvPr id="90" name="Picture 89"/>
          <p:cNvPicPr/>
          <p:nvPr/>
        </p:nvPicPr>
        <p:blipFill>
          <a:blip r:embed="rId15">
            <a:extLst>
              <a:ext uri="{BEBA8EAE-BF5A-486C-A8C5-ECC9F3942E4B}">
                <a14:imgProps xmlns:a14="http://schemas.microsoft.com/office/drawing/2010/main">
                  <a14:imgLayer r:embed="rId16">
                    <a14:imgEffect>
                      <a14:backgroundRemoval t="0" b="99194" l="1087" r="98913">
                        <a14:foregroundMark x1="12500" y1="35484" x2="12500" y2="35484"/>
                        <a14:foregroundMark x1="18478" y1="31452" x2="18478" y2="31452"/>
                        <a14:foregroundMark x1="15217" y1="33065" x2="15217" y2="33065"/>
                        <a14:foregroundMark x1="21739" y1="29839" x2="21739" y2="29839"/>
                        <a14:backgroundMark x1="65761" y1="1613" x2="65761" y2="1613"/>
                        <a14:backgroundMark x1="64674" y1="4839" x2="64674" y2="4839"/>
                        <a14:backgroundMark x1="79348" y1="1613" x2="79348" y2="1613"/>
                        <a14:backgroundMark x1="73913" y1="1613" x2="73913" y2="1613"/>
                        <a14:backgroundMark x1="43478" y1="4032" x2="43478" y2="4032"/>
                        <a14:backgroundMark x1="33696" y1="1613" x2="33696" y2="1613"/>
                        <a14:backgroundMark x1="40761" y1="87097" x2="40761" y2="87097"/>
                        <a14:backgroundMark x1="39130" y1="83871" x2="39130" y2="83871"/>
                        <a14:backgroundMark x1="67935" y1="85484" x2="67935" y2="85484"/>
                        <a14:backgroundMark x1="60870" y1="85484" x2="60870" y2="85484"/>
                        <a14:backgroundMark x1="61413" y1="2419" x2="61413" y2="2419"/>
                        <a14:backgroundMark x1="58152" y1="1613" x2="58152" y2="1613"/>
                      </a14:backgroundRemoval>
                    </a14:imgEffect>
                  </a14:imgLayer>
                </a14:imgProps>
              </a:ext>
            </a:extLst>
          </a:blip>
          <a:stretch>
            <a:fillRect/>
          </a:stretch>
        </p:blipFill>
        <p:spPr>
          <a:xfrm>
            <a:off x="5359134" y="3306201"/>
            <a:ext cx="1290321" cy="885639"/>
          </a:xfrm>
          <a:prstGeom prst="rect">
            <a:avLst/>
          </a:prstGeom>
        </p:spPr>
      </p:pic>
      <p:sp>
        <p:nvSpPr>
          <p:cNvPr id="6" name="Slide Number Placeholder 5"/>
          <p:cNvSpPr>
            <a:spLocks noGrp="1"/>
          </p:cNvSpPr>
          <p:nvPr>
            <p:ph type="sldNum" sz="quarter" idx="4294967295"/>
          </p:nvPr>
        </p:nvSpPr>
        <p:spPr>
          <a:xfrm>
            <a:off x="1196020" y="6484942"/>
            <a:ext cx="457200" cy="246888"/>
          </a:xfrm>
          <a:prstGeom prst="rect">
            <a:avLst/>
          </a:prstGeom>
        </p:spPr>
        <p:txBody>
          <a:bodyPr/>
          <a:lstStyle/>
          <a:p>
            <a:fld id="{3FA3774A-5832-4A16-BF84-F8C7C2A3DAAE}" type="slidenum">
              <a:rPr lang="en-US" smtClean="0">
                <a:solidFill>
                  <a:srgbClr val="A5A5A5"/>
                </a:solidFill>
                <a:latin typeface="Arial"/>
              </a:rPr>
              <a:pPr/>
              <a:t>14</a:t>
            </a:fld>
            <a:endParaRPr lang="en-US" dirty="0">
              <a:solidFill>
                <a:srgbClr val="A5A5A5"/>
              </a:solidFill>
              <a:latin typeface="Arial"/>
            </a:endParaRPr>
          </a:p>
        </p:txBody>
      </p:sp>
      <p:pic>
        <p:nvPicPr>
          <p:cNvPr id="256002"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67880" y="3162884"/>
            <a:ext cx="564764" cy="85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4" name="Picture 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561754" y="1271911"/>
            <a:ext cx="885083" cy="815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5" name="Picture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70241" y="5067301"/>
            <a:ext cx="880021"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6" name="Picture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89515" y="5018134"/>
            <a:ext cx="930988" cy="102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7" name="Picture 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95768" y="5101558"/>
            <a:ext cx="702138" cy="922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8" name="Picture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52179" y="1530683"/>
            <a:ext cx="936625" cy="100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9" name="Picture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43010" y="1139535"/>
            <a:ext cx="896403" cy="107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10" name="Picture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 y="2790888"/>
            <a:ext cx="533399" cy="10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5600978" y="2033662"/>
            <a:ext cx="806631"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Agile Coach</a:t>
            </a:r>
            <a:endParaRPr lang="en-US" dirty="0">
              <a:solidFill>
                <a:srgbClr val="000000"/>
              </a:solidFill>
              <a:latin typeface="Arial"/>
              <a:cs typeface="Arial" pitchFamily="34" charset="0"/>
            </a:endParaRPr>
          </a:p>
        </p:txBody>
      </p:sp>
      <p:sp>
        <p:nvSpPr>
          <p:cNvPr id="41" name="TextBox 40"/>
          <p:cNvSpPr txBox="1"/>
          <p:nvPr/>
        </p:nvSpPr>
        <p:spPr>
          <a:xfrm>
            <a:off x="2496361" y="2183889"/>
            <a:ext cx="704039"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SRT team</a:t>
            </a:r>
            <a:endParaRPr lang="en-US" dirty="0">
              <a:solidFill>
                <a:srgbClr val="000000"/>
              </a:solidFill>
              <a:latin typeface="Arial"/>
              <a:cs typeface="Arial" pitchFamily="34" charset="0"/>
            </a:endParaRPr>
          </a:p>
        </p:txBody>
      </p:sp>
      <p:sp>
        <p:nvSpPr>
          <p:cNvPr id="42" name="TextBox 41"/>
          <p:cNvSpPr txBox="1"/>
          <p:nvPr/>
        </p:nvSpPr>
        <p:spPr>
          <a:xfrm>
            <a:off x="770263" y="2044678"/>
            <a:ext cx="1114408"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Sponsor</a:t>
            </a:r>
            <a:endParaRPr lang="en-US" dirty="0">
              <a:solidFill>
                <a:srgbClr val="000000"/>
              </a:solidFill>
              <a:latin typeface="Arial"/>
              <a:cs typeface="Arial" pitchFamily="34" charset="0"/>
            </a:endParaRPr>
          </a:p>
        </p:txBody>
      </p:sp>
      <p:pic>
        <p:nvPicPr>
          <p:cNvPr id="256011" name="Picture 11"/>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082856" y="1271911"/>
            <a:ext cx="489221" cy="71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905882" y="4057274"/>
            <a:ext cx="1088760"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Delivery Manager</a:t>
            </a:r>
            <a:endParaRPr lang="en-US" dirty="0">
              <a:solidFill>
                <a:srgbClr val="000000"/>
              </a:solidFill>
              <a:latin typeface="Arial"/>
              <a:cs typeface="Arial" pitchFamily="34" charset="0"/>
            </a:endParaRPr>
          </a:p>
        </p:txBody>
      </p:sp>
      <p:sp>
        <p:nvSpPr>
          <p:cNvPr id="45" name="TextBox 44"/>
          <p:cNvSpPr txBox="1"/>
          <p:nvPr/>
        </p:nvSpPr>
        <p:spPr>
          <a:xfrm>
            <a:off x="7716672" y="2497644"/>
            <a:ext cx="434734"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SME</a:t>
            </a:r>
            <a:endParaRPr lang="en-US" dirty="0">
              <a:solidFill>
                <a:srgbClr val="000000"/>
              </a:solidFill>
              <a:latin typeface="Arial"/>
              <a:cs typeface="Arial" pitchFamily="34" charset="0"/>
            </a:endParaRPr>
          </a:p>
        </p:txBody>
      </p:sp>
      <p:sp>
        <p:nvSpPr>
          <p:cNvPr id="46" name="TextBox 45"/>
          <p:cNvSpPr txBox="1"/>
          <p:nvPr/>
        </p:nvSpPr>
        <p:spPr>
          <a:xfrm>
            <a:off x="7460912" y="6057901"/>
            <a:ext cx="947695"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Domain Expert</a:t>
            </a:r>
            <a:endParaRPr lang="en-US" dirty="0">
              <a:solidFill>
                <a:srgbClr val="000000"/>
              </a:solidFill>
              <a:latin typeface="Arial"/>
              <a:cs typeface="Arial" pitchFamily="34" charset="0"/>
            </a:endParaRPr>
          </a:p>
        </p:txBody>
      </p:sp>
      <p:sp>
        <p:nvSpPr>
          <p:cNvPr id="47" name="TextBox 46"/>
          <p:cNvSpPr txBox="1"/>
          <p:nvPr/>
        </p:nvSpPr>
        <p:spPr>
          <a:xfrm>
            <a:off x="6095768" y="5961525"/>
            <a:ext cx="838691"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QA Manager</a:t>
            </a:r>
            <a:endParaRPr lang="en-US" dirty="0">
              <a:solidFill>
                <a:srgbClr val="000000"/>
              </a:solidFill>
              <a:latin typeface="Arial"/>
              <a:cs typeface="Arial" pitchFamily="34" charset="0"/>
            </a:endParaRPr>
          </a:p>
        </p:txBody>
      </p:sp>
      <p:sp>
        <p:nvSpPr>
          <p:cNvPr id="48" name="TextBox 47"/>
          <p:cNvSpPr txBox="1"/>
          <p:nvPr/>
        </p:nvSpPr>
        <p:spPr>
          <a:xfrm>
            <a:off x="238044" y="3877634"/>
            <a:ext cx="966932" cy="369332"/>
          </a:xfrm>
          <a:prstGeom prst="rect">
            <a:avLst/>
          </a:prstGeom>
          <a:noFill/>
        </p:spPr>
        <p:txBody>
          <a:bodyPr wrap="none" rtlCol="0">
            <a:spAutoFit/>
          </a:bodyPr>
          <a:lstStyle>
            <a:defPPr>
              <a:defRPr lang="en-US"/>
            </a:defPPr>
            <a:lvl1pPr>
              <a:defRPr sz="900" b="0"/>
            </a:lvl1pPr>
          </a:lstStyle>
          <a:p>
            <a:pPr algn="ctr"/>
            <a:r>
              <a:rPr lang="en-US" dirty="0" smtClean="0">
                <a:solidFill>
                  <a:srgbClr val="000000"/>
                </a:solidFill>
                <a:latin typeface="Arial"/>
                <a:cs typeface="Arial" pitchFamily="34" charset="0"/>
              </a:rPr>
              <a:t>IT Deployment </a:t>
            </a:r>
          </a:p>
          <a:p>
            <a:pPr algn="ctr"/>
            <a:r>
              <a:rPr lang="en-US" dirty="0" smtClean="0">
                <a:solidFill>
                  <a:srgbClr val="000000"/>
                </a:solidFill>
                <a:latin typeface="Arial"/>
                <a:cs typeface="Arial" pitchFamily="34" charset="0"/>
              </a:rPr>
              <a:t>Manager</a:t>
            </a:r>
            <a:endParaRPr lang="en-US" dirty="0">
              <a:solidFill>
                <a:srgbClr val="000000"/>
              </a:solidFill>
              <a:latin typeface="Arial"/>
              <a:cs typeface="Arial" pitchFamily="34" charset="0"/>
            </a:endParaRPr>
          </a:p>
        </p:txBody>
      </p:sp>
      <p:pic>
        <p:nvPicPr>
          <p:cNvPr id="256012" name="Picture 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58259" y="5194855"/>
            <a:ext cx="672391" cy="9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4321440" y="6046835"/>
            <a:ext cx="1088760"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Architecture Lead</a:t>
            </a:r>
            <a:endParaRPr lang="en-US" dirty="0">
              <a:solidFill>
                <a:srgbClr val="000000"/>
              </a:solidFill>
              <a:latin typeface="Arial"/>
              <a:cs typeface="Arial" pitchFamily="34" charset="0"/>
            </a:endParaRPr>
          </a:p>
        </p:txBody>
      </p:sp>
      <p:sp>
        <p:nvSpPr>
          <p:cNvPr id="51" name="TextBox 50"/>
          <p:cNvSpPr txBox="1"/>
          <p:nvPr/>
        </p:nvSpPr>
        <p:spPr>
          <a:xfrm>
            <a:off x="3060697" y="6057901"/>
            <a:ext cx="588623"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Support</a:t>
            </a:r>
            <a:endParaRPr lang="en-US" dirty="0">
              <a:solidFill>
                <a:srgbClr val="000000"/>
              </a:solidFill>
              <a:latin typeface="Arial"/>
              <a:cs typeface="Arial" pitchFamily="34" charset="0"/>
            </a:endParaRPr>
          </a:p>
        </p:txBody>
      </p:sp>
      <p:pic>
        <p:nvPicPr>
          <p:cNvPr id="256013" name="Picture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62400" y="1131077"/>
            <a:ext cx="1047361" cy="11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4030930" y="2206987"/>
            <a:ext cx="1229824"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Integration</a:t>
            </a:r>
            <a:endParaRPr lang="en-US" dirty="0">
              <a:solidFill>
                <a:srgbClr val="000000"/>
              </a:solidFill>
              <a:latin typeface="Arial"/>
              <a:cs typeface="Arial" pitchFamily="34" charset="0"/>
            </a:endParaRPr>
          </a:p>
        </p:txBody>
      </p:sp>
    </p:spTree>
    <p:extLst>
      <p:ext uri="{BB962C8B-B14F-4D97-AF65-F5344CB8AC3E}">
        <p14:creationId xmlns:p14="http://schemas.microsoft.com/office/powerpoint/2010/main" val="779175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Scrum Framework</a:t>
            </a:r>
            <a:endParaRPr lang="en-US" dirty="0"/>
          </a:p>
        </p:txBody>
      </p:sp>
      <p:sp>
        <p:nvSpPr>
          <p:cNvPr id="3" name="Subtitle 2"/>
          <p:cNvSpPr>
            <a:spLocks noGrp="1"/>
          </p:cNvSpPr>
          <p:nvPr>
            <p:ph type="subTitle" idx="1"/>
          </p:nvPr>
        </p:nvSpPr>
        <p:spPr/>
        <p:txBody>
          <a:bodyPr/>
          <a:lstStyle/>
          <a:p>
            <a:pPr algn="ctr"/>
            <a:r>
              <a:rPr lang="en-US" dirty="0" smtClean="0"/>
              <a:t>Scrum Artifacts</a:t>
            </a:r>
            <a:endParaRPr lang="en-US" dirty="0"/>
          </a:p>
        </p:txBody>
      </p:sp>
    </p:spTree>
    <p:extLst>
      <p:ext uri="{BB962C8B-B14F-4D97-AF65-F5344CB8AC3E}">
        <p14:creationId xmlns:p14="http://schemas.microsoft.com/office/powerpoint/2010/main" val="4162176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Artifacts</a:t>
            </a:r>
            <a:endParaRPr lang="en-US" dirty="0"/>
          </a:p>
        </p:txBody>
      </p:sp>
      <p:pic>
        <p:nvPicPr>
          <p:cNvPr id="1026" name="Picture 2" descr="C:\Users\JS5027377\Desktop\Scrum_Explain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654" y="1752600"/>
            <a:ext cx="7923265" cy="357598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5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Scrum Framework</a:t>
            </a:r>
            <a:endParaRPr lang="en-US" dirty="0"/>
          </a:p>
        </p:txBody>
      </p:sp>
      <p:sp>
        <p:nvSpPr>
          <p:cNvPr id="3" name="Subtitle 2"/>
          <p:cNvSpPr>
            <a:spLocks noGrp="1"/>
          </p:cNvSpPr>
          <p:nvPr>
            <p:ph type="subTitle" idx="1"/>
          </p:nvPr>
        </p:nvSpPr>
        <p:spPr/>
        <p:txBody>
          <a:bodyPr/>
          <a:lstStyle/>
          <a:p>
            <a:pPr algn="ctr"/>
            <a:r>
              <a:rPr lang="en-US" dirty="0" smtClean="0"/>
              <a:t>Scrum Ceremonies</a:t>
            </a:r>
            <a:endParaRPr lang="en-US" dirty="0"/>
          </a:p>
        </p:txBody>
      </p:sp>
    </p:spTree>
    <p:extLst>
      <p:ext uri="{BB962C8B-B14F-4D97-AF65-F5344CB8AC3E}">
        <p14:creationId xmlns:p14="http://schemas.microsoft.com/office/powerpoint/2010/main" val="1596299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Ceremonies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691941" cy="4352924"/>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2508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Agile</a:t>
            </a:r>
            <a:endParaRPr lang="en-US" dirty="0"/>
          </a:p>
        </p:txBody>
      </p:sp>
      <p:sp>
        <p:nvSpPr>
          <p:cNvPr id="3" name="Subtitle 2"/>
          <p:cNvSpPr>
            <a:spLocks noGrp="1"/>
          </p:cNvSpPr>
          <p:nvPr>
            <p:ph type="subTitle" idx="1"/>
          </p:nvPr>
        </p:nvSpPr>
        <p:spPr/>
        <p:txBody>
          <a:bodyPr/>
          <a:lstStyle/>
          <a:p>
            <a:pPr algn="ctr"/>
            <a:r>
              <a:rPr lang="en-US" dirty="0" smtClean="0"/>
              <a:t>Agile Customer Perspective </a:t>
            </a:r>
            <a:endParaRPr lang="en-US" dirty="0"/>
          </a:p>
        </p:txBody>
      </p:sp>
    </p:spTree>
    <p:extLst>
      <p:ext uri="{BB962C8B-B14F-4D97-AF65-F5344CB8AC3E}">
        <p14:creationId xmlns:p14="http://schemas.microsoft.com/office/powerpoint/2010/main" val="3625521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Objectives</a:t>
            </a:r>
            <a:endParaRPr lang="en-US" dirty="0"/>
          </a:p>
        </p:txBody>
      </p:sp>
      <p:sp>
        <p:nvSpPr>
          <p:cNvPr id="2" name="TextBox 1"/>
          <p:cNvSpPr txBox="1"/>
          <p:nvPr/>
        </p:nvSpPr>
        <p:spPr>
          <a:xfrm>
            <a:off x="762000" y="1219200"/>
            <a:ext cx="8077200" cy="2585323"/>
          </a:xfrm>
          <a:prstGeom prst="rect">
            <a:avLst/>
          </a:prstGeom>
          <a:noFill/>
        </p:spPr>
        <p:txBody>
          <a:bodyPr wrap="square" rtlCol="0">
            <a:spAutoFit/>
          </a:bodyPr>
          <a:lstStyle/>
          <a:p>
            <a:r>
              <a:rPr lang="en-US" dirty="0" smtClean="0"/>
              <a:t>After </a:t>
            </a:r>
            <a:r>
              <a:rPr lang="en-US" dirty="0"/>
              <a:t>completing the session participants will able to </a:t>
            </a:r>
            <a:endParaRPr lang="en-US" dirty="0" smtClean="0"/>
          </a:p>
          <a:p>
            <a:pPr marL="285750" indent="-285750" algn="just">
              <a:buFont typeface="Arial" panose="020B0604020202020204" pitchFamily="34" charset="0"/>
              <a:buChar char="•"/>
            </a:pPr>
            <a:r>
              <a:rPr lang="en-US" dirty="0" smtClean="0"/>
              <a:t>Overview of Agile and Scrum Methodology</a:t>
            </a:r>
          </a:p>
          <a:p>
            <a:pPr marL="285750" indent="-285750" algn="just">
              <a:buFont typeface="Arial" panose="020B0604020202020204" pitchFamily="34" charset="0"/>
              <a:buChar char="•"/>
            </a:pPr>
            <a:r>
              <a:rPr lang="en-US" dirty="0" smtClean="0"/>
              <a:t>Agile Culture</a:t>
            </a:r>
          </a:p>
          <a:p>
            <a:pPr marL="285750" indent="-285750" algn="just">
              <a:buFont typeface="Arial" panose="020B0604020202020204" pitchFamily="34" charset="0"/>
              <a:buChar char="•"/>
            </a:pPr>
            <a:r>
              <a:rPr lang="en-US" dirty="0" smtClean="0"/>
              <a:t>Agile Mindset</a:t>
            </a:r>
            <a:endParaRPr lang="en-US" dirty="0" smtClean="0"/>
          </a:p>
          <a:p>
            <a:pPr marL="285750" indent="-285750" algn="just">
              <a:buFont typeface="Arial" panose="020B0604020202020204" pitchFamily="34" charset="0"/>
              <a:buChar char="•"/>
            </a:pPr>
            <a:r>
              <a:rPr lang="en-US" dirty="0" smtClean="0"/>
              <a:t>Scrum Framework</a:t>
            </a:r>
          </a:p>
          <a:p>
            <a:pPr marL="285750" indent="-285750" algn="just">
              <a:buFont typeface="Arial" panose="020B0604020202020204" pitchFamily="34" charset="0"/>
              <a:buChar char="•"/>
            </a:pPr>
            <a:r>
              <a:rPr lang="en-US" dirty="0" smtClean="0"/>
              <a:t>How Scrum is deployed and execute in State Stree</a:t>
            </a:r>
            <a:r>
              <a:rPr lang="en-US" dirty="0" smtClean="0"/>
              <a:t>t client</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smtClean="0"/>
          </a:p>
          <a:p>
            <a:pPr lvl="1" algn="just"/>
            <a:endParaRPr lang="en-US" dirty="0"/>
          </a:p>
        </p:txBody>
      </p:sp>
    </p:spTree>
    <p:extLst>
      <p:ext uri="{BB962C8B-B14F-4D97-AF65-F5344CB8AC3E}">
        <p14:creationId xmlns:p14="http://schemas.microsoft.com/office/powerpoint/2010/main" val="3856059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162800" cy="499844"/>
          </a:xfrm>
        </p:spPr>
        <p:txBody>
          <a:bodyPr>
            <a:noAutofit/>
          </a:bodyPr>
          <a:lstStyle/>
          <a:p>
            <a:pPr algn="l"/>
            <a:r>
              <a:rPr lang="en-US" sz="2800" dirty="0" smtClean="0">
                <a:solidFill>
                  <a:srgbClr val="0A2F5D"/>
                </a:solidFill>
              </a:rPr>
              <a:t>History of Agile at State Street</a:t>
            </a:r>
            <a:endParaRPr lang="en-US" sz="2800" dirty="0">
              <a:solidFill>
                <a:srgbClr val="0A2F5D"/>
              </a:solidFill>
            </a:endParaRPr>
          </a:p>
        </p:txBody>
      </p:sp>
      <p:sp>
        <p:nvSpPr>
          <p:cNvPr id="3" name="AutoShape 2" descr="Image result for quick time to market"/>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sp>
        <p:nvSpPr>
          <p:cNvPr id="4" name="AutoShape 4" descr="Image result for quick time to market"/>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788240358"/>
              </p:ext>
            </p:extLst>
          </p:nvPr>
        </p:nvGraphicFramePr>
        <p:xfrm>
          <a:off x="228600" y="1066801"/>
          <a:ext cx="8493795" cy="5225530"/>
        </p:xfrm>
        <a:graphic>
          <a:graphicData uri="http://schemas.openxmlformats.org/drawingml/2006/table">
            <a:tbl>
              <a:tblPr firstRow="1" bandRow="1">
                <a:tableStyleId>{2D5ABB26-0587-4C30-8999-92F81FD0307C}</a:tableStyleId>
              </a:tblPr>
              <a:tblGrid>
                <a:gridCol w="786503"/>
                <a:gridCol w="1154676"/>
                <a:gridCol w="1343893"/>
                <a:gridCol w="3583715"/>
                <a:gridCol w="1625008"/>
              </a:tblGrid>
              <a:tr h="616131">
                <a:tc>
                  <a:txBody>
                    <a:bodyPr/>
                    <a:lstStyle/>
                    <a:p>
                      <a:pPr algn="ctr"/>
                      <a:r>
                        <a:rPr lang="en-US" sz="1200" dirty="0" smtClean="0">
                          <a:solidFill>
                            <a:schemeClr val="accent1">
                              <a:lumMod val="75000"/>
                            </a:schemeClr>
                          </a:solidFill>
                        </a:rPr>
                        <a:t>SDLC</a:t>
                      </a:r>
                      <a:endParaRPr lang="en-US" sz="1200" dirty="0">
                        <a:solidFill>
                          <a:schemeClr val="accent1">
                            <a:lumMod val="75000"/>
                          </a:schemeClr>
                        </a:solidFill>
                      </a:endParaRPr>
                    </a:p>
                  </a:txBody>
                  <a:tcPr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lumMod val="75000"/>
                            </a:schemeClr>
                          </a:solidFill>
                        </a:rPr>
                        <a:t>Customer</a:t>
                      </a:r>
                      <a:r>
                        <a:rPr lang="en-US" sz="1200" baseline="0" dirty="0" smtClean="0">
                          <a:solidFill>
                            <a:schemeClr val="accent1">
                              <a:lumMod val="75000"/>
                            </a:schemeClr>
                          </a:solidFill>
                        </a:rPr>
                        <a:t> has a need</a:t>
                      </a:r>
                      <a:endParaRPr lang="en-US" sz="1200" dirty="0" smtClean="0">
                        <a:solidFill>
                          <a:schemeClr val="accent1">
                            <a:lumMod val="75000"/>
                          </a:schemeClr>
                        </a:solidFill>
                      </a:endParaRPr>
                    </a:p>
                  </a:txBody>
                  <a:tcPr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lumMod val="75000"/>
                            </a:schemeClr>
                          </a:solidFill>
                        </a:rPr>
                        <a:t>Requests</a:t>
                      </a:r>
                      <a:r>
                        <a:rPr lang="en-US" sz="1200" baseline="0" dirty="0" smtClean="0">
                          <a:solidFill>
                            <a:schemeClr val="accent1">
                              <a:lumMod val="75000"/>
                            </a:schemeClr>
                          </a:solidFill>
                        </a:rPr>
                        <a:t> to address it</a:t>
                      </a:r>
                      <a:endParaRPr lang="en-US" sz="1200" dirty="0" smtClean="0">
                        <a:solidFill>
                          <a:schemeClr val="accent1">
                            <a:lumMod val="75000"/>
                          </a:schemeClr>
                        </a:solidFill>
                      </a:endParaRPr>
                    </a:p>
                  </a:txBody>
                  <a:tcPr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bg1"/>
                    </a:solidFill>
                  </a:tcPr>
                </a:tc>
                <a:tc rowSpan="2">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rowSpan="2">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r>
              <a:tr h="2259187">
                <a:tc>
                  <a:txBody>
                    <a:bodyPr/>
                    <a:lstStyle/>
                    <a:p>
                      <a:pPr algn="ctr"/>
                      <a:r>
                        <a:rPr lang="en-US" sz="1100" dirty="0" smtClean="0">
                          <a:solidFill>
                            <a:schemeClr val="accent1">
                              <a:lumMod val="75000"/>
                            </a:schemeClr>
                          </a:solidFill>
                        </a:rPr>
                        <a:t>Traditional Approach</a:t>
                      </a:r>
                    </a:p>
                    <a:p>
                      <a:pPr algn="ctr"/>
                      <a:r>
                        <a:rPr lang="en-US" sz="1100" dirty="0" smtClean="0">
                          <a:solidFill>
                            <a:schemeClr val="accent1">
                              <a:lumMod val="75000"/>
                            </a:schemeClr>
                          </a:solidFill>
                        </a:rPr>
                        <a:t>(Waterfall)</a:t>
                      </a:r>
                      <a:endParaRPr lang="en-US" sz="1100" dirty="0">
                        <a:solidFill>
                          <a:schemeClr val="accent1">
                            <a:lumMod val="75000"/>
                          </a:schemeClr>
                        </a:solidFill>
                      </a:endParaRPr>
                    </a:p>
                  </a:txBody>
                  <a:tcPr marL="0" marR="0"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vMerge="1">
                  <a:txBody>
                    <a:bodyPr/>
                    <a:lstStyle/>
                    <a:p>
                      <a:pPr algn="ctr"/>
                      <a:endParaRPr lang="en-US" sz="1200" dirty="0">
                        <a:solidFill>
                          <a:schemeClr val="accent1"/>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2">
                        <a:lumMod val="20000"/>
                        <a:lumOff val="80000"/>
                      </a:schemeClr>
                    </a:solidFill>
                  </a:tcPr>
                </a:tc>
                <a:tc vMerge="1">
                  <a:txBody>
                    <a:bodyPr/>
                    <a:lstStyle/>
                    <a:p>
                      <a:pPr algn="ctr"/>
                      <a:endParaRPr lang="en-US" sz="1200" dirty="0">
                        <a:solidFill>
                          <a:schemeClr val="accent1"/>
                        </a:solidFill>
                      </a:endParaRPr>
                    </a:p>
                  </a:txBody>
                  <a:tcPr>
                    <a:lnL w="9525" cap="flat" cmpd="sng" algn="ctr">
                      <a:solidFill>
                        <a:srgbClr val="0070C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2">
                        <a:lumMod val="20000"/>
                        <a:lumOff val="80000"/>
                      </a:schemeClr>
                    </a:solidFill>
                  </a:tcPr>
                </a:tc>
              </a:tr>
              <a:tr h="2350212">
                <a:tc>
                  <a:txBody>
                    <a:bodyPr/>
                    <a:lstStyle/>
                    <a:p>
                      <a:pPr algn="ctr"/>
                      <a:r>
                        <a:rPr lang="en-US" sz="1100" dirty="0" smtClean="0">
                          <a:solidFill>
                            <a:schemeClr val="accent1">
                              <a:lumMod val="75000"/>
                            </a:schemeClr>
                          </a:solidFill>
                        </a:rPr>
                        <a:t>Discovered</a:t>
                      </a:r>
                      <a:r>
                        <a:rPr lang="en-US" sz="1100" baseline="0" dirty="0" smtClean="0">
                          <a:solidFill>
                            <a:schemeClr val="accent1">
                              <a:lumMod val="75000"/>
                            </a:schemeClr>
                          </a:solidFill>
                        </a:rPr>
                        <a:t> Approach</a:t>
                      </a:r>
                    </a:p>
                    <a:p>
                      <a:pPr algn="ctr"/>
                      <a:r>
                        <a:rPr lang="en-US" sz="1100" baseline="0" dirty="0" smtClean="0">
                          <a:solidFill>
                            <a:schemeClr val="accent1">
                              <a:lumMod val="75000"/>
                            </a:schemeClr>
                          </a:solidFill>
                        </a:rPr>
                        <a:t>(Agile)</a:t>
                      </a:r>
                      <a:endParaRPr lang="en-US" sz="1100" dirty="0">
                        <a:solidFill>
                          <a:schemeClr val="accent1">
                            <a:lumMod val="75000"/>
                          </a:schemeClr>
                        </a:solidFill>
                      </a:endParaRPr>
                    </a:p>
                  </a:txBody>
                  <a:tcPr marL="0" marR="0"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r>
            </a:tbl>
          </a:graphicData>
        </a:graphic>
      </p:graphicFrame>
      <p:sp>
        <p:nvSpPr>
          <p:cNvPr id="13" name="TextBox 12"/>
          <p:cNvSpPr txBox="1"/>
          <p:nvPr/>
        </p:nvSpPr>
        <p:spPr>
          <a:xfrm>
            <a:off x="1178749" y="3362239"/>
            <a:ext cx="1031051" cy="369332"/>
          </a:xfrm>
          <a:prstGeom prst="rect">
            <a:avLst/>
          </a:prstGeom>
          <a:noFill/>
        </p:spPr>
        <p:txBody>
          <a:bodyPr wrap="none" rtlCol="0">
            <a:spAutoFit/>
          </a:bodyPr>
          <a:lstStyle>
            <a:defPPr>
              <a:defRPr lang="en-US"/>
            </a:defPPr>
            <a:lvl1pPr>
              <a:defRPr sz="900" b="0"/>
            </a:lvl1pPr>
          </a:lstStyle>
          <a:p>
            <a:pPr algn="ctr"/>
            <a:r>
              <a:rPr lang="en-US" dirty="0" smtClean="0">
                <a:solidFill>
                  <a:srgbClr val="000000"/>
                </a:solidFill>
                <a:latin typeface="Arial"/>
                <a:cs typeface="Arial" pitchFamily="34" charset="0"/>
              </a:rPr>
              <a:t>Customer</a:t>
            </a:r>
          </a:p>
          <a:p>
            <a:pPr algn="ctr"/>
            <a:r>
              <a:rPr lang="en-US" dirty="0">
                <a:solidFill>
                  <a:srgbClr val="000000"/>
                </a:solidFill>
                <a:latin typeface="Arial"/>
                <a:cs typeface="Arial" pitchFamily="34" charset="0"/>
              </a:rPr>
              <a:t>(</a:t>
            </a:r>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17" name="TextBox 16"/>
          <p:cNvSpPr txBox="1"/>
          <p:nvPr/>
        </p:nvSpPr>
        <p:spPr>
          <a:xfrm>
            <a:off x="3770293" y="5255568"/>
            <a:ext cx="95410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18" name="TextBox 17"/>
          <p:cNvSpPr txBox="1"/>
          <p:nvPr/>
        </p:nvSpPr>
        <p:spPr>
          <a:xfrm>
            <a:off x="6076122" y="5245629"/>
            <a:ext cx="902811"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Scrum Master</a:t>
            </a:r>
            <a:endParaRPr lang="en-US" dirty="0">
              <a:solidFill>
                <a:srgbClr val="000000"/>
              </a:solidFill>
              <a:latin typeface="Arial"/>
              <a:cs typeface="Arial" pitchFamily="34" charset="0"/>
            </a:endParaRPr>
          </a:p>
        </p:txBody>
      </p:sp>
      <p:sp>
        <p:nvSpPr>
          <p:cNvPr id="19" name="TextBox 18"/>
          <p:cNvSpPr txBox="1"/>
          <p:nvPr/>
        </p:nvSpPr>
        <p:spPr>
          <a:xfrm>
            <a:off x="5071265" y="4978317"/>
            <a:ext cx="479618"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Team</a:t>
            </a:r>
            <a:endParaRPr lang="en-US" dirty="0">
              <a:solidFill>
                <a:srgbClr val="000000"/>
              </a:solidFill>
              <a:latin typeface="Arial"/>
              <a:cs typeface="Arial" pitchFamily="34" charset="0"/>
            </a:endParaRPr>
          </a:p>
        </p:txBody>
      </p:sp>
      <p:sp>
        <p:nvSpPr>
          <p:cNvPr id="23" name="TextBox 22"/>
          <p:cNvSpPr txBox="1"/>
          <p:nvPr/>
        </p:nvSpPr>
        <p:spPr>
          <a:xfrm>
            <a:off x="7242014" y="3426771"/>
            <a:ext cx="95410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24" name="TextBox 23"/>
          <p:cNvSpPr txBox="1"/>
          <p:nvPr/>
        </p:nvSpPr>
        <p:spPr>
          <a:xfrm>
            <a:off x="7391400" y="5788968"/>
            <a:ext cx="95410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27" name="Rounded Rectangle 26"/>
          <p:cNvSpPr/>
          <p:nvPr/>
        </p:nvSpPr>
        <p:spPr bwMode="gray">
          <a:xfrm>
            <a:off x="7242014" y="1183919"/>
            <a:ext cx="1673386" cy="772950"/>
          </a:xfrm>
          <a:prstGeom prst="roundRect">
            <a:avLst/>
          </a:prstGeom>
          <a:solidFill>
            <a:srgbClr val="FFFF99"/>
          </a:solidFill>
          <a:ln>
            <a:noFill/>
          </a:ln>
          <a:effectLst>
            <a:outerShdw blurRad="114300" dist="50800" dir="5400000" algn="ctr" rotWithShape="0">
              <a:schemeClr val="tx1"/>
            </a:outerShdw>
          </a:effectLst>
          <a:extLst/>
        </p:spPr>
        <p:txBody>
          <a:bodyPr wrap="square" lIns="45720" rIns="45720" rtlCol="0" anchor="ctr"/>
          <a:lstStyle/>
          <a:p>
            <a:pPr algn="ctr"/>
            <a:r>
              <a:rPr lang="en-US" sz="1200" dirty="0">
                <a:solidFill>
                  <a:srgbClr val="007298"/>
                </a:solidFill>
                <a:latin typeface="Arial"/>
                <a:cs typeface="Arial" pitchFamily="34" charset="0"/>
              </a:rPr>
              <a:t>Sometime later customer gets a result often too late or not what they wanted </a:t>
            </a:r>
          </a:p>
        </p:txBody>
      </p:sp>
      <p:sp>
        <p:nvSpPr>
          <p:cNvPr id="29" name="Rounded Rectangle 28"/>
          <p:cNvSpPr/>
          <p:nvPr/>
        </p:nvSpPr>
        <p:spPr bwMode="gray">
          <a:xfrm>
            <a:off x="7242014" y="3695023"/>
            <a:ext cx="1673386" cy="417548"/>
          </a:xfrm>
          <a:prstGeom prst="roundRect">
            <a:avLst/>
          </a:prstGeom>
          <a:solidFill>
            <a:srgbClr val="BAE18F"/>
          </a:solidFill>
          <a:ln>
            <a:noFill/>
          </a:ln>
          <a:effectLst>
            <a:outerShdw blurRad="114300" dist="50800" dir="5400000" algn="ctr" rotWithShape="0">
              <a:schemeClr val="tx1"/>
            </a:outerShdw>
          </a:effectLst>
          <a:extLst/>
        </p:spPr>
        <p:txBody>
          <a:bodyPr wrap="square" lIns="45720" rIns="45720" rtlCol="0" anchor="ctr"/>
          <a:lstStyle/>
          <a:p>
            <a:pPr algn="ctr"/>
            <a:r>
              <a:rPr lang="en-US" sz="1200" dirty="0">
                <a:solidFill>
                  <a:srgbClr val="007298"/>
                </a:solidFill>
                <a:latin typeface="Arial"/>
                <a:cs typeface="Arial" pitchFamily="34" charset="0"/>
              </a:rPr>
              <a:t>Customer gets final product </a:t>
            </a:r>
          </a:p>
        </p:txBody>
      </p:sp>
      <p:sp>
        <p:nvSpPr>
          <p:cNvPr id="30" name="TextBox 29"/>
          <p:cNvSpPr txBox="1"/>
          <p:nvPr/>
        </p:nvSpPr>
        <p:spPr>
          <a:xfrm>
            <a:off x="1131887" y="5802868"/>
            <a:ext cx="1031051" cy="369332"/>
          </a:xfrm>
          <a:prstGeom prst="rect">
            <a:avLst/>
          </a:prstGeom>
          <a:noFill/>
        </p:spPr>
        <p:txBody>
          <a:bodyPr wrap="none" rtlCol="0">
            <a:spAutoFit/>
          </a:bodyPr>
          <a:lstStyle>
            <a:defPPr>
              <a:defRPr lang="en-US"/>
            </a:defPPr>
            <a:lvl1pPr>
              <a:defRPr sz="900" b="0"/>
            </a:lvl1pPr>
          </a:lstStyle>
          <a:p>
            <a:pPr algn="ctr"/>
            <a:r>
              <a:rPr lang="en-US" dirty="0" smtClean="0">
                <a:solidFill>
                  <a:srgbClr val="000000"/>
                </a:solidFill>
                <a:latin typeface="Arial"/>
                <a:cs typeface="Arial" pitchFamily="34" charset="0"/>
              </a:rPr>
              <a:t>Customer</a:t>
            </a:r>
          </a:p>
          <a:p>
            <a:pPr algn="ctr"/>
            <a:r>
              <a:rPr lang="en-US" dirty="0">
                <a:solidFill>
                  <a:srgbClr val="000000"/>
                </a:solidFill>
                <a:latin typeface="Arial"/>
                <a:cs typeface="Arial" pitchFamily="34" charset="0"/>
              </a:rPr>
              <a:t>(</a:t>
            </a:r>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grpSp>
        <p:nvGrpSpPr>
          <p:cNvPr id="31" name="Group 30"/>
          <p:cNvGrpSpPr/>
          <p:nvPr/>
        </p:nvGrpSpPr>
        <p:grpSpPr>
          <a:xfrm>
            <a:off x="3581400" y="2439447"/>
            <a:ext cx="3656208" cy="1215924"/>
            <a:chOff x="4105396" y="3054224"/>
            <a:chExt cx="2967785" cy="876429"/>
          </a:xfrm>
        </p:grpSpPr>
        <p:sp>
          <p:nvSpPr>
            <p:cNvPr id="32" name="Rounded Rectangle 31"/>
            <p:cNvSpPr/>
            <p:nvPr>
              <p:custDataLst>
                <p:tags r:id="rId1"/>
              </p:custDataLst>
            </p:nvPr>
          </p:nvSpPr>
          <p:spPr bwMode="auto">
            <a:xfrm>
              <a:off x="4105396" y="3054224"/>
              <a:ext cx="65914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Requirements</a:t>
              </a:r>
            </a:p>
          </p:txBody>
        </p:sp>
        <p:sp>
          <p:nvSpPr>
            <p:cNvPr id="33" name="Rounded Rectangle 32"/>
            <p:cNvSpPr/>
            <p:nvPr>
              <p:custDataLst>
                <p:tags r:id="rId2"/>
              </p:custDataLst>
            </p:nvPr>
          </p:nvSpPr>
          <p:spPr bwMode="auto">
            <a:xfrm>
              <a:off x="4874945" y="3265090"/>
              <a:ext cx="65914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Design</a:t>
              </a:r>
            </a:p>
          </p:txBody>
        </p:sp>
        <p:sp>
          <p:nvSpPr>
            <p:cNvPr id="34" name="Rounded Rectangle 33"/>
            <p:cNvSpPr/>
            <p:nvPr>
              <p:custDataLst>
                <p:tags r:id="rId3"/>
              </p:custDataLst>
            </p:nvPr>
          </p:nvSpPr>
          <p:spPr bwMode="auto">
            <a:xfrm>
              <a:off x="6414041" y="3686826"/>
              <a:ext cx="65914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Verification</a:t>
              </a:r>
            </a:p>
          </p:txBody>
        </p:sp>
        <p:sp>
          <p:nvSpPr>
            <p:cNvPr id="35" name="Bent Arrow 34"/>
            <p:cNvSpPr/>
            <p:nvPr>
              <p:custDataLst>
                <p:tags r:id="rId4"/>
              </p:custDataLst>
            </p:nvPr>
          </p:nvSpPr>
          <p:spPr bwMode="auto">
            <a:xfrm rot="5400000">
              <a:off x="4926054" y="2947159"/>
              <a:ext cx="161622" cy="484659"/>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defRPr/>
              </a:pPr>
              <a:endParaRPr lang="en-US" sz="800" i="1" kern="0" dirty="0" smtClean="0">
                <a:solidFill>
                  <a:sysClr val="windowText" lastClr="000000"/>
                </a:solidFill>
                <a:latin typeface="Arial"/>
                <a:cs typeface="Arial" pitchFamily="34" charset="0"/>
              </a:endParaRPr>
            </a:p>
          </p:txBody>
        </p:sp>
        <p:sp>
          <p:nvSpPr>
            <p:cNvPr id="36" name="Bent Arrow 35"/>
            <p:cNvSpPr/>
            <p:nvPr>
              <p:custDataLst>
                <p:tags r:id="rId5"/>
              </p:custDataLst>
            </p:nvPr>
          </p:nvSpPr>
          <p:spPr bwMode="auto">
            <a:xfrm rot="5400000">
              <a:off x="5695602" y="3158025"/>
              <a:ext cx="161622" cy="484659"/>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defRPr/>
              </a:pPr>
              <a:endParaRPr lang="en-US" sz="800" i="1" kern="0" dirty="0" smtClean="0">
                <a:solidFill>
                  <a:sysClr val="windowText" lastClr="000000"/>
                </a:solidFill>
                <a:latin typeface="Arial"/>
                <a:cs typeface="Arial" pitchFamily="34" charset="0"/>
              </a:endParaRPr>
            </a:p>
          </p:txBody>
        </p:sp>
        <p:sp>
          <p:nvSpPr>
            <p:cNvPr id="37" name="Bent Arrow 36"/>
            <p:cNvSpPr/>
            <p:nvPr>
              <p:custDataLst>
                <p:tags r:id="rId6"/>
              </p:custDataLst>
            </p:nvPr>
          </p:nvSpPr>
          <p:spPr bwMode="auto">
            <a:xfrm rot="5400000">
              <a:off x="6308044" y="3365136"/>
              <a:ext cx="161622" cy="484659"/>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defRPr/>
              </a:pPr>
              <a:endParaRPr lang="en-US" sz="800" i="1" kern="0" dirty="0" smtClean="0">
                <a:solidFill>
                  <a:sysClr val="windowText" lastClr="000000"/>
                </a:solidFill>
                <a:latin typeface="Arial"/>
                <a:cs typeface="Arial" pitchFamily="34" charset="0"/>
              </a:endParaRPr>
            </a:p>
          </p:txBody>
        </p:sp>
        <p:sp>
          <p:nvSpPr>
            <p:cNvPr id="38" name="Rounded Rectangle 37"/>
            <p:cNvSpPr/>
            <p:nvPr>
              <p:custDataLst>
                <p:tags r:id="rId7"/>
              </p:custDataLst>
            </p:nvPr>
          </p:nvSpPr>
          <p:spPr bwMode="auto">
            <a:xfrm>
              <a:off x="5630264" y="3475958"/>
              <a:ext cx="72422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Implementation</a:t>
              </a:r>
            </a:p>
          </p:txBody>
        </p:sp>
      </p:grpSp>
      <p:sp>
        <p:nvSpPr>
          <p:cNvPr id="39" name="TextBox 38"/>
          <p:cNvSpPr txBox="1"/>
          <p:nvPr/>
        </p:nvSpPr>
        <p:spPr>
          <a:xfrm>
            <a:off x="3505200" y="2242582"/>
            <a:ext cx="1003241" cy="215444"/>
          </a:xfrm>
          <a:prstGeom prst="rect">
            <a:avLst/>
          </a:prstGeom>
          <a:noFill/>
        </p:spPr>
        <p:txBody>
          <a:bodyPr wrap="square" rtlCol="0">
            <a:spAutoFit/>
          </a:bodyPr>
          <a:lstStyle>
            <a:defPPr>
              <a:defRPr lang="en-US"/>
            </a:defPPr>
            <a:lvl1pPr>
              <a:defRPr sz="900" b="0"/>
            </a:lvl1pPr>
          </a:lstStyle>
          <a:p>
            <a:pPr algn="ctr"/>
            <a:r>
              <a:rPr lang="en-US" sz="800" dirty="0" smtClean="0">
                <a:solidFill>
                  <a:srgbClr val="000000"/>
                </a:solidFill>
                <a:latin typeface="Arial"/>
                <a:cs typeface="Arial" pitchFamily="34" charset="0"/>
              </a:rPr>
              <a:t>Documents Writer</a:t>
            </a:r>
            <a:endParaRPr lang="en-US" sz="800" dirty="0">
              <a:solidFill>
                <a:srgbClr val="000000"/>
              </a:solidFill>
              <a:latin typeface="Arial"/>
              <a:cs typeface="Arial" pitchFamily="34" charset="0"/>
            </a:endParaRPr>
          </a:p>
        </p:txBody>
      </p:sp>
      <p:sp>
        <p:nvSpPr>
          <p:cNvPr id="40" name="TextBox 39"/>
          <p:cNvSpPr txBox="1"/>
          <p:nvPr/>
        </p:nvSpPr>
        <p:spPr>
          <a:xfrm>
            <a:off x="5791200" y="2863285"/>
            <a:ext cx="634327" cy="215444"/>
          </a:xfrm>
          <a:prstGeom prst="rect">
            <a:avLst/>
          </a:prstGeom>
          <a:noFill/>
        </p:spPr>
        <p:txBody>
          <a:bodyPr wrap="square" rtlCol="0">
            <a:spAutoFit/>
          </a:bodyPr>
          <a:lstStyle>
            <a:defPPr>
              <a:defRPr lang="en-US"/>
            </a:defPPr>
            <a:lvl1pPr>
              <a:defRPr sz="900" b="0"/>
            </a:lvl1pPr>
          </a:lstStyle>
          <a:p>
            <a:pPr algn="ctr"/>
            <a:r>
              <a:rPr lang="en-US" sz="800" dirty="0">
                <a:solidFill>
                  <a:srgbClr val="000000"/>
                </a:solidFill>
                <a:latin typeface="Arial"/>
                <a:cs typeface="Arial" pitchFamily="34" charset="0"/>
              </a:rPr>
              <a:t>Builder</a:t>
            </a:r>
          </a:p>
        </p:txBody>
      </p:sp>
      <p:sp>
        <p:nvSpPr>
          <p:cNvPr id="41" name="TextBox 40"/>
          <p:cNvSpPr txBox="1"/>
          <p:nvPr/>
        </p:nvSpPr>
        <p:spPr>
          <a:xfrm>
            <a:off x="4884324" y="2553341"/>
            <a:ext cx="665736" cy="215444"/>
          </a:xfrm>
          <a:prstGeom prst="rect">
            <a:avLst/>
          </a:prstGeom>
          <a:noFill/>
        </p:spPr>
        <p:txBody>
          <a:bodyPr wrap="square" rtlCol="0">
            <a:spAutoFit/>
          </a:bodyPr>
          <a:lstStyle>
            <a:defPPr>
              <a:defRPr lang="en-US"/>
            </a:defPPr>
            <a:lvl1pPr>
              <a:defRPr sz="900" b="0"/>
            </a:lvl1pPr>
          </a:lstStyle>
          <a:p>
            <a:pPr algn="ctr"/>
            <a:r>
              <a:rPr lang="en-US" sz="800" dirty="0">
                <a:solidFill>
                  <a:srgbClr val="000000"/>
                </a:solidFill>
                <a:latin typeface="Arial"/>
                <a:cs typeface="Arial" pitchFamily="34" charset="0"/>
              </a:rPr>
              <a:t>Architect</a:t>
            </a:r>
          </a:p>
        </p:txBody>
      </p:sp>
      <p:sp>
        <p:nvSpPr>
          <p:cNvPr id="42" name="TextBox 41"/>
          <p:cNvSpPr txBox="1"/>
          <p:nvPr/>
        </p:nvSpPr>
        <p:spPr>
          <a:xfrm>
            <a:off x="6619086" y="3017303"/>
            <a:ext cx="654172" cy="338554"/>
          </a:xfrm>
          <a:prstGeom prst="rect">
            <a:avLst/>
          </a:prstGeom>
          <a:noFill/>
        </p:spPr>
        <p:txBody>
          <a:bodyPr wrap="square" rtlCol="0">
            <a:spAutoFit/>
          </a:bodyPr>
          <a:lstStyle>
            <a:defPPr>
              <a:defRPr lang="en-US"/>
            </a:defPPr>
            <a:lvl1pPr>
              <a:defRPr sz="900" b="0"/>
            </a:lvl1pPr>
          </a:lstStyle>
          <a:p>
            <a:r>
              <a:rPr lang="en-US" sz="800" dirty="0">
                <a:solidFill>
                  <a:srgbClr val="000000"/>
                </a:solidFill>
                <a:latin typeface="Arial"/>
                <a:cs typeface="Arial" pitchFamily="34" charset="0"/>
              </a:rPr>
              <a:t>Quality </a:t>
            </a:r>
            <a:endParaRPr lang="en-US" sz="800" dirty="0" smtClean="0">
              <a:solidFill>
                <a:srgbClr val="000000"/>
              </a:solidFill>
              <a:latin typeface="Arial"/>
              <a:cs typeface="Arial" pitchFamily="34" charset="0"/>
            </a:endParaRPr>
          </a:p>
          <a:p>
            <a:r>
              <a:rPr lang="en-US" sz="800" dirty="0" smtClean="0">
                <a:solidFill>
                  <a:srgbClr val="000000"/>
                </a:solidFill>
                <a:latin typeface="Arial"/>
                <a:cs typeface="Arial" pitchFamily="34" charset="0"/>
              </a:rPr>
              <a:t>Control</a:t>
            </a:r>
            <a:endParaRPr lang="en-US" sz="800" dirty="0">
              <a:solidFill>
                <a:srgbClr val="000000"/>
              </a:solidFill>
              <a:latin typeface="Arial"/>
              <a:cs typeface="Arial" pitchFamily="34" charset="0"/>
            </a:endParaRPr>
          </a:p>
        </p:txBody>
      </p:sp>
      <p:sp>
        <p:nvSpPr>
          <p:cNvPr id="45" name="Rounded Rectangle 44"/>
          <p:cNvSpPr/>
          <p:nvPr/>
        </p:nvSpPr>
        <p:spPr bwMode="gray">
          <a:xfrm>
            <a:off x="3581400" y="1191871"/>
            <a:ext cx="3656208" cy="417548"/>
          </a:xfrm>
          <a:prstGeom prst="roundRect">
            <a:avLst/>
          </a:prstGeom>
          <a:solidFill>
            <a:srgbClr val="FFFF99"/>
          </a:solidFill>
          <a:ln>
            <a:noFill/>
          </a:ln>
          <a:effectLst>
            <a:outerShdw blurRad="114300" dist="50800" dir="5400000" algn="ctr" rotWithShape="0">
              <a:schemeClr val="tx1"/>
            </a:outerShdw>
          </a:effectLst>
          <a:extLst/>
        </p:spPr>
        <p:txBody>
          <a:bodyPr wrap="square" lIns="45720" rIns="45720" rtlCol="0" anchor="ctr"/>
          <a:lstStyle/>
          <a:p>
            <a:pPr algn="ctr" eaLnBrk="0" hangingPunct="0"/>
            <a:r>
              <a:rPr lang="en-US" sz="1200" dirty="0">
                <a:solidFill>
                  <a:srgbClr val="007298"/>
                </a:solidFill>
                <a:latin typeface="Arial"/>
                <a:cs typeface="Arial" pitchFamily="34" charset="0"/>
              </a:rPr>
              <a:t>Various departments and organizations work </a:t>
            </a:r>
            <a:r>
              <a:rPr lang="en-US" sz="1200" dirty="0" smtClean="0">
                <a:solidFill>
                  <a:srgbClr val="007298"/>
                </a:solidFill>
                <a:latin typeface="Arial"/>
                <a:cs typeface="Arial" pitchFamily="34" charset="0"/>
              </a:rPr>
              <a:t>on it separately  </a:t>
            </a:r>
            <a:endParaRPr lang="en-US" sz="1200" dirty="0">
              <a:solidFill>
                <a:srgbClr val="007298"/>
              </a:solidFill>
              <a:latin typeface="Arial"/>
              <a:cs typeface="Arial" pitchFamily="34" charset="0"/>
            </a:endParaRPr>
          </a:p>
        </p:txBody>
      </p:sp>
      <p:sp>
        <p:nvSpPr>
          <p:cNvPr id="46" name="Rounded Rectangle 45"/>
          <p:cNvSpPr/>
          <p:nvPr/>
        </p:nvSpPr>
        <p:spPr bwMode="gray">
          <a:xfrm>
            <a:off x="3581400" y="3695023"/>
            <a:ext cx="3656208" cy="417548"/>
          </a:xfrm>
          <a:prstGeom prst="roundRect">
            <a:avLst/>
          </a:prstGeom>
          <a:solidFill>
            <a:srgbClr val="BAE18F"/>
          </a:solidFill>
          <a:ln>
            <a:noFill/>
          </a:ln>
          <a:effectLst>
            <a:outerShdw blurRad="114300" dist="50800" dir="5400000" algn="ctr" rotWithShape="0">
              <a:schemeClr val="tx1"/>
            </a:outerShdw>
          </a:effectLst>
          <a:extLst/>
        </p:spPr>
        <p:txBody>
          <a:bodyPr wrap="square" lIns="45720" rIns="45720" rtlCol="0" anchor="ctr"/>
          <a:lstStyle/>
          <a:p>
            <a:pPr algn="ctr"/>
            <a:r>
              <a:rPr lang="en-US" sz="1200" dirty="0">
                <a:solidFill>
                  <a:srgbClr val="007298"/>
                </a:solidFill>
                <a:latin typeface="Arial"/>
                <a:cs typeface="Arial" pitchFamily="34" charset="0"/>
              </a:rPr>
              <a:t>Team &amp; Product Owner work on it </a:t>
            </a:r>
            <a:r>
              <a:rPr lang="en-US" sz="1200" dirty="0" smtClean="0">
                <a:solidFill>
                  <a:srgbClr val="007298"/>
                </a:solidFill>
                <a:latin typeface="Arial"/>
                <a:cs typeface="Arial" pitchFamily="34" charset="0"/>
              </a:rPr>
              <a:t>incrementally together </a:t>
            </a:r>
            <a:endParaRPr lang="en-US" sz="1200" dirty="0">
              <a:solidFill>
                <a:srgbClr val="007298"/>
              </a:solidFill>
              <a:latin typeface="Arial"/>
              <a:cs typeface="Arial" pitchFamily="34" charset="0"/>
            </a:endParaRPr>
          </a:p>
        </p:txBody>
      </p:sp>
      <p:pic>
        <p:nvPicPr>
          <p:cNvPr id="47" name="Picture 46"/>
          <p:cNvPicPr>
            <a:picLocks noChangeAspect="1"/>
          </p:cNvPicPr>
          <p:nvPr/>
        </p:nvPicPr>
        <p:blipFill>
          <a:blip r:embed="rId10">
            <a:extLst>
              <a:ext uri="{BEBA8EAE-BF5A-486C-A8C5-ECC9F3942E4B}">
                <a14:imgProps xmlns:a14="http://schemas.microsoft.com/office/drawing/2010/main">
                  <a14:imgLayer r:embed="rId11">
                    <a14:imgEffect>
                      <a14:backgroundRemoval t="0" b="100000" l="0" r="98049">
                        <a14:foregroundMark x1="76585" y1="37681" x2="76585" y2="37681"/>
                        <a14:foregroundMark x1="74146" y1="44203" x2="74146" y2="44203"/>
                        <a14:foregroundMark x1="84878" y1="56522" x2="84878" y2="56522"/>
                        <a14:foregroundMark x1="71707" y1="74638" x2="71707" y2="74638"/>
                        <a14:foregroundMark x1="87805" y1="73913" x2="87805" y2="73913"/>
                        <a14:foregroundMark x1="93659" y1="74638" x2="93659" y2="74638"/>
                        <a14:foregroundMark x1="86341" y1="75362" x2="86341" y2="75362"/>
                        <a14:foregroundMark x1="81463" y1="75362" x2="81463" y2="75362"/>
                        <a14:foregroundMark x1="89268" y1="76812" x2="89268" y2="76812"/>
                        <a14:foregroundMark x1="90244" y1="74638" x2="90244" y2="74638"/>
                        <a14:foregroundMark x1="90732" y1="74638" x2="90732" y2="74638"/>
                        <a14:foregroundMark x1="91707" y1="76812" x2="91707" y2="76812"/>
                        <a14:foregroundMark x1="94634" y1="74638" x2="94634" y2="74638"/>
                      </a14:backgroundRemoval>
                    </a14:imgEffect>
                  </a14:imgLayer>
                </a14:imgProps>
              </a:ext>
            </a:extLst>
          </a:blip>
          <a:stretch>
            <a:fillRect/>
          </a:stretch>
        </p:blipFill>
        <p:spPr>
          <a:xfrm>
            <a:off x="2345449" y="1987458"/>
            <a:ext cx="1116751" cy="751764"/>
          </a:xfrm>
          <a:prstGeom prst="rect">
            <a:avLst/>
          </a:prstGeom>
        </p:spPr>
      </p:pic>
      <p:pic>
        <p:nvPicPr>
          <p:cNvPr id="48" name="Picture 47"/>
          <p:cNvPicPr>
            <a:picLocks noChangeAspect="1"/>
          </p:cNvPicPr>
          <p:nvPr/>
        </p:nvPicPr>
        <p:blipFill>
          <a:blip r:embed="rId10">
            <a:extLst>
              <a:ext uri="{BEBA8EAE-BF5A-486C-A8C5-ECC9F3942E4B}">
                <a14:imgProps xmlns:a14="http://schemas.microsoft.com/office/drawing/2010/main">
                  <a14:imgLayer r:embed="rId11">
                    <a14:imgEffect>
                      <a14:backgroundRemoval t="0" b="100000" l="0" r="98049">
                        <a14:foregroundMark x1="76585" y1="37681" x2="76585" y2="37681"/>
                        <a14:foregroundMark x1="74146" y1="44203" x2="74146" y2="44203"/>
                        <a14:foregroundMark x1="84878" y1="56522" x2="84878" y2="56522"/>
                        <a14:foregroundMark x1="71707" y1="74638" x2="71707" y2="74638"/>
                        <a14:foregroundMark x1="87805" y1="73913" x2="87805" y2="73913"/>
                        <a14:foregroundMark x1="93659" y1="74638" x2="93659" y2="74638"/>
                        <a14:foregroundMark x1="86341" y1="75362" x2="86341" y2="75362"/>
                        <a14:foregroundMark x1="81463" y1="75362" x2="81463" y2="75362"/>
                        <a14:foregroundMark x1="89268" y1="76812" x2="89268" y2="76812"/>
                        <a14:foregroundMark x1="90244" y1="74638" x2="90244" y2="74638"/>
                        <a14:foregroundMark x1="90732" y1="74638" x2="90732" y2="74638"/>
                        <a14:foregroundMark x1="91707" y1="76812" x2="91707" y2="76812"/>
                        <a14:foregroundMark x1="94634" y1="74638" x2="94634" y2="74638"/>
                      </a14:backgroundRemoval>
                    </a14:imgEffect>
                  </a14:imgLayer>
                </a14:imgProps>
              </a:ext>
            </a:extLst>
          </a:blip>
          <a:stretch>
            <a:fillRect/>
          </a:stretch>
        </p:blipFill>
        <p:spPr>
          <a:xfrm>
            <a:off x="2345449" y="4254844"/>
            <a:ext cx="1116751" cy="751764"/>
          </a:xfrm>
          <a:prstGeom prst="rect">
            <a:avLst/>
          </a:prstGeom>
        </p:spPr>
      </p:pic>
      <p:grpSp>
        <p:nvGrpSpPr>
          <p:cNvPr id="49" name="Group 48"/>
          <p:cNvGrpSpPr>
            <a:grpSpLocks noChangeAspect="1"/>
          </p:cNvGrpSpPr>
          <p:nvPr/>
        </p:nvGrpSpPr>
        <p:grpSpPr>
          <a:xfrm>
            <a:off x="1443037" y="2666374"/>
            <a:ext cx="466725" cy="807791"/>
            <a:chOff x="4105275" y="2466975"/>
            <a:chExt cx="933450" cy="1924050"/>
          </a:xfrm>
        </p:grpSpPr>
        <p:pic>
          <p:nvPicPr>
            <p:cNvPr id="50" name="Picture 49"/>
            <p:cNvPicPr>
              <a:picLocks noChangeAspect="1"/>
            </p:cNvPicPr>
            <p:nvPr/>
          </p:nvPicPr>
          <p:blipFill>
            <a:blip r:embed="rId12">
              <a:extLst>
                <a:ext uri="{BEBA8EAE-BF5A-486C-A8C5-ECC9F3942E4B}">
                  <a14:imgProps xmlns:a14="http://schemas.microsoft.com/office/drawing/2010/main">
                    <a14:imgLayer r:embed="rId13">
                      <a14:imgEffect>
                        <a14:backgroundRemoval t="0" b="100000" l="0" r="100000">
                          <a14:foregroundMark x1="52041" y1="4455" x2="52041" y2="4455"/>
                          <a14:foregroundMark x1="48980" y1="17327" x2="48980" y2="17327"/>
                          <a14:foregroundMark x1="45918" y1="12376" x2="45918" y2="12376"/>
                        </a14:backgroundRemoval>
                      </a14:imgEffect>
                    </a14:imgLayer>
                  </a14:imgProps>
                </a:ext>
              </a:extLst>
            </a:blip>
            <a:stretch>
              <a:fillRect/>
            </a:stretch>
          </p:blipFill>
          <p:spPr>
            <a:xfrm>
              <a:off x="4105275" y="2466975"/>
              <a:ext cx="933450" cy="1924050"/>
            </a:xfrm>
            <a:prstGeom prst="rect">
              <a:avLst/>
            </a:prstGeom>
          </p:spPr>
        </p:pic>
        <p:pic>
          <p:nvPicPr>
            <p:cNvPr id="51" name="Picture 7" descr="http://www.ambiance-sticker.com/images/Image/mac_mustacheCurls_1390987255.png">
              <a:hlinkClick r:id="rId14"/>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30739" b="34631"/>
            <a:stretch/>
          </p:blipFill>
          <p:spPr bwMode="auto">
            <a:xfrm>
              <a:off x="4379185" y="3044949"/>
              <a:ext cx="497615" cy="1723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a:grpSpLocks noChangeAspect="1"/>
          </p:cNvGrpSpPr>
          <p:nvPr/>
        </p:nvGrpSpPr>
        <p:grpSpPr>
          <a:xfrm>
            <a:off x="1390071" y="5076676"/>
            <a:ext cx="466725" cy="807791"/>
            <a:chOff x="4105275" y="2466975"/>
            <a:chExt cx="933450" cy="1924050"/>
          </a:xfrm>
        </p:grpSpPr>
        <p:pic>
          <p:nvPicPr>
            <p:cNvPr id="53" name="Picture 52"/>
            <p:cNvPicPr>
              <a:picLocks noChangeAspect="1"/>
            </p:cNvPicPr>
            <p:nvPr/>
          </p:nvPicPr>
          <p:blipFill>
            <a:blip r:embed="rId12">
              <a:extLst>
                <a:ext uri="{BEBA8EAE-BF5A-486C-A8C5-ECC9F3942E4B}">
                  <a14:imgProps xmlns:a14="http://schemas.microsoft.com/office/drawing/2010/main">
                    <a14:imgLayer r:embed="rId13">
                      <a14:imgEffect>
                        <a14:backgroundRemoval t="0" b="100000" l="0" r="100000">
                          <a14:foregroundMark x1="52041" y1="4455" x2="52041" y2="4455"/>
                          <a14:foregroundMark x1="48980" y1="17327" x2="48980" y2="17327"/>
                          <a14:foregroundMark x1="45918" y1="12376" x2="45918" y2="12376"/>
                        </a14:backgroundRemoval>
                      </a14:imgEffect>
                    </a14:imgLayer>
                  </a14:imgProps>
                </a:ext>
              </a:extLst>
            </a:blip>
            <a:stretch>
              <a:fillRect/>
            </a:stretch>
          </p:blipFill>
          <p:spPr>
            <a:xfrm>
              <a:off x="4105275" y="2466975"/>
              <a:ext cx="933450" cy="1924050"/>
            </a:xfrm>
            <a:prstGeom prst="rect">
              <a:avLst/>
            </a:prstGeom>
          </p:spPr>
        </p:pic>
        <p:pic>
          <p:nvPicPr>
            <p:cNvPr id="54" name="Picture 7" descr="http://www.ambiance-sticker.com/images/Image/mac_mustacheCurls_1390987255.png">
              <a:hlinkClick r:id="rId14"/>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30739" b="34631"/>
            <a:stretch/>
          </p:blipFill>
          <p:spPr bwMode="auto">
            <a:xfrm>
              <a:off x="4379185" y="3044949"/>
              <a:ext cx="497615" cy="172327"/>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54"/>
          <p:cNvPicPr>
            <a:picLocks noChangeAspect="1"/>
          </p:cNvPicPr>
          <p:nvPr/>
        </p:nvPicPr>
        <p:blipFill>
          <a:blip r:embed="rId16">
            <a:extLst>
              <a:ext uri="{BEBA8EAE-BF5A-486C-A8C5-ECC9F3942E4B}">
                <a14:imgProps xmlns:a14="http://schemas.microsoft.com/office/drawing/2010/main">
                  <a14:imgLayer r:embed="rId17">
                    <a14:imgEffect>
                      <a14:backgroundRemoval t="0" b="100000" l="0" r="100000">
                        <a14:backgroundMark x1="96639" y1="61081" x2="96639" y2="61081"/>
                        <a14:backgroundMark x1="78151" y1="97838" x2="78151" y2="97838"/>
                        <a14:backgroundMark x1="74790" y1="80541" x2="74790" y2="80541"/>
                      </a14:backgroundRemoval>
                    </a14:imgEffect>
                  </a14:imgLayer>
                </a14:imgProps>
              </a:ext>
            </a:extLst>
          </a:blip>
          <a:stretch>
            <a:fillRect/>
          </a:stretch>
        </p:blipFill>
        <p:spPr>
          <a:xfrm>
            <a:off x="7483979" y="2777722"/>
            <a:ext cx="460673" cy="739311"/>
          </a:xfrm>
          <a:prstGeom prst="rect">
            <a:avLst/>
          </a:prstGeom>
        </p:spPr>
      </p:pic>
      <p:pic>
        <p:nvPicPr>
          <p:cNvPr id="56" name="Picture 3"/>
          <p:cNvPicPr>
            <a:picLocks noChangeAspect="1" noChangeArrowheads="1"/>
          </p:cNvPicPr>
          <p:nvPr/>
        </p:nvPicPr>
        <p:blipFill rotWithShape="1">
          <a:blip r:embed="rId18">
            <a:extLst>
              <a:ext uri="{BEBA8EAE-BF5A-486C-A8C5-ECC9F3942E4B}">
                <a14:imgProps xmlns:a14="http://schemas.microsoft.com/office/drawing/2010/main">
                  <a14:imgLayer r:embed="rId19">
                    <a14:imgEffect>
                      <a14:backgroundRemoval t="0" b="92126" l="18519" r="87654">
                        <a14:foregroundMark x1="34568" y1="55906" x2="34568" y2="55906"/>
                        <a14:foregroundMark x1="29630" y1="57480" x2="29630" y2="57480"/>
                        <a14:foregroundMark x1="27160" y1="61417" x2="27160" y2="61417"/>
                        <a14:foregroundMark x1="33333" y1="59843" x2="33333" y2="59843"/>
                        <a14:foregroundMark x1="45679" y1="88189" x2="45679" y2="88189"/>
                        <a14:foregroundMark x1="39506" y1="88976" x2="39506" y2="88976"/>
                        <a14:foregroundMark x1="62963" y1="88976" x2="62963" y2="88976"/>
                        <a14:foregroundMark x1="74074" y1="87402" x2="74074" y2="87402"/>
                        <a14:foregroundMark x1="79012" y1="88189" x2="79012" y2="88189"/>
                        <a14:foregroundMark x1="33333" y1="90551" x2="33333" y2="90551"/>
                        <a14:foregroundMark x1="35802" y1="91339" x2="35802" y2="91339"/>
                        <a14:backgroundMark x1="38272" y1="64567" x2="38272" y2="64567"/>
                        <a14:backgroundMark x1="54321" y1="82677" x2="54321" y2="82677"/>
                        <a14:backgroundMark x1="71605" y1="55906" x2="71605" y2="55906"/>
                        <a14:backgroundMark x1="33333" y1="66929" x2="33333" y2="66929"/>
                        <a14:backgroundMark x1="33333" y1="59843" x2="33333" y2="59843"/>
                        <a14:backgroundMark x1="39506" y1="85827" x2="39506" y2="85827"/>
                      </a14:backgroundRemoval>
                    </a14:imgEffect>
                  </a14:imgLayer>
                </a14:imgProps>
              </a:ext>
              <a:ext uri="{28A0092B-C50C-407E-A947-70E740481C1C}">
                <a14:useLocalDpi xmlns:a14="http://schemas.microsoft.com/office/drawing/2010/main" val="0"/>
              </a:ext>
            </a:extLst>
          </a:blip>
          <a:srcRect l="17892" r="12235"/>
          <a:stretch/>
        </p:blipFill>
        <p:spPr bwMode="auto">
          <a:xfrm>
            <a:off x="7634976" y="5090262"/>
            <a:ext cx="354817" cy="796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56"/>
          <p:cNvPicPr>
            <a:picLocks noChangeAspect="1"/>
          </p:cNvPicPr>
          <p:nvPr/>
        </p:nvPicPr>
        <p:blipFill rotWithShape="1">
          <a:blip r:embed="rId20">
            <a:extLst>
              <a:ext uri="{BEBA8EAE-BF5A-486C-A8C5-ECC9F3942E4B}">
                <a14:imgProps xmlns:a14="http://schemas.microsoft.com/office/drawing/2010/main">
                  <a14:imgLayer r:embed="rId21">
                    <a14:imgEffect>
                      <a14:backgroundRemoval t="0" b="99296" l="0" r="100000">
                        <a14:foregroundMark x1="47573" y1="14085" x2="47573" y2="14085"/>
                        <a14:foregroundMark x1="46602" y1="9155" x2="46602" y2="9155"/>
                        <a14:foregroundMark x1="58252" y1="94366" x2="58252" y2="94366"/>
                        <a14:foregroundMark x1="63107" y1="95775" x2="63107" y2="95775"/>
                        <a14:backgroundMark x1="74757" y1="43662" x2="74757" y2="43662"/>
                        <a14:backgroundMark x1="69903" y1="57042" x2="69903" y2="57042"/>
                        <a14:backgroundMark x1="60194" y1="61268" x2="60194" y2="61268"/>
                        <a14:backgroundMark x1="56311" y1="43662" x2="56311" y2="43662"/>
                        <a14:backgroundMark x1="61165" y1="45775" x2="61165" y2="45775"/>
                        <a14:backgroundMark x1="86408" y1="14789" x2="86408" y2="14789"/>
                        <a14:backgroundMark x1="25243" y1="96479" x2="25243" y2="96479"/>
                        <a14:backgroundMark x1="44660" y1="89437" x2="44660" y2="89437"/>
                        <a14:backgroundMark x1="45631" y1="84507" x2="45631" y2="84507"/>
                      </a14:backgroundRemoval>
                    </a14:imgEffect>
                  </a14:imgLayer>
                </a14:imgProps>
              </a:ext>
            </a:extLst>
          </a:blip>
          <a:srcRect t="7157"/>
          <a:stretch/>
        </p:blipFill>
        <p:spPr>
          <a:xfrm>
            <a:off x="6266873" y="4507404"/>
            <a:ext cx="592799" cy="785025"/>
          </a:xfrm>
          <a:prstGeom prst="rect">
            <a:avLst/>
          </a:prstGeom>
        </p:spPr>
      </p:pic>
      <p:pic>
        <p:nvPicPr>
          <p:cNvPr id="58" name="Picture 57"/>
          <p:cNvPicPr>
            <a:picLocks noChangeAspect="1"/>
          </p:cNvPicPr>
          <p:nvPr/>
        </p:nvPicPr>
        <p:blipFill>
          <a:blip r:embed="rId22">
            <a:extLst>
              <a:ext uri="{BEBA8EAE-BF5A-486C-A8C5-ECC9F3942E4B}">
                <a14:imgProps xmlns:a14="http://schemas.microsoft.com/office/drawing/2010/main">
                  <a14:imgLayer r:embed="rId23">
                    <a14:imgEffect>
                      <a14:backgroundRemoval t="0" b="100000" l="0" r="100000">
                        <a14:foregroundMark x1="73770" y1="15470" x2="73770" y2="15470"/>
                        <a14:foregroundMark x1="72131" y1="3315" x2="72131" y2="3315"/>
                        <a14:foregroundMark x1="88525" y1="8287" x2="88525" y2="8287"/>
                        <a14:foregroundMark x1="56557" y1="36464" x2="56557" y2="36464"/>
                        <a14:foregroundMark x1="79508" y1="91160" x2="79508" y2="91160"/>
                        <a14:foregroundMark x1="82787" y1="92818" x2="82787" y2="92818"/>
                        <a14:foregroundMark x1="86066" y1="4420" x2="86066" y2="4420"/>
                        <a14:foregroundMark x1="76230" y1="1657" x2="76230" y2="1657"/>
                        <a14:foregroundMark x1="93443" y1="6630" x2="93443" y2="6630"/>
                        <a14:foregroundMark x1="95082" y1="8840" x2="95082" y2="8840"/>
                        <a14:foregroundMark x1="90984" y1="3867" x2="90984" y2="3867"/>
                        <a14:foregroundMark x1="86066" y1="2762" x2="86066" y2="2762"/>
                        <a14:backgroundMark x1="90164" y1="72376" x2="90164" y2="72376"/>
                        <a14:backgroundMark x1="96721" y1="62431" x2="96721" y2="62431"/>
                        <a14:backgroundMark x1="90984" y1="49724" x2="90984" y2="49724"/>
                        <a14:backgroundMark x1="92623" y1="41436" x2="92623" y2="41436"/>
                        <a14:backgroundMark x1="67213" y1="81768" x2="67213" y2="81768"/>
                        <a14:backgroundMark x1="68033" y1="96133" x2="68033" y2="96133"/>
                        <a14:backgroundMark x1="63115" y1="96685" x2="63115" y2="96685"/>
                        <a14:backgroundMark x1="87705" y1="96133" x2="87705" y2="96133"/>
                        <a14:backgroundMark x1="95902" y1="93370" x2="95902" y2="93370"/>
                        <a14:backgroundMark x1="94262" y1="86188" x2="94262" y2="86188"/>
                        <a14:backgroundMark x1="90984" y1="35359" x2="90984" y2="35359"/>
                        <a14:backgroundMark x1="95902" y1="4972" x2="95902" y2="4972"/>
                        <a14:backgroundMark x1="89344" y1="2762" x2="89344" y2="2762"/>
                        <a14:backgroundMark x1="97541" y1="24862" x2="97541" y2="24862"/>
                        <a14:backgroundMark x1="98361" y1="20994" x2="98361" y2="20994"/>
                        <a14:backgroundMark x1="98361" y1="16575" x2="98361" y2="16575"/>
                        <a14:backgroundMark x1="98361" y1="11050" x2="98361" y2="11050"/>
                        <a14:backgroundMark x1="72951" y1="1105" x2="72951" y2="1105"/>
                        <a14:backgroundMark x1="83607" y1="1105" x2="83607" y2="1105"/>
                        <a14:backgroundMark x1="79508" y1="1105" x2="79508" y2="1105"/>
                        <a14:backgroundMark x1="62295" y1="35359" x2="62295" y2="35359"/>
                        <a14:backgroundMark x1="55738" y1="41436" x2="55738" y2="41436"/>
                        <a14:backgroundMark x1="41803" y1="98343" x2="41803" y2="98343"/>
                        <a14:backgroundMark x1="45082" y1="98895" x2="45082" y2="98895"/>
                        <a14:backgroundMark x1="66393" y1="93923" x2="66393" y2="93923"/>
                        <a14:backgroundMark x1="97541" y1="7735" x2="97541" y2="7735"/>
                        <a14:backgroundMark x1="84426" y1="1657" x2="84426" y2="1657"/>
                        <a14:backgroundMark x1="91803" y1="4420" x2="91803" y2="4420"/>
                        <a14:backgroundMark x1="89344" y1="3867" x2="89344" y2="3867"/>
                        <a14:backgroundMark x1="85246" y1="2210" x2="85246" y2="2210"/>
                      </a14:backgroundRemoval>
                    </a14:imgEffect>
                    <a14:imgEffect>
                      <a14:brightnessContrast contrast="-40000"/>
                    </a14:imgEffect>
                  </a14:imgLayer>
                </a14:imgProps>
              </a:ext>
            </a:extLst>
          </a:blip>
          <a:stretch>
            <a:fillRect/>
          </a:stretch>
        </p:blipFill>
        <p:spPr>
          <a:xfrm flipH="1">
            <a:off x="3810062" y="1711481"/>
            <a:ext cx="377888" cy="578166"/>
          </a:xfrm>
          <a:prstGeom prst="rect">
            <a:avLst/>
          </a:prstGeom>
        </p:spPr>
      </p:pic>
      <p:pic>
        <p:nvPicPr>
          <p:cNvPr id="59" name="Picture 58"/>
          <p:cNvPicPr>
            <a:picLocks noChangeAspect="1"/>
          </p:cNvPicPr>
          <p:nvPr/>
        </p:nvPicPr>
        <p:blipFill>
          <a:blip r:embed="rId24">
            <a:extLst>
              <a:ext uri="{BEBA8EAE-BF5A-486C-A8C5-ECC9F3942E4B}">
                <a14:imgProps xmlns:a14="http://schemas.microsoft.com/office/drawing/2010/main">
                  <a14:imgLayer r:embed="rId25">
                    <a14:imgEffect>
                      <a14:backgroundRemoval t="2256" b="93985" l="5208" r="96875">
                        <a14:foregroundMark x1="37500" y1="6767" x2="37500" y2="6767"/>
                      </a14:backgroundRemoval>
                    </a14:imgEffect>
                  </a14:imgLayer>
                </a14:imgProps>
              </a:ext>
            </a:extLst>
          </a:blip>
          <a:stretch>
            <a:fillRect/>
          </a:stretch>
        </p:blipFill>
        <p:spPr>
          <a:xfrm>
            <a:off x="4935477" y="1939712"/>
            <a:ext cx="524507" cy="726661"/>
          </a:xfrm>
          <a:prstGeom prst="rect">
            <a:avLst/>
          </a:prstGeom>
        </p:spPr>
      </p:pic>
      <p:pic>
        <p:nvPicPr>
          <p:cNvPr id="60" name="Picture 59" descr="https://encrypted-tbn1.gstatic.com/images?q=tbn:ANd9GcRXKnqaidhAjvlL0mulRtlx0metIeC2A0l15vfoYTpqeZRtU6bo6Q">
            <a:hlinkClick r:id="rId26"/>
          </p:cNvPr>
          <p:cNvPicPr>
            <a:picLocks noChangeAspect="1"/>
          </p:cNvPicPr>
          <p:nvPr/>
        </p:nvPicPr>
        <p:blipFill>
          <a:blip r:embed="rId27" cstate="print">
            <a:extLst>
              <a:ext uri="{BEBA8EAE-BF5A-486C-A8C5-ECC9F3942E4B}">
                <a14:imgProps xmlns:a14="http://schemas.microsoft.com/office/drawing/2010/main">
                  <a14:imgLayer r:embed="rId28">
                    <a14:imgEffect>
                      <a14:backgroundRemoval t="3150" b="95276" l="6383" r="95213">
                        <a14:foregroundMark x1="54255" y1="16142" x2="54255" y2="16142"/>
                        <a14:foregroundMark x1="29255" y1="7874" x2="29255" y2="7874"/>
                        <a14:backgroundMark x1="55851" y1="58268" x2="55851" y2="58268"/>
                        <a14:backgroundMark x1="51064" y1="75197" x2="51064" y2="75197"/>
                        <a14:backgroundMark x1="50000" y1="79528" x2="50000" y2="79528"/>
                        <a14:backgroundMark x1="48936" y1="82283" x2="48936" y2="82283"/>
                        <a14:backgroundMark x1="47872" y1="84646" x2="47872" y2="84646"/>
                        <a14:backgroundMark x1="68617" y1="88189" x2="68617" y2="88189"/>
                        <a14:backgroundMark x1="37766" y1="83071" x2="37766" y2="83071"/>
                        <a14:backgroundMark x1="37766" y1="80709" x2="37766" y2="80709"/>
                        <a14:backgroundMark x1="37766" y1="78346" x2="37766" y2="78346"/>
                        <a14:backgroundMark x1="38298" y1="75591" x2="38298" y2="75591"/>
                        <a14:backgroundMark x1="37766" y1="73228" x2="37766" y2="73228"/>
                        <a14:backgroundMark x1="37766" y1="71654" x2="37766" y2="71654"/>
                        <a14:backgroundMark x1="37766" y1="70472" x2="37766" y2="70472"/>
                        <a14:backgroundMark x1="38830" y1="86220" x2="38830" y2="86220"/>
                        <a14:backgroundMark x1="37766" y1="86614" x2="37766" y2="86614"/>
                        <a14:backgroundMark x1="62766" y1="44882" x2="62766" y2="44882"/>
                        <a14:backgroundMark x1="60638" y1="42520" x2="60638" y2="42520"/>
                        <a14:backgroundMark x1="53723" y1="40551" x2="53723" y2="40551"/>
                        <a14:backgroundMark x1="72872" y1="21260" x2="72872" y2="21260"/>
                        <a14:backgroundMark x1="83511" y1="13386" x2="83511" y2="13386"/>
                        <a14:backgroundMark x1="90957" y1="18504" x2="90957" y2="18504"/>
                        <a14:backgroundMark x1="92021" y1="30709" x2="92021" y2="30709"/>
                        <a14:backgroundMark x1="55851" y1="10236" x2="55851" y2="10236"/>
                        <a14:backgroundMark x1="59574" y1="19685" x2="59574" y2="19685"/>
                        <a14:backgroundMark x1="57979" y1="20079" x2="57979" y2="20079"/>
                        <a14:backgroundMark x1="56915" y1="15748" x2="56915" y2="15748"/>
                        <a14:backgroundMark x1="56383" y1="13780" x2="56383" y2="13780"/>
                        <a14:backgroundMark x1="53191" y1="11811" x2="53191" y2="11811"/>
                        <a14:backgroundMark x1="51064" y1="8661" x2="51064" y2="8661"/>
                        <a14:backgroundMark x1="51064" y1="9843" x2="51064" y2="9843"/>
                        <a14:backgroundMark x1="48936" y1="9055" x2="48936" y2="9055"/>
                        <a14:backgroundMark x1="46277" y1="7087" x2="46277" y2="7087"/>
                        <a14:backgroundMark x1="44681" y1="6693" x2="44681" y2="6693"/>
                        <a14:backgroundMark x1="40957" y1="6693" x2="40957" y2="6693"/>
                        <a14:backgroundMark x1="37766" y1="6299" x2="37766" y2="6299"/>
                        <a14:backgroundMark x1="26596" y1="8268" x2="26596" y2="8268"/>
                        <a14:backgroundMark x1="52128" y1="55118" x2="52128" y2="55118"/>
                        <a14:backgroundMark x1="69681" y1="63386" x2="69681" y2="63386"/>
                        <a14:backgroundMark x1="61170" y1="57874" x2="61170" y2="57874"/>
                        <a14:backgroundMark x1="59574" y1="90157" x2="59574" y2="90157"/>
                        <a14:backgroundMark x1="31383" y1="92126" x2="31383" y2="92126"/>
                      </a14:backgroundRemoval>
                    </a14:imgEffect>
                  </a14:imgLayer>
                </a14:imgProps>
              </a:ext>
              <a:ext uri="{28A0092B-C50C-407E-A947-70E740481C1C}">
                <a14:useLocalDpi xmlns:a14="http://schemas.microsoft.com/office/drawing/2010/main" val="0"/>
              </a:ext>
            </a:extLst>
          </a:blip>
          <a:srcRect/>
          <a:stretch>
            <a:fillRect/>
          </a:stretch>
        </p:blipFill>
        <p:spPr bwMode="auto">
          <a:xfrm>
            <a:off x="5877787" y="2316366"/>
            <a:ext cx="467596" cy="607016"/>
          </a:xfrm>
          <a:prstGeom prst="rect">
            <a:avLst/>
          </a:prstGeom>
          <a:noFill/>
          <a:ln>
            <a:noFill/>
          </a:ln>
        </p:spPr>
      </p:pic>
      <p:pic>
        <p:nvPicPr>
          <p:cNvPr id="61" name="Picture 60"/>
          <p:cNvPicPr>
            <a:picLocks noChangeAspect="1"/>
          </p:cNvPicPr>
          <p:nvPr/>
        </p:nvPicPr>
        <p:blipFill>
          <a:blip r:embed="rId29">
            <a:extLst>
              <a:ext uri="{BEBA8EAE-BF5A-486C-A8C5-ECC9F3942E4B}">
                <a14:imgProps xmlns:a14="http://schemas.microsoft.com/office/drawing/2010/main">
                  <a14:imgLayer r:embed="rId30">
                    <a14:imgEffect>
                      <a14:backgroundRemoval t="0" b="95431" l="8654" r="96154"/>
                    </a14:imgEffect>
                  </a14:imgLayer>
                </a14:imgProps>
              </a:ext>
            </a:extLst>
          </a:blip>
          <a:stretch>
            <a:fillRect/>
          </a:stretch>
        </p:blipFill>
        <p:spPr>
          <a:xfrm>
            <a:off x="4009515" y="4444178"/>
            <a:ext cx="469714" cy="889747"/>
          </a:xfrm>
          <a:prstGeom prst="rect">
            <a:avLst/>
          </a:prstGeom>
        </p:spPr>
      </p:pic>
      <p:pic>
        <p:nvPicPr>
          <p:cNvPr id="62" name="Picture 61"/>
          <p:cNvPicPr>
            <a:picLocks noChangeAspect="1"/>
          </p:cNvPicPr>
          <p:nvPr/>
        </p:nvPicPr>
        <p:blipFill>
          <a:blip r:embed="rId31">
            <a:extLst>
              <a:ext uri="{BEBA8EAE-BF5A-486C-A8C5-ECC9F3942E4B}">
                <a14:imgProps xmlns:a14="http://schemas.microsoft.com/office/drawing/2010/main">
                  <a14:imgLayer r:embed="rId32">
                    <a14:imgEffect>
                      <a14:backgroundRemoval t="0" b="100000" l="0" r="88356">
                        <a14:foregroundMark x1="28767" y1="8629" x2="28767" y2="8629"/>
                        <a14:foregroundMark x1="37671" y1="7614" x2="37671" y2="7614"/>
                        <a14:foregroundMark x1="24658" y1="12690" x2="24658" y2="12690"/>
                        <a14:foregroundMark x1="21233" y1="7614" x2="21233" y2="7614"/>
                        <a14:foregroundMark x1="26712" y1="5076" x2="26712" y2="5076"/>
                        <a14:foregroundMark x1="8219" y1="79695" x2="8219" y2="79695"/>
                        <a14:foregroundMark x1="18493" y1="42640" x2="18493" y2="42640"/>
                        <a14:foregroundMark x1="13014" y1="43147" x2="13014" y2="43147"/>
                        <a14:foregroundMark x1="8219" y1="47208" x2="8219" y2="47208"/>
                        <a14:foregroundMark x1="47260" y1="7614" x2="47260" y2="7614"/>
                        <a14:backgroundMark x1="21918" y1="1015" x2="21918" y2="1015"/>
                        <a14:backgroundMark x1="25342" y1="1015" x2="25342" y2="1015"/>
                        <a14:backgroundMark x1="30822" y1="1015" x2="30822" y2="1015"/>
                        <a14:backgroundMark x1="46575" y1="8629" x2="46575" y2="8629"/>
                      </a14:backgroundRemoval>
                    </a14:imgEffect>
                  </a14:imgLayer>
                </a14:imgProps>
              </a:ext>
            </a:extLst>
          </a:blip>
          <a:stretch>
            <a:fillRect/>
          </a:stretch>
        </p:blipFill>
        <p:spPr>
          <a:xfrm>
            <a:off x="6631559" y="2457095"/>
            <a:ext cx="460354" cy="621162"/>
          </a:xfrm>
          <a:prstGeom prst="rect">
            <a:avLst/>
          </a:prstGeom>
        </p:spPr>
      </p:pic>
      <p:grpSp>
        <p:nvGrpSpPr>
          <p:cNvPr id="63" name="Group 62"/>
          <p:cNvGrpSpPr>
            <a:grpSpLocks noChangeAspect="1"/>
          </p:cNvGrpSpPr>
          <p:nvPr/>
        </p:nvGrpSpPr>
        <p:grpSpPr>
          <a:xfrm>
            <a:off x="4542800" y="4134551"/>
            <a:ext cx="1348783" cy="912233"/>
            <a:chOff x="6734843" y="2858981"/>
            <a:chExt cx="2143125" cy="1531360"/>
          </a:xfrm>
        </p:grpSpPr>
        <p:pic>
          <p:nvPicPr>
            <p:cNvPr id="64" name="Picture 63"/>
            <p:cNvPicPr/>
            <p:nvPr/>
          </p:nvPicPr>
          <p:blipFill>
            <a:blip r:embed="rId33">
              <a:extLst>
                <a:ext uri="{BEBA8EAE-BF5A-486C-A8C5-ECC9F3942E4B}">
                  <a14:imgProps xmlns:a14="http://schemas.microsoft.com/office/drawing/2010/main">
                    <a14:imgLayer r:embed="rId34">
                      <a14:imgEffect>
                        <a14:backgroundRemoval t="0" b="99194" l="1087" r="98913">
                          <a14:foregroundMark x1="12500" y1="35484" x2="12500" y2="35484"/>
                          <a14:foregroundMark x1="18478" y1="31452" x2="18478" y2="31452"/>
                          <a14:foregroundMark x1="15217" y1="33065" x2="15217" y2="33065"/>
                          <a14:foregroundMark x1="21739" y1="29839" x2="21739" y2="29839"/>
                          <a14:backgroundMark x1="65761" y1="1613" x2="65761" y2="1613"/>
                          <a14:backgroundMark x1="64674" y1="4839" x2="64674" y2="4839"/>
                          <a14:backgroundMark x1="79348" y1="1613" x2="79348" y2="1613"/>
                          <a14:backgroundMark x1="73913" y1="1613" x2="73913" y2="1613"/>
                          <a14:backgroundMark x1="43478" y1="4032" x2="43478" y2="4032"/>
                          <a14:backgroundMark x1="33696" y1="1613" x2="33696" y2="1613"/>
                          <a14:backgroundMark x1="40761" y1="87097" x2="40761" y2="87097"/>
                          <a14:backgroundMark x1="39130" y1="83871" x2="39130" y2="83871"/>
                          <a14:backgroundMark x1="67935" y1="85484" x2="67935" y2="85484"/>
                          <a14:backgroundMark x1="60870" y1="85484" x2="60870" y2="85484"/>
                          <a14:backgroundMark x1="61413" y1="2419" x2="61413" y2="2419"/>
                          <a14:backgroundMark x1="58152" y1="1613" x2="58152" y2="1613"/>
                        </a14:backgroundRemoval>
                      </a14:imgEffect>
                    </a14:imgLayer>
                  </a14:imgProps>
                </a:ext>
              </a:extLst>
            </a:blip>
            <a:stretch>
              <a:fillRect/>
            </a:stretch>
          </p:blipFill>
          <p:spPr>
            <a:xfrm>
              <a:off x="7337597" y="3273349"/>
              <a:ext cx="1540371" cy="1116992"/>
            </a:xfrm>
            <a:prstGeom prst="rect">
              <a:avLst/>
            </a:prstGeom>
          </p:spPr>
        </p:pic>
        <p:pic>
          <p:nvPicPr>
            <p:cNvPr id="65" name="Picture 6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34843" y="2858981"/>
              <a:ext cx="979475" cy="1531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Slide Number Placeholder 6"/>
          <p:cNvSpPr>
            <a:spLocks noGrp="1"/>
          </p:cNvSpPr>
          <p:nvPr>
            <p:ph type="sldNum" sz="quarter" idx="4294967295"/>
          </p:nvPr>
        </p:nvSpPr>
        <p:spPr>
          <a:xfrm>
            <a:off x="1196020" y="6484942"/>
            <a:ext cx="457200" cy="246888"/>
          </a:xfrm>
          <a:prstGeom prst="rect">
            <a:avLst/>
          </a:prstGeom>
        </p:spPr>
        <p:txBody>
          <a:bodyPr/>
          <a:lstStyle/>
          <a:p>
            <a:fld id="{3FA3774A-5832-4A16-BF84-F8C7C2A3DAAE}" type="slidenum">
              <a:rPr lang="en-US" smtClean="0">
                <a:solidFill>
                  <a:srgbClr val="A5A5A5"/>
                </a:solidFill>
                <a:latin typeface="Arial"/>
              </a:rPr>
              <a:pPr/>
              <a:t>20</a:t>
            </a:fld>
            <a:endParaRPr lang="en-US" dirty="0">
              <a:solidFill>
                <a:srgbClr val="A5A5A5"/>
              </a:solidFill>
              <a:latin typeface="Arial"/>
            </a:endParaRPr>
          </a:p>
        </p:txBody>
      </p:sp>
      <p:pic>
        <p:nvPicPr>
          <p:cNvPr id="253954"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1346724" y="4226704"/>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8121019" y="436761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2"/>
          <p:cNvPicPr>
            <a:picLocks noChangeAspect="1" noChangeArrowheads="1"/>
          </p:cNvPicPr>
          <p:nvPr/>
        </p:nvPicPr>
        <p:blipFill>
          <a:blip r:embed="rId37" cstate="print">
            <a:extLst>
              <a:ext uri="{BEBA8EAE-BF5A-486C-A8C5-ECC9F3942E4B}">
                <a14:imgProps xmlns:a14="http://schemas.microsoft.com/office/drawing/2010/main">
                  <a14:imgLayer r:embed="rId38">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5047489" y="548640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2"/>
          <p:cNvPicPr>
            <a:picLocks noChangeAspect="1" noChangeArrowheads="1"/>
          </p:cNvPicPr>
          <p:nvPr/>
        </p:nvPicPr>
        <p:blipFill>
          <a:blip r:embed="rId39" cstate="print">
            <a:duotone>
              <a:schemeClr val="bg2">
                <a:shade val="45000"/>
                <a:satMod val="135000"/>
              </a:schemeClr>
              <a:prstClr val="white"/>
            </a:duotone>
            <a:extLst>
              <a:ext uri="{BEBA8EAE-BF5A-486C-A8C5-ECC9F3942E4B}">
                <a14:imgProps xmlns:a14="http://schemas.microsoft.com/office/drawing/2010/main">
                  <a14:imgLayer r:embed="rId38">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4249642" y="548640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2"/>
          <p:cNvPicPr>
            <a:picLocks noChangeAspect="1" noChangeArrowheads="1"/>
          </p:cNvPicPr>
          <p:nvPr/>
        </p:nvPicPr>
        <p:blipFill>
          <a:blip r:embed="rId40" cstate="print">
            <a:extLst>
              <a:ext uri="{BEBA8EAE-BF5A-486C-A8C5-ECC9F3942E4B}">
                <a14:imgProps xmlns:a14="http://schemas.microsoft.com/office/drawing/2010/main">
                  <a14:imgLayer r:embed="rId38">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5845336" y="548640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4724400" y="5173541"/>
            <a:ext cx="1383963" cy="218141"/>
            <a:chOff x="4640846" y="4860011"/>
            <a:chExt cx="1662110" cy="519468"/>
          </a:xfrm>
        </p:grpSpPr>
        <p:cxnSp>
          <p:nvCxnSpPr>
            <p:cNvPr id="73" name="Straight Arrow Connector 72"/>
            <p:cNvCxnSpPr/>
            <p:nvPr/>
          </p:nvCxnSpPr>
          <p:spPr bwMode="auto">
            <a:xfrm flipV="1">
              <a:off x="4667973" y="4862537"/>
              <a:ext cx="728123" cy="49351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bwMode="auto">
            <a:xfrm flipV="1">
              <a:off x="4640846" y="5378793"/>
              <a:ext cx="1662110" cy="686"/>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bwMode="auto">
            <a:xfrm>
              <a:off x="5348177" y="4860011"/>
              <a:ext cx="943909" cy="501034"/>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pic>
        <p:nvPicPr>
          <p:cNvPr id="66"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1350742" y="1855131"/>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2" descr="Image result for Funny Mona Lisa"/>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8121019" y="2217206"/>
            <a:ext cx="601376" cy="76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799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797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Agile?</a:t>
            </a:r>
            <a:endParaRPr lang="en-US" dirty="0"/>
          </a:p>
        </p:txBody>
      </p:sp>
      <p:sp>
        <p:nvSpPr>
          <p:cNvPr id="3" name="AutoShape 17"/>
          <p:cNvSpPr>
            <a:spLocks noChangeArrowheads="1"/>
          </p:cNvSpPr>
          <p:nvPr/>
        </p:nvSpPr>
        <p:spPr bwMode="auto">
          <a:xfrm>
            <a:off x="304800" y="890648"/>
            <a:ext cx="8610600" cy="861952"/>
          </a:xfrm>
          <a:prstGeom prst="flowChartAlternateProcess">
            <a:avLst/>
          </a:prstGeom>
          <a:noFill/>
          <a:ln w="9525">
            <a:solidFill>
              <a:srgbClr val="FFC000"/>
            </a:solidFill>
            <a:miter lim="800000"/>
            <a:headEnd/>
            <a:tailEnd/>
          </a:ln>
          <a:effectLst/>
          <a:scene3d>
            <a:camera prst="orthographicFront"/>
            <a:lightRig rig="threePt" dir="t"/>
          </a:scene3d>
          <a:sp3d>
            <a:bevelT/>
          </a:sp3d>
        </p:spPr>
        <p:txBody>
          <a:bodyPr anchor="t"/>
          <a:lstStyle/>
          <a:p>
            <a:pPr>
              <a:defRPr/>
            </a:pPr>
            <a:r>
              <a:rPr lang="en-US" sz="1600" dirty="0" smtClean="0">
                <a:latin typeface="+mn-lt"/>
                <a:cs typeface="Calibri" pitchFamily="34" charset="0"/>
              </a:rPr>
              <a:t>”Agile </a:t>
            </a:r>
            <a:r>
              <a:rPr lang="en-US" sz="1600" dirty="0">
                <a:latin typeface="+mn-lt"/>
                <a:cs typeface="Calibri" pitchFamily="34" charset="0"/>
              </a:rPr>
              <a:t>is an umbrella term used to encompass dozens of different techniques and disciplines (e.g. </a:t>
            </a:r>
            <a:r>
              <a:rPr lang="en-US" sz="1600" dirty="0" smtClean="0">
                <a:latin typeface="+mn-lt"/>
                <a:cs typeface="Calibri" pitchFamily="34" charset="0"/>
              </a:rPr>
              <a:t>Scrum, XP</a:t>
            </a:r>
            <a:r>
              <a:rPr lang="en-US" sz="1600" dirty="0">
                <a:latin typeface="+mn-lt"/>
                <a:cs typeface="Calibri" pitchFamily="34" charset="0"/>
              </a:rPr>
              <a:t>, </a:t>
            </a:r>
            <a:r>
              <a:rPr lang="en-US" sz="1600" dirty="0" smtClean="0">
                <a:latin typeface="+mn-lt"/>
                <a:cs typeface="Calibri" pitchFamily="34" charset="0"/>
              </a:rPr>
              <a:t>KANBAN, etc.), </a:t>
            </a:r>
            <a:r>
              <a:rPr lang="en-US" sz="1600" dirty="0">
                <a:latin typeface="+mn-lt"/>
                <a:cs typeface="Calibri" pitchFamily="34" charset="0"/>
              </a:rPr>
              <a:t>all aimed at the </a:t>
            </a:r>
            <a:r>
              <a:rPr lang="en-US" sz="1600" dirty="0" smtClean="0">
                <a:latin typeface="+mn-lt"/>
                <a:cs typeface="Calibri" pitchFamily="34" charset="0"/>
              </a:rPr>
              <a:t>iterative, incremental development </a:t>
            </a:r>
            <a:r>
              <a:rPr lang="en-US" sz="1600" dirty="0">
                <a:latin typeface="+mn-lt"/>
                <a:cs typeface="Calibri" pitchFamily="34" charset="0"/>
              </a:rPr>
              <a:t>of software.  </a:t>
            </a:r>
            <a:endParaRPr lang="en-US" sz="1600" dirty="0" smtClean="0">
              <a:latin typeface="+mn-lt"/>
              <a:cs typeface="Calibri" pitchFamily="34" charset="0"/>
            </a:endParaRPr>
          </a:p>
          <a:p>
            <a:pPr>
              <a:defRPr/>
            </a:pPr>
            <a:endParaRPr lang="en-US" sz="1600" dirty="0" smtClean="0">
              <a:latin typeface="+mn-lt"/>
              <a:cs typeface="Calibri" pitchFamily="34" charset="0"/>
            </a:endParaRPr>
          </a:p>
        </p:txBody>
      </p:sp>
      <p:sp>
        <p:nvSpPr>
          <p:cNvPr id="4" name="Rectangle 3"/>
          <p:cNvSpPr/>
          <p:nvPr/>
        </p:nvSpPr>
        <p:spPr>
          <a:xfrm>
            <a:off x="1219200" y="2042550"/>
            <a:ext cx="1531188" cy="338554"/>
          </a:xfrm>
          <a:prstGeom prst="rect">
            <a:avLst/>
          </a:prstGeom>
        </p:spPr>
        <p:txBody>
          <a:bodyPr wrap="none">
            <a:spAutoFit/>
          </a:bodyPr>
          <a:lstStyle/>
          <a:p>
            <a:r>
              <a:rPr lang="en-US" i="1" u="sng" dirty="0" smtClean="0">
                <a:latin typeface="+mn-lt"/>
              </a:rPr>
              <a:t>Agile is about</a:t>
            </a:r>
            <a:endParaRPr lang="en-US" i="1" u="sng" dirty="0">
              <a:latin typeface="+mn-lt"/>
            </a:endParaRPr>
          </a:p>
        </p:txBody>
      </p:sp>
      <p:grpSp>
        <p:nvGrpSpPr>
          <p:cNvPr id="5" name="Group 58"/>
          <p:cNvGrpSpPr/>
          <p:nvPr/>
        </p:nvGrpSpPr>
        <p:grpSpPr>
          <a:xfrm>
            <a:off x="196557" y="2781824"/>
            <a:ext cx="4445782" cy="2394206"/>
            <a:chOff x="0" y="4060562"/>
            <a:chExt cx="4445782" cy="2394206"/>
          </a:xfrm>
        </p:grpSpPr>
        <p:sp>
          <p:nvSpPr>
            <p:cNvPr id="6" name="Freeform 5"/>
            <p:cNvSpPr/>
            <p:nvPr/>
          </p:nvSpPr>
          <p:spPr>
            <a:xfrm>
              <a:off x="168989" y="5551525"/>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AU" sz="700" kern="1200" dirty="0" smtClean="0"/>
                <a:t>Work performed by </a:t>
              </a:r>
              <a:r>
                <a:rPr lang="en-US" sz="700" dirty="0" smtClean="0">
                  <a:cs typeface="Calibri" pitchFamily="34" charset="0"/>
                </a:rPr>
                <a:t>motivated, self-organizing teams</a:t>
              </a:r>
              <a:endParaRPr lang="en-AU" sz="700" kern="1200" dirty="0"/>
            </a:p>
          </p:txBody>
        </p:sp>
        <p:sp>
          <p:nvSpPr>
            <p:cNvPr id="7" name="Hexagon 6"/>
            <p:cNvSpPr/>
            <p:nvPr/>
          </p:nvSpPr>
          <p:spPr>
            <a:xfrm>
              <a:off x="191963" y="5955455"/>
              <a:ext cx="112318" cy="105852"/>
            </a:xfrm>
            <a:prstGeom prst="hexagon">
              <a:avLst>
                <a:gd name="adj" fmla="val 25000"/>
                <a:gd name="vf" fmla="val 115470"/>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 name="Hexagon 7"/>
            <p:cNvSpPr/>
            <p:nvPr/>
          </p:nvSpPr>
          <p:spPr>
            <a:xfrm>
              <a:off x="0" y="5835642"/>
              <a:ext cx="112318" cy="105852"/>
            </a:xfrm>
            <a:prstGeom prst="hexagon">
              <a:avLst>
                <a:gd name="adj" fmla="val 25000"/>
                <a:gd name="vf" fmla="val 115470"/>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997596" y="5049594"/>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US" sz="700" dirty="0" smtClean="0">
                  <a:cs typeface="Calibri" pitchFamily="34" charset="0"/>
                </a:rPr>
                <a:t>Continuous prioritization of requirements</a:t>
              </a:r>
              <a:endParaRPr lang="en-AU" sz="700" kern="1200" dirty="0"/>
            </a:p>
          </p:txBody>
        </p:sp>
        <p:sp>
          <p:nvSpPr>
            <p:cNvPr id="10" name="Freeform 9"/>
            <p:cNvSpPr/>
            <p:nvPr/>
          </p:nvSpPr>
          <p:spPr>
            <a:xfrm>
              <a:off x="168989" y="4553187"/>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AU" sz="700" dirty="0" smtClean="0"/>
                <a:t>Iterative, incremental development</a:t>
              </a:r>
              <a:endParaRPr lang="en-AU" sz="700" kern="1200" dirty="0" smtClean="0"/>
            </a:p>
          </p:txBody>
        </p:sp>
        <p:sp>
          <p:nvSpPr>
            <p:cNvPr id="11" name="Freeform 10"/>
            <p:cNvSpPr/>
            <p:nvPr/>
          </p:nvSpPr>
          <p:spPr>
            <a:xfrm>
              <a:off x="1825691" y="455115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Value Driven Development</a:t>
              </a:r>
              <a:endParaRPr lang="en-AU" sz="700" kern="1200" dirty="0"/>
            </a:p>
          </p:txBody>
        </p:sp>
        <p:sp>
          <p:nvSpPr>
            <p:cNvPr id="12" name="Freeform 11"/>
            <p:cNvSpPr/>
            <p:nvPr/>
          </p:nvSpPr>
          <p:spPr>
            <a:xfrm>
              <a:off x="2654298" y="406056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dirty="0" smtClean="0"/>
                <a:t>Collaborative working with Business, Technology and Vendor Partners</a:t>
              </a:r>
              <a:endParaRPr lang="en-AU" sz="700" kern="1200" dirty="0"/>
            </a:p>
          </p:txBody>
        </p:sp>
        <p:sp>
          <p:nvSpPr>
            <p:cNvPr id="13" name="Hexagon 12"/>
            <p:cNvSpPr/>
            <p:nvPr/>
          </p:nvSpPr>
          <p:spPr>
            <a:xfrm>
              <a:off x="3482904" y="4564528"/>
              <a:ext cx="962878" cy="903243"/>
            </a:xfrm>
            <a:prstGeom prst="hexagon">
              <a:avLst>
                <a:gd name="adj" fmla="val 25000"/>
                <a:gd name="vf" fmla="val 115470"/>
              </a:avLst>
            </a:prstGeom>
            <a:noFill/>
            <a:ln>
              <a:no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3460122" y="4557448"/>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Regular delivery of Minimum Marketable Features</a:t>
              </a:r>
              <a:endParaRPr lang="en-AU" sz="700" kern="1200" dirty="0"/>
            </a:p>
          </p:txBody>
        </p:sp>
      </p:grpSp>
      <p:sp>
        <p:nvSpPr>
          <p:cNvPr id="15" name="Rectangle 14"/>
          <p:cNvSpPr/>
          <p:nvPr/>
        </p:nvSpPr>
        <p:spPr>
          <a:xfrm>
            <a:off x="5791200" y="2116723"/>
            <a:ext cx="2021707" cy="338554"/>
          </a:xfrm>
          <a:prstGeom prst="rect">
            <a:avLst/>
          </a:prstGeom>
        </p:spPr>
        <p:txBody>
          <a:bodyPr wrap="none">
            <a:spAutoFit/>
          </a:bodyPr>
          <a:lstStyle/>
          <a:p>
            <a:r>
              <a:rPr lang="en-US" i="1" u="sng" dirty="0" smtClean="0">
                <a:latin typeface="+mn-lt"/>
              </a:rPr>
              <a:t>Agile is NOT about</a:t>
            </a:r>
            <a:endParaRPr lang="en-US" i="1" u="sng" dirty="0">
              <a:latin typeface="+mn-lt"/>
            </a:endParaRPr>
          </a:p>
        </p:txBody>
      </p:sp>
      <p:grpSp>
        <p:nvGrpSpPr>
          <p:cNvPr id="16" name="Group 57"/>
          <p:cNvGrpSpPr/>
          <p:nvPr/>
        </p:nvGrpSpPr>
        <p:grpSpPr>
          <a:xfrm>
            <a:off x="4772490" y="2749922"/>
            <a:ext cx="4276793" cy="2394206"/>
            <a:chOff x="4714806" y="3603362"/>
            <a:chExt cx="4276793" cy="2394206"/>
          </a:xfrm>
        </p:grpSpPr>
        <p:sp>
          <p:nvSpPr>
            <p:cNvPr id="17" name="Freeform 16"/>
            <p:cNvSpPr/>
            <p:nvPr/>
          </p:nvSpPr>
          <p:spPr>
            <a:xfrm>
              <a:off x="4714806" y="5094325"/>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Cutting Corners</a:t>
              </a:r>
              <a:endParaRPr lang="en-AU" sz="700" kern="1200" dirty="0"/>
            </a:p>
          </p:txBody>
        </p:sp>
        <p:sp>
          <p:nvSpPr>
            <p:cNvPr id="18" name="Freeform 17"/>
            <p:cNvSpPr/>
            <p:nvPr/>
          </p:nvSpPr>
          <p:spPr>
            <a:xfrm>
              <a:off x="5543413" y="4592394"/>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Taking controls away – scope etc.</a:t>
              </a:r>
              <a:endParaRPr lang="en-AU" sz="700" kern="1200" dirty="0"/>
            </a:p>
          </p:txBody>
        </p:sp>
        <p:sp>
          <p:nvSpPr>
            <p:cNvPr id="19" name="Freeform 18"/>
            <p:cNvSpPr/>
            <p:nvPr/>
          </p:nvSpPr>
          <p:spPr>
            <a:xfrm>
              <a:off x="4714806" y="4095987"/>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Replacement for Waterfall</a:t>
              </a:r>
            </a:p>
          </p:txBody>
        </p:sp>
        <p:sp>
          <p:nvSpPr>
            <p:cNvPr id="20" name="Freeform 19"/>
            <p:cNvSpPr/>
            <p:nvPr/>
          </p:nvSpPr>
          <p:spPr>
            <a:xfrm>
              <a:off x="6371508" y="409395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Easy to Implement</a:t>
              </a:r>
              <a:endParaRPr lang="en-AU" sz="700" kern="1200" dirty="0"/>
            </a:p>
          </p:txBody>
        </p:sp>
        <p:sp>
          <p:nvSpPr>
            <p:cNvPr id="21" name="Freeform 20"/>
            <p:cNvSpPr/>
            <p:nvPr/>
          </p:nvSpPr>
          <p:spPr>
            <a:xfrm>
              <a:off x="7200115" y="360336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Immediate Savings</a:t>
              </a:r>
              <a:endParaRPr lang="en-AU" sz="700" kern="1200" dirty="0"/>
            </a:p>
          </p:txBody>
        </p:sp>
        <p:sp>
          <p:nvSpPr>
            <p:cNvPr id="22" name="Hexagon 21"/>
            <p:cNvSpPr/>
            <p:nvPr/>
          </p:nvSpPr>
          <p:spPr>
            <a:xfrm>
              <a:off x="8028721" y="4107328"/>
              <a:ext cx="962878" cy="903243"/>
            </a:xfrm>
            <a:prstGeom prst="hexagon">
              <a:avLst>
                <a:gd name="adj" fmla="val 25000"/>
                <a:gd name="vf" fmla="val 115470"/>
              </a:avLst>
            </a:prstGeom>
            <a:noFill/>
            <a:ln>
              <a:no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005939" y="4100248"/>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Delivering before time</a:t>
              </a:r>
              <a:endParaRPr lang="en-AU" sz="700" kern="1200" dirty="0"/>
            </a:p>
          </p:txBody>
        </p:sp>
      </p:grpSp>
      <p:sp>
        <p:nvSpPr>
          <p:cNvPr id="32" name="Rectangle 31"/>
          <p:cNvSpPr/>
          <p:nvPr/>
        </p:nvSpPr>
        <p:spPr>
          <a:xfrm>
            <a:off x="5590913" y="5334000"/>
            <a:ext cx="3645886" cy="830997"/>
          </a:xfrm>
          <a:prstGeom prst="rect">
            <a:avLst/>
          </a:prstGeom>
        </p:spPr>
        <p:txBody>
          <a:bodyPr wrap="square">
            <a:spAutoFit/>
          </a:bodyPr>
          <a:lstStyle/>
          <a:p>
            <a:pPr algn="ctr">
              <a:buClr>
                <a:schemeClr val="tx1"/>
              </a:buClr>
              <a:buSzPct val="110000"/>
            </a:pPr>
            <a:r>
              <a:rPr lang="en-AU" sz="1600" i="1" dirty="0" smtClean="0">
                <a:solidFill>
                  <a:schemeClr val="tx1">
                    <a:lumMod val="60000"/>
                    <a:lumOff val="40000"/>
                  </a:schemeClr>
                </a:solidFill>
                <a:latin typeface="+mn-lt"/>
                <a:cs typeface="Arial" pitchFamily="34" charset="0"/>
              </a:rPr>
              <a:t>Agile doesn’t guarantee success – </a:t>
            </a:r>
            <a:r>
              <a:rPr lang="en-AU" sz="1600" i="1" dirty="0" smtClean="0">
                <a:solidFill>
                  <a:srgbClr val="0070C0"/>
                </a:solidFill>
                <a:latin typeface="+mn-lt"/>
                <a:cs typeface="Arial" pitchFamily="34" charset="0"/>
              </a:rPr>
              <a:t>it increases the Likelihood of Success</a:t>
            </a:r>
            <a:endParaRPr lang="en-AU" sz="1600" i="1" dirty="0">
              <a:solidFill>
                <a:srgbClr val="0070C0"/>
              </a:solidFill>
              <a:latin typeface="+mn-lt"/>
              <a:cs typeface="Arial" pitchFamily="34" charset="0"/>
            </a:endParaRPr>
          </a:p>
        </p:txBody>
      </p:sp>
    </p:spTree>
    <p:extLst>
      <p:ext uri="{BB962C8B-B14F-4D97-AF65-F5344CB8AC3E}">
        <p14:creationId xmlns:p14="http://schemas.microsoft.com/office/powerpoint/2010/main" val="262478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Software Development – Who?</a:t>
            </a:r>
            <a:endParaRPr lang="en-US" dirty="0"/>
          </a:p>
        </p:txBody>
      </p:sp>
      <p:grpSp>
        <p:nvGrpSpPr>
          <p:cNvPr id="3" name="Group 24"/>
          <p:cNvGrpSpPr/>
          <p:nvPr/>
        </p:nvGrpSpPr>
        <p:grpSpPr>
          <a:xfrm>
            <a:off x="221487" y="1600199"/>
            <a:ext cx="4426713" cy="3962401"/>
            <a:chOff x="2472943" y="1447799"/>
            <a:chExt cx="4198113" cy="3962401"/>
          </a:xfrm>
          <a:effectLst>
            <a:glow rad="63500">
              <a:schemeClr val="accent2">
                <a:satMod val="175000"/>
                <a:alpha val="40000"/>
              </a:schemeClr>
            </a:glow>
          </a:effectLst>
        </p:grpSpPr>
        <p:sp>
          <p:nvSpPr>
            <p:cNvPr id="4" name="Freeform 3"/>
            <p:cNvSpPr/>
            <p:nvPr/>
          </p:nvSpPr>
          <p:spPr>
            <a:xfrm>
              <a:off x="3352799" y="1447799"/>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FFFF0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121" tIns="426720" rIns="325119" bIns="914400" numCol="1" spcCol="1270" anchor="ctr" anchorCtr="0">
              <a:noAutofit/>
            </a:bodyPr>
            <a:lstStyle/>
            <a:p>
              <a:pPr lvl="0" algn="ctr" defTabSz="977900">
                <a:lnSpc>
                  <a:spcPct val="90000"/>
                </a:lnSpc>
                <a:spcBef>
                  <a:spcPct val="0"/>
                </a:spcBef>
                <a:spcAft>
                  <a:spcPct val="35000"/>
                </a:spcAft>
              </a:pPr>
              <a:r>
                <a:rPr lang="en-US" sz="2200" kern="1200" dirty="0" smtClean="0">
                  <a:cs typeface="Calibri" pitchFamily="34" charset="0"/>
                </a:rPr>
                <a:t>Business</a:t>
              </a:r>
              <a:endParaRPr lang="en-US" sz="2200" kern="1200" dirty="0">
                <a:cs typeface="Calibri" pitchFamily="34" charset="0"/>
              </a:endParaRPr>
            </a:p>
          </p:txBody>
        </p:sp>
        <p:sp>
          <p:nvSpPr>
            <p:cNvPr id="5" name="Freeform 4"/>
            <p:cNvSpPr/>
            <p:nvPr/>
          </p:nvSpPr>
          <p:spPr>
            <a:xfrm>
              <a:off x="4232656" y="2971800"/>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D2A000">
                <a:alpha val="48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45744" tIns="629920" rIns="229616" bIns="467360" numCol="1" spcCol="1270" anchor="ctr" anchorCtr="0">
              <a:noAutofit/>
            </a:bodyPr>
            <a:lstStyle/>
            <a:p>
              <a:pPr lvl="0" algn="ctr"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cs typeface="Calibri" pitchFamily="34" charset="0"/>
                </a:rPr>
                <a:t>Partners</a:t>
              </a:r>
              <a:endParaRPr lang="en-US" sz="2200" kern="1200" dirty="0">
                <a:effectLst>
                  <a:outerShdw blurRad="38100" dist="38100" dir="2700000" algn="tl">
                    <a:srgbClr val="000000">
                      <a:alpha val="43137"/>
                    </a:srgbClr>
                  </a:outerShdw>
                </a:effectLst>
                <a:cs typeface="Calibri" pitchFamily="34" charset="0"/>
              </a:endParaRPr>
            </a:p>
          </p:txBody>
        </p:sp>
        <p:sp>
          <p:nvSpPr>
            <p:cNvPr id="6" name="Freeform 5"/>
            <p:cNvSpPr/>
            <p:nvPr/>
          </p:nvSpPr>
          <p:spPr>
            <a:xfrm>
              <a:off x="2472943" y="2971800"/>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002663"/>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9617" tIns="629920" rIns="745743" bIns="46736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bg1"/>
                  </a:solidFill>
                  <a:effectLst>
                    <a:outerShdw blurRad="38100" dist="38100" dir="2700000" algn="tl">
                      <a:srgbClr val="000000">
                        <a:alpha val="43137"/>
                      </a:srgbClr>
                    </a:outerShdw>
                  </a:effectLst>
                  <a:cs typeface="Calibri" pitchFamily="34" charset="0"/>
                </a:rPr>
                <a:t>Technology</a:t>
              </a:r>
              <a:endParaRPr lang="en-US" sz="2200" kern="1200" dirty="0">
                <a:solidFill>
                  <a:schemeClr val="bg1"/>
                </a:solidFill>
                <a:effectLst>
                  <a:outerShdw blurRad="38100" dist="38100" dir="2700000" algn="tl">
                    <a:srgbClr val="000000">
                      <a:alpha val="43137"/>
                    </a:srgbClr>
                  </a:outerShdw>
                </a:effectLst>
                <a:cs typeface="Calibri" pitchFamily="34" charset="0"/>
              </a:endParaRPr>
            </a:p>
          </p:txBody>
        </p:sp>
      </p:grpSp>
      <p:sp>
        <p:nvSpPr>
          <p:cNvPr id="7" name="Rectangle 6"/>
          <p:cNvSpPr/>
          <p:nvPr/>
        </p:nvSpPr>
        <p:spPr>
          <a:xfrm>
            <a:off x="4871850" y="1731800"/>
            <a:ext cx="4002205" cy="3693319"/>
          </a:xfrm>
          <a:prstGeom prst="rect">
            <a:avLst/>
          </a:prstGeom>
        </p:spPr>
        <p:txBody>
          <a:bodyPr wrap="square">
            <a:spAutoFit/>
          </a:bodyPr>
          <a:lstStyle/>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of Agile Software Development lies not only with one entity</a:t>
            </a:r>
          </a:p>
          <a:p>
            <a:pPr marL="457200" indent="-457200">
              <a:lnSpc>
                <a:spcPct val="100000"/>
              </a:lnSpc>
              <a:spcBef>
                <a:spcPts val="0"/>
              </a:spcBef>
              <a:buFont typeface="Wingdings" pitchFamily="2" charset="2"/>
              <a:buChar char="§"/>
            </a:pPr>
            <a:endParaRPr lang="en-US" sz="1800" b="0" dirty="0" smtClean="0">
              <a:ln>
                <a:solidFill>
                  <a:srgbClr val="00B0F0"/>
                </a:solidFill>
              </a:ln>
              <a:solidFill>
                <a:srgbClr val="00B0F0"/>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lies in all the three entities coming together and working in close collaboration </a:t>
            </a:r>
          </a:p>
          <a:p>
            <a:pPr marL="457200" indent="-457200">
              <a:lnSpc>
                <a:spcPct val="100000"/>
              </a:lnSpc>
              <a:spcBef>
                <a:spcPts val="0"/>
              </a:spcBef>
              <a:buFont typeface="Wingdings" pitchFamily="2" charset="2"/>
              <a:buChar char="§"/>
            </a:pPr>
            <a:endParaRPr lang="en-US" sz="1800" b="0" dirty="0" smtClean="0">
              <a:solidFill>
                <a:srgbClr val="080808"/>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It’s a whole team model rather than Us vs. They</a:t>
            </a:r>
          </a:p>
          <a:p>
            <a:pPr marL="457200" indent="-457200">
              <a:lnSpc>
                <a:spcPct val="100000"/>
              </a:lnSpc>
              <a:spcBef>
                <a:spcPts val="0"/>
              </a:spcBef>
              <a:buFont typeface="Wingdings" pitchFamily="2" charset="2"/>
              <a:buChar char="§"/>
            </a:pPr>
            <a:endParaRPr lang="en-US" sz="1800" b="0" dirty="0" smtClean="0">
              <a:solidFill>
                <a:srgbClr val="080808"/>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or Failure of the project depends on the whole team</a:t>
            </a:r>
          </a:p>
        </p:txBody>
      </p:sp>
    </p:spTree>
    <p:extLst>
      <p:ext uri="{BB962C8B-B14F-4D97-AF65-F5344CB8AC3E}">
        <p14:creationId xmlns:p14="http://schemas.microsoft.com/office/powerpoint/2010/main" val="319127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Iron Triangle</a:t>
            </a:r>
            <a:endParaRPr lang="en-US" dirty="0"/>
          </a:p>
        </p:txBody>
      </p:sp>
      <p:sp>
        <p:nvSpPr>
          <p:cNvPr id="3" name="AutoShape 17"/>
          <p:cNvSpPr>
            <a:spLocks noChangeArrowheads="1"/>
          </p:cNvSpPr>
          <p:nvPr/>
        </p:nvSpPr>
        <p:spPr bwMode="auto">
          <a:xfrm>
            <a:off x="533400" y="988625"/>
            <a:ext cx="8090451" cy="498677"/>
          </a:xfrm>
          <a:prstGeom prst="flowChartAlternateProcess">
            <a:avLst/>
          </a:prstGeom>
          <a:solidFill>
            <a:schemeClr val="bg2">
              <a:lumMod val="20000"/>
              <a:lumOff val="80000"/>
            </a:schemeClr>
          </a:solidFill>
          <a:ln w="9525">
            <a:noFill/>
            <a:miter lim="800000"/>
            <a:headEnd/>
            <a:tailEnd/>
          </a:ln>
          <a:effectLst/>
          <a:scene3d>
            <a:camera prst="orthographicFront"/>
            <a:lightRig rig="threePt" dir="t"/>
          </a:scene3d>
          <a:sp3d>
            <a:bevelT/>
          </a:sp3d>
        </p:spPr>
        <p:txBody>
          <a:bodyPr anchor="ctr"/>
          <a:lstStyle/>
          <a:p>
            <a:pPr algn="ctr">
              <a:defRPr/>
            </a:pPr>
            <a:r>
              <a:rPr lang="en-US" sz="1800" b="1" i="1" dirty="0">
                <a:solidFill>
                  <a:srgbClr val="000066"/>
                </a:solidFill>
                <a:latin typeface="+mn-lt"/>
                <a:cs typeface="Calibri" pitchFamily="34" charset="0"/>
              </a:rPr>
              <a:t>Agile will require a fundamental shift for AET and the Business.</a:t>
            </a:r>
          </a:p>
        </p:txBody>
      </p:sp>
      <p:sp>
        <p:nvSpPr>
          <p:cNvPr id="4" name="Freeform 3"/>
          <p:cNvSpPr/>
          <p:nvPr/>
        </p:nvSpPr>
        <p:spPr>
          <a:xfrm>
            <a:off x="462222" y="1598225"/>
            <a:ext cx="8229600" cy="533067"/>
          </a:xfrm>
          <a:custGeom>
            <a:avLst/>
            <a:gdLst>
              <a:gd name="connsiteX0" fmla="*/ 0 w 8229600"/>
              <a:gd name="connsiteY0" fmla="*/ 114191 h 685135"/>
              <a:gd name="connsiteX1" fmla="*/ 33446 w 8229600"/>
              <a:gd name="connsiteY1" fmla="*/ 33446 h 685135"/>
              <a:gd name="connsiteX2" fmla="*/ 114191 w 8229600"/>
              <a:gd name="connsiteY2" fmla="*/ 0 h 685135"/>
              <a:gd name="connsiteX3" fmla="*/ 8115409 w 8229600"/>
              <a:gd name="connsiteY3" fmla="*/ 0 h 685135"/>
              <a:gd name="connsiteX4" fmla="*/ 8196154 w 8229600"/>
              <a:gd name="connsiteY4" fmla="*/ 33446 h 685135"/>
              <a:gd name="connsiteX5" fmla="*/ 8229600 w 8229600"/>
              <a:gd name="connsiteY5" fmla="*/ 114191 h 685135"/>
              <a:gd name="connsiteX6" fmla="*/ 8229600 w 8229600"/>
              <a:gd name="connsiteY6" fmla="*/ 570944 h 685135"/>
              <a:gd name="connsiteX7" fmla="*/ 8196154 w 8229600"/>
              <a:gd name="connsiteY7" fmla="*/ 651689 h 685135"/>
              <a:gd name="connsiteX8" fmla="*/ 8115409 w 8229600"/>
              <a:gd name="connsiteY8" fmla="*/ 685135 h 685135"/>
              <a:gd name="connsiteX9" fmla="*/ 114191 w 8229600"/>
              <a:gd name="connsiteY9" fmla="*/ 685135 h 685135"/>
              <a:gd name="connsiteX10" fmla="*/ 33446 w 8229600"/>
              <a:gd name="connsiteY10" fmla="*/ 651689 h 685135"/>
              <a:gd name="connsiteX11" fmla="*/ 0 w 8229600"/>
              <a:gd name="connsiteY11" fmla="*/ 570944 h 685135"/>
              <a:gd name="connsiteX12" fmla="*/ 0 w 8229600"/>
              <a:gd name="connsiteY12" fmla="*/ 114191 h 68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600" h="685135">
                <a:moveTo>
                  <a:pt x="0" y="114191"/>
                </a:moveTo>
                <a:cubicBezTo>
                  <a:pt x="0" y="83906"/>
                  <a:pt x="12031" y="54861"/>
                  <a:pt x="33446" y="33446"/>
                </a:cubicBezTo>
                <a:cubicBezTo>
                  <a:pt x="54861" y="12031"/>
                  <a:pt x="83906" y="0"/>
                  <a:pt x="114191" y="0"/>
                </a:cubicBezTo>
                <a:lnTo>
                  <a:pt x="8115409" y="0"/>
                </a:lnTo>
                <a:cubicBezTo>
                  <a:pt x="8145694" y="0"/>
                  <a:pt x="8174739" y="12031"/>
                  <a:pt x="8196154" y="33446"/>
                </a:cubicBezTo>
                <a:cubicBezTo>
                  <a:pt x="8217569" y="54861"/>
                  <a:pt x="8229600" y="83906"/>
                  <a:pt x="8229600" y="114191"/>
                </a:cubicBezTo>
                <a:lnTo>
                  <a:pt x="8229600" y="570944"/>
                </a:lnTo>
                <a:cubicBezTo>
                  <a:pt x="8229600" y="601229"/>
                  <a:pt x="8217569" y="630274"/>
                  <a:pt x="8196154" y="651689"/>
                </a:cubicBezTo>
                <a:cubicBezTo>
                  <a:pt x="8174739" y="673104"/>
                  <a:pt x="8145694" y="685135"/>
                  <a:pt x="8115409" y="685135"/>
                </a:cubicBezTo>
                <a:lnTo>
                  <a:pt x="114191" y="685135"/>
                </a:lnTo>
                <a:cubicBezTo>
                  <a:pt x="83906" y="685135"/>
                  <a:pt x="54861" y="673104"/>
                  <a:pt x="33446" y="651689"/>
                </a:cubicBezTo>
                <a:cubicBezTo>
                  <a:pt x="12031" y="630274"/>
                  <a:pt x="0" y="601229"/>
                  <a:pt x="0" y="570944"/>
                </a:cubicBezTo>
                <a:lnTo>
                  <a:pt x="0" y="11419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4406" tIns="94406" rIns="94406" bIns="94406" numCol="1" spcCol="1270" anchor="ctr" anchorCtr="0">
            <a:noAutofit/>
          </a:bodyPr>
          <a:lstStyle/>
          <a:p>
            <a:pPr lvl="0" algn="ctr" defTabSz="711200" rtl="0">
              <a:lnSpc>
                <a:spcPct val="90000"/>
              </a:lnSpc>
              <a:spcBef>
                <a:spcPct val="0"/>
              </a:spcBef>
              <a:spcAft>
                <a:spcPct val="35000"/>
              </a:spcAft>
            </a:pPr>
            <a:r>
              <a:rPr lang="en-US" sz="1200" b="0" kern="1200" dirty="0" smtClean="0">
                <a:cs typeface="Calibri" pitchFamily="34" charset="0"/>
              </a:rPr>
              <a:t>In an Agile project, requirements change throughout the project life cycle, in contrast to traditional waterfall projects,  where requirements are fully defined at the beginning with intentions to keep them static throughout the project</a:t>
            </a:r>
            <a:endParaRPr lang="en-US" sz="1200" b="0" kern="1200" dirty="0">
              <a:cs typeface="Calibri" pitchFamily="34" charset="0"/>
            </a:endParaRPr>
          </a:p>
        </p:txBody>
      </p:sp>
      <p:grpSp>
        <p:nvGrpSpPr>
          <p:cNvPr id="7" name="Group 79"/>
          <p:cNvGrpSpPr/>
          <p:nvPr/>
        </p:nvGrpSpPr>
        <p:grpSpPr>
          <a:xfrm>
            <a:off x="533400" y="2284025"/>
            <a:ext cx="8229599" cy="2257221"/>
            <a:chOff x="1406769" y="1551385"/>
            <a:chExt cx="6541477" cy="1779984"/>
          </a:xfrm>
        </p:grpSpPr>
        <p:sp>
          <p:nvSpPr>
            <p:cNvPr id="8" name="Rectangle 7"/>
            <p:cNvSpPr/>
            <p:nvPr/>
          </p:nvSpPr>
          <p:spPr>
            <a:xfrm>
              <a:off x="1406769" y="1551385"/>
              <a:ext cx="6541477" cy="342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sp>
          <p:nvSpPr>
            <p:cNvPr id="9" name="Rectangle 8"/>
            <p:cNvSpPr/>
            <p:nvPr/>
          </p:nvSpPr>
          <p:spPr>
            <a:xfrm>
              <a:off x="1406769" y="2988469"/>
              <a:ext cx="6541477"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grpSp>
          <p:nvGrpSpPr>
            <p:cNvPr id="10" name="Group 35"/>
            <p:cNvGrpSpPr>
              <a:grpSpLocks/>
            </p:cNvGrpSpPr>
            <p:nvPr/>
          </p:nvGrpSpPr>
          <p:grpSpPr bwMode="auto">
            <a:xfrm>
              <a:off x="1851919" y="1578769"/>
              <a:ext cx="5944840" cy="1715204"/>
              <a:chOff x="1548754" y="2105799"/>
              <a:chExt cx="6440721" cy="2286546"/>
            </a:xfrm>
          </p:grpSpPr>
          <p:sp>
            <p:nvSpPr>
              <p:cNvPr id="13" name="Isosceles Triangle 12"/>
              <p:cNvSpPr/>
              <p:nvPr/>
            </p:nvSpPr>
            <p:spPr>
              <a:xfrm rot="10800000" flipV="1">
                <a:off x="1863458" y="2520066"/>
                <a:ext cx="1717802" cy="1452312"/>
              </a:xfrm>
              <a:prstGeom prst="triangle">
                <a:avLst/>
              </a:prstGeom>
              <a:solidFill>
                <a:srgbClr val="D2A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cs typeface="Calibri" pitchFamily="34" charset="0"/>
                </a:endParaRPr>
              </a:p>
            </p:txBody>
          </p:sp>
          <p:sp>
            <p:nvSpPr>
              <p:cNvPr id="14" name="TextBox 13"/>
              <p:cNvSpPr txBox="1"/>
              <p:nvPr/>
            </p:nvSpPr>
            <p:spPr bwMode="auto">
              <a:xfrm>
                <a:off x="2151357" y="3563124"/>
                <a:ext cx="1070138" cy="339727"/>
              </a:xfrm>
              <a:prstGeom prst="rect">
                <a:avLst/>
              </a:prstGeom>
              <a:noFill/>
            </p:spPr>
            <p:txBody>
              <a:bodyPr wrap="none">
                <a:spAutoFit/>
              </a:bodyPr>
              <a:lstStyle/>
              <a:p>
                <a:pPr algn="ctr">
                  <a:defRPr/>
                </a:pPr>
                <a:r>
                  <a:rPr lang="en-US" sz="1500" b="1" dirty="0">
                    <a:effectLst>
                      <a:outerShdw blurRad="38100" dist="38100" dir="2700000" algn="tl">
                        <a:srgbClr val="000000">
                          <a:alpha val="43137"/>
                        </a:srgbClr>
                      </a:outerShdw>
                    </a:effectLst>
                    <a:latin typeface="+mn-lt"/>
                    <a:cs typeface="Calibri" pitchFamily="34" charset="0"/>
                  </a:rPr>
                  <a:t>Plan Driven</a:t>
                </a:r>
              </a:p>
            </p:txBody>
          </p:sp>
          <p:sp>
            <p:nvSpPr>
              <p:cNvPr id="15" name="TextBox 14"/>
              <p:cNvSpPr txBox="1"/>
              <p:nvPr/>
            </p:nvSpPr>
            <p:spPr bwMode="auto">
              <a:xfrm>
                <a:off x="1747336" y="2145479"/>
                <a:ext cx="1917744" cy="339727"/>
              </a:xfrm>
              <a:prstGeom prst="rect">
                <a:avLst/>
              </a:prstGeom>
              <a:noFill/>
            </p:spPr>
            <p:txBody>
              <a:bodyPr wrap="none" anchor="ctr">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Requirements (Scope)</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16" name="TextBox 15"/>
              <p:cNvSpPr txBox="1"/>
              <p:nvPr/>
            </p:nvSpPr>
            <p:spPr bwMode="auto">
              <a:xfrm>
                <a:off x="1548754" y="4043095"/>
                <a:ext cx="542578" cy="339727"/>
              </a:xfrm>
              <a:prstGeom prst="rect">
                <a:avLst/>
              </a:prstGeom>
              <a:noFill/>
            </p:spPr>
            <p:txBody>
              <a:bodyPr wrap="none">
                <a:spAutoFit/>
              </a:bodyPr>
              <a:lstStyle/>
              <a:p>
                <a:pPr algn="ctr">
                  <a:defRPr/>
                </a:pPr>
                <a:r>
                  <a:rPr lang="en-US" sz="1500" dirty="0">
                    <a:solidFill>
                      <a:schemeClr val="bg1"/>
                    </a:solidFill>
                    <a:effectLst>
                      <a:outerShdw blurRad="38100" dist="38100" dir="2700000" algn="tl">
                        <a:srgbClr val="000000">
                          <a:alpha val="43137"/>
                        </a:srgbClr>
                      </a:outerShdw>
                    </a:effectLst>
                    <a:latin typeface="+mn-lt"/>
                    <a:cs typeface="Calibri" pitchFamily="34" charset="0"/>
                  </a:rPr>
                  <a:t>Time</a:t>
                </a:r>
              </a:p>
            </p:txBody>
          </p:sp>
          <p:sp>
            <p:nvSpPr>
              <p:cNvPr id="17" name="TextBox 16"/>
              <p:cNvSpPr txBox="1"/>
              <p:nvPr/>
            </p:nvSpPr>
            <p:spPr bwMode="auto">
              <a:xfrm>
                <a:off x="2756087" y="4043095"/>
                <a:ext cx="1532594" cy="339727"/>
              </a:xfrm>
              <a:prstGeom prst="rect">
                <a:avLst/>
              </a:prstGeom>
              <a:noFill/>
            </p:spPr>
            <p:txBody>
              <a:bodyPr wrap="none">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Resources (Cost)</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18" name="Isosceles Triangle 17"/>
              <p:cNvSpPr/>
              <p:nvPr/>
            </p:nvSpPr>
            <p:spPr>
              <a:xfrm flipV="1">
                <a:off x="5524502" y="2549925"/>
                <a:ext cx="1717802" cy="1455143"/>
              </a:xfrm>
              <a:prstGeom prst="triangle">
                <a:avLst/>
              </a:prstGeom>
              <a:solidFill>
                <a:srgbClr val="0026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bg1"/>
                  </a:solidFill>
                  <a:effectLst>
                    <a:outerShdw blurRad="38100" dist="38100" dir="2700000" algn="tl">
                      <a:srgbClr val="000000">
                        <a:alpha val="43137"/>
                      </a:srgbClr>
                    </a:outerShdw>
                  </a:effectLst>
                  <a:cs typeface="Calibri" pitchFamily="34" charset="0"/>
                </a:endParaRPr>
              </a:p>
            </p:txBody>
          </p:sp>
          <p:sp>
            <p:nvSpPr>
              <p:cNvPr id="19" name="TextBox 18"/>
              <p:cNvSpPr txBox="1"/>
              <p:nvPr/>
            </p:nvSpPr>
            <p:spPr>
              <a:xfrm>
                <a:off x="5798146" y="2524743"/>
                <a:ext cx="1153463" cy="339727"/>
              </a:xfrm>
              <a:prstGeom prst="rect">
                <a:avLst/>
              </a:prstGeom>
              <a:noFill/>
            </p:spPr>
            <p:txBody>
              <a:bodyPr wrap="none">
                <a:spAutoFit/>
              </a:bodyPr>
              <a:lstStyle/>
              <a:p>
                <a:pPr algn="ctr">
                  <a:defRPr/>
                </a:pPr>
                <a:r>
                  <a:rPr lang="en-US" sz="1500" b="1" dirty="0">
                    <a:solidFill>
                      <a:schemeClr val="bg1"/>
                    </a:solidFill>
                    <a:effectLst>
                      <a:outerShdw blurRad="38100" dist="38100" dir="2700000" algn="tl">
                        <a:srgbClr val="000000">
                          <a:alpha val="43137"/>
                        </a:srgbClr>
                      </a:outerShdw>
                    </a:effectLst>
                    <a:latin typeface="+mn-lt"/>
                    <a:cs typeface="Calibri" pitchFamily="34" charset="0"/>
                  </a:rPr>
                  <a:t>Value Driven</a:t>
                </a:r>
              </a:p>
            </p:txBody>
          </p:sp>
          <p:sp>
            <p:nvSpPr>
              <p:cNvPr id="20" name="TextBox 19"/>
              <p:cNvSpPr txBox="1"/>
              <p:nvPr/>
            </p:nvSpPr>
            <p:spPr>
              <a:xfrm>
                <a:off x="5249491" y="2105799"/>
                <a:ext cx="542578" cy="339727"/>
              </a:xfrm>
              <a:prstGeom prst="rect">
                <a:avLst/>
              </a:prstGeom>
              <a:noFill/>
              <a:ln>
                <a:noFill/>
              </a:ln>
            </p:spPr>
            <p:txBody>
              <a:bodyPr wrap="none" anchor="ctr">
                <a:spAutoFit/>
              </a:bodyPr>
              <a:lstStyle/>
              <a:p>
                <a:pPr algn="ctr">
                  <a:defRPr/>
                </a:pPr>
                <a:r>
                  <a:rPr lang="en-US" sz="1500" dirty="0">
                    <a:solidFill>
                      <a:schemeClr val="bg1"/>
                    </a:solidFill>
                    <a:effectLst>
                      <a:outerShdw blurRad="38100" dist="38100" dir="2700000" algn="tl">
                        <a:srgbClr val="000000">
                          <a:alpha val="43137"/>
                        </a:srgbClr>
                      </a:outerShdw>
                    </a:effectLst>
                    <a:latin typeface="+mn-lt"/>
                    <a:cs typeface="Calibri" pitchFamily="34" charset="0"/>
                  </a:rPr>
                  <a:t>Time</a:t>
                </a:r>
              </a:p>
            </p:txBody>
          </p:sp>
          <p:sp>
            <p:nvSpPr>
              <p:cNvPr id="21" name="TextBox 20"/>
              <p:cNvSpPr txBox="1"/>
              <p:nvPr/>
            </p:nvSpPr>
            <p:spPr>
              <a:xfrm>
                <a:off x="6456881" y="2105799"/>
                <a:ext cx="1532594" cy="339727"/>
              </a:xfrm>
              <a:prstGeom prst="rect">
                <a:avLst/>
              </a:prstGeom>
              <a:noFill/>
              <a:ln>
                <a:noFill/>
              </a:ln>
            </p:spPr>
            <p:txBody>
              <a:bodyPr wrap="none" anchor="ctr">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Resources (Cost)</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22" name="TextBox 21"/>
              <p:cNvSpPr txBox="1"/>
              <p:nvPr/>
            </p:nvSpPr>
            <p:spPr>
              <a:xfrm>
                <a:off x="5423765" y="4052618"/>
                <a:ext cx="1917745" cy="339727"/>
              </a:xfrm>
              <a:prstGeom prst="rect">
                <a:avLst/>
              </a:prstGeom>
              <a:noFill/>
              <a:ln>
                <a:noFill/>
              </a:ln>
            </p:spPr>
            <p:txBody>
              <a:bodyPr wrap="none">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Requirements (Scope)</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grpSp>
        <p:sp>
          <p:nvSpPr>
            <p:cNvPr id="11" name="TextBox 10"/>
            <p:cNvSpPr txBox="1"/>
            <p:nvPr/>
          </p:nvSpPr>
          <p:spPr bwMode="auto">
            <a:xfrm>
              <a:off x="4205654" y="1551385"/>
              <a:ext cx="523910" cy="244078"/>
            </a:xfrm>
            <a:prstGeom prst="rect">
              <a:avLst/>
            </a:prstGeom>
            <a:noFill/>
          </p:spPr>
          <p:txBody>
            <a:bodyPr wrap="none" lIns="77925" tIns="38963" rIns="77925" bIns="38963" anchor="ctr">
              <a:spAutoFit/>
            </a:bodyPr>
            <a:lstStyle/>
            <a:p>
              <a:pPr>
                <a:defRPr/>
              </a:pPr>
              <a:r>
                <a:rPr lang="en-US" sz="1500" b="1" i="1" dirty="0">
                  <a:solidFill>
                    <a:schemeClr val="accent6">
                      <a:lumMod val="50000"/>
                    </a:schemeClr>
                  </a:solidFill>
                  <a:effectLst>
                    <a:outerShdw blurRad="38100" dist="38100" dir="2700000" algn="tl">
                      <a:srgbClr val="000000">
                        <a:alpha val="43137"/>
                      </a:srgbClr>
                    </a:outerShdw>
                  </a:effectLst>
                  <a:latin typeface="+mn-lt"/>
                  <a:cs typeface="Calibri" pitchFamily="34" charset="0"/>
                </a:rPr>
                <a:t>Fixed</a:t>
              </a:r>
            </a:p>
          </p:txBody>
        </p:sp>
        <p:sp>
          <p:nvSpPr>
            <p:cNvPr id="12" name="TextBox 11"/>
            <p:cNvSpPr txBox="1"/>
            <p:nvPr/>
          </p:nvSpPr>
          <p:spPr bwMode="auto">
            <a:xfrm>
              <a:off x="4425461" y="3028950"/>
              <a:ext cx="714476" cy="244078"/>
            </a:xfrm>
            <a:prstGeom prst="rect">
              <a:avLst/>
            </a:prstGeom>
            <a:noFill/>
          </p:spPr>
          <p:txBody>
            <a:bodyPr wrap="none" lIns="77925" tIns="38963" rIns="77925" bIns="38963">
              <a:spAutoFit/>
            </a:bodyPr>
            <a:lstStyle/>
            <a:p>
              <a:pPr>
                <a:defRPr/>
              </a:pPr>
              <a:r>
                <a:rPr lang="en-US" sz="1500" b="1" i="1" dirty="0">
                  <a:solidFill>
                    <a:schemeClr val="accent6">
                      <a:lumMod val="50000"/>
                    </a:schemeClr>
                  </a:solidFill>
                  <a:effectLst>
                    <a:outerShdw blurRad="38100" dist="38100" dir="2700000" algn="tl">
                      <a:srgbClr val="000000">
                        <a:alpha val="43137"/>
                      </a:srgbClr>
                    </a:outerShdw>
                  </a:effectLst>
                  <a:latin typeface="+mn-lt"/>
                  <a:cs typeface="Calibri" pitchFamily="34" charset="0"/>
                </a:rPr>
                <a:t>Variable</a:t>
              </a:r>
            </a:p>
          </p:txBody>
        </p:sp>
      </p:grpSp>
      <p:sp>
        <p:nvSpPr>
          <p:cNvPr id="39" name="TextBox 38"/>
          <p:cNvSpPr txBox="1"/>
          <p:nvPr/>
        </p:nvSpPr>
        <p:spPr>
          <a:xfrm>
            <a:off x="536331" y="4570025"/>
            <a:ext cx="3807069" cy="725018"/>
          </a:xfrm>
          <a:prstGeom prst="rect">
            <a:avLst/>
          </a:prstGeom>
          <a:noFill/>
        </p:spPr>
        <p:txBody>
          <a:bodyPr wrap="square" lIns="77925" tIns="38963" rIns="77925" bIns="38963">
            <a:spAutoFit/>
          </a:bodyPr>
          <a:lstStyle/>
          <a:p>
            <a:pPr marL="292219" indent="-292219">
              <a:buFont typeface="Wingdings" pitchFamily="2" charset="2"/>
              <a:buChar char="§"/>
              <a:defRPr/>
            </a:pPr>
            <a:r>
              <a:rPr lang="en-US" sz="1400" b="0" dirty="0">
                <a:latin typeface="+mn-lt"/>
                <a:cs typeface="Calibri" pitchFamily="34" charset="0"/>
              </a:rPr>
              <a:t>Requirements are fully specified and fixed</a:t>
            </a:r>
          </a:p>
          <a:p>
            <a:pPr marL="292219" indent="-292219">
              <a:buFont typeface="Wingdings" pitchFamily="2" charset="2"/>
              <a:buChar char="§"/>
              <a:defRPr/>
            </a:pPr>
            <a:r>
              <a:rPr lang="en-US" sz="1400" b="0" dirty="0">
                <a:latin typeface="+mn-lt"/>
                <a:cs typeface="Calibri" pitchFamily="34" charset="0"/>
              </a:rPr>
              <a:t>Time to develop solution is projected</a:t>
            </a:r>
          </a:p>
          <a:p>
            <a:pPr marL="292219" indent="-292219">
              <a:buFont typeface="Wingdings" pitchFamily="2" charset="2"/>
              <a:buChar char="§"/>
              <a:defRPr/>
            </a:pPr>
            <a:r>
              <a:rPr lang="en-US" sz="1400" b="0" dirty="0">
                <a:latin typeface="+mn-lt"/>
                <a:cs typeface="Calibri" pitchFamily="34" charset="0"/>
              </a:rPr>
              <a:t>Resources vary to reduce cycle time</a:t>
            </a:r>
          </a:p>
        </p:txBody>
      </p:sp>
      <p:sp>
        <p:nvSpPr>
          <p:cNvPr id="40" name="TextBox 39"/>
          <p:cNvSpPr txBox="1"/>
          <p:nvPr/>
        </p:nvSpPr>
        <p:spPr>
          <a:xfrm>
            <a:off x="4402015" y="4570026"/>
            <a:ext cx="4360985" cy="1155905"/>
          </a:xfrm>
          <a:prstGeom prst="rect">
            <a:avLst/>
          </a:prstGeom>
          <a:noFill/>
        </p:spPr>
        <p:txBody>
          <a:bodyPr wrap="square" lIns="77925" tIns="38963" rIns="77925" bIns="38963">
            <a:spAutoFit/>
          </a:bodyPr>
          <a:lstStyle/>
          <a:p>
            <a:pPr marL="292219" indent="-292219">
              <a:buFont typeface="Wingdings" pitchFamily="2" charset="2"/>
              <a:buChar char="§"/>
              <a:defRPr/>
            </a:pPr>
            <a:r>
              <a:rPr lang="en-US" sz="1400" b="0" dirty="0">
                <a:latin typeface="+mn-lt"/>
                <a:cs typeface="Calibri" pitchFamily="34" charset="0"/>
              </a:rPr>
              <a:t>Requirements  specified at high level &amp; prioritize and evolve as project progress</a:t>
            </a:r>
          </a:p>
          <a:p>
            <a:pPr marL="292219" indent="-292219">
              <a:buFont typeface="Wingdings" pitchFamily="2" charset="2"/>
              <a:buChar char="§"/>
              <a:defRPr/>
            </a:pPr>
            <a:r>
              <a:rPr lang="en-US" sz="1400" b="0" dirty="0">
                <a:latin typeface="+mn-lt"/>
                <a:cs typeface="Calibri" pitchFamily="34" charset="0"/>
              </a:rPr>
              <a:t>Time boxed development</a:t>
            </a:r>
          </a:p>
          <a:p>
            <a:pPr marL="292219" indent="-292219">
              <a:buFont typeface="Wingdings" pitchFamily="2" charset="2"/>
              <a:buChar char="§"/>
              <a:defRPr/>
            </a:pPr>
            <a:r>
              <a:rPr lang="en-US" sz="1400" b="0" dirty="0">
                <a:latin typeface="+mn-lt"/>
                <a:cs typeface="Calibri" pitchFamily="34" charset="0"/>
              </a:rPr>
              <a:t>Resources fixed &amp; managed to deliver at estimated costs</a:t>
            </a:r>
          </a:p>
        </p:txBody>
      </p:sp>
      <p:sp>
        <p:nvSpPr>
          <p:cNvPr id="41" name="Freeform 40"/>
          <p:cNvSpPr/>
          <p:nvPr/>
        </p:nvSpPr>
        <p:spPr>
          <a:xfrm>
            <a:off x="562708" y="5789225"/>
            <a:ext cx="8018585" cy="457191"/>
          </a:xfrm>
          <a:custGeom>
            <a:avLst/>
            <a:gdLst>
              <a:gd name="connsiteX0" fmla="*/ 0 w 8018585"/>
              <a:gd name="connsiteY0" fmla="*/ 76200 h 457191"/>
              <a:gd name="connsiteX1" fmla="*/ 22319 w 8018585"/>
              <a:gd name="connsiteY1" fmla="*/ 22318 h 457191"/>
              <a:gd name="connsiteX2" fmla="*/ 76201 w 8018585"/>
              <a:gd name="connsiteY2" fmla="*/ 0 h 457191"/>
              <a:gd name="connsiteX3" fmla="*/ 7942385 w 8018585"/>
              <a:gd name="connsiteY3" fmla="*/ 0 h 457191"/>
              <a:gd name="connsiteX4" fmla="*/ 7996267 w 8018585"/>
              <a:gd name="connsiteY4" fmla="*/ 22319 h 457191"/>
              <a:gd name="connsiteX5" fmla="*/ 8018585 w 8018585"/>
              <a:gd name="connsiteY5" fmla="*/ 76201 h 457191"/>
              <a:gd name="connsiteX6" fmla="*/ 8018585 w 8018585"/>
              <a:gd name="connsiteY6" fmla="*/ 380991 h 457191"/>
              <a:gd name="connsiteX7" fmla="*/ 7996267 w 8018585"/>
              <a:gd name="connsiteY7" fmla="*/ 434873 h 457191"/>
              <a:gd name="connsiteX8" fmla="*/ 7942385 w 8018585"/>
              <a:gd name="connsiteY8" fmla="*/ 457191 h 457191"/>
              <a:gd name="connsiteX9" fmla="*/ 76200 w 8018585"/>
              <a:gd name="connsiteY9" fmla="*/ 457191 h 457191"/>
              <a:gd name="connsiteX10" fmla="*/ 22318 w 8018585"/>
              <a:gd name="connsiteY10" fmla="*/ 434872 h 457191"/>
              <a:gd name="connsiteX11" fmla="*/ 0 w 8018585"/>
              <a:gd name="connsiteY11" fmla="*/ 380990 h 457191"/>
              <a:gd name="connsiteX12" fmla="*/ 0 w 8018585"/>
              <a:gd name="connsiteY12" fmla="*/ 76200 h 45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18585" h="457191">
                <a:moveTo>
                  <a:pt x="0" y="76200"/>
                </a:moveTo>
                <a:cubicBezTo>
                  <a:pt x="0" y="55990"/>
                  <a:pt x="8028" y="36609"/>
                  <a:pt x="22319" y="22318"/>
                </a:cubicBezTo>
                <a:cubicBezTo>
                  <a:pt x="36609" y="8028"/>
                  <a:pt x="55991" y="0"/>
                  <a:pt x="76201" y="0"/>
                </a:cubicBezTo>
                <a:lnTo>
                  <a:pt x="7942385" y="0"/>
                </a:lnTo>
                <a:cubicBezTo>
                  <a:pt x="7962595" y="0"/>
                  <a:pt x="7981976" y="8028"/>
                  <a:pt x="7996267" y="22319"/>
                </a:cubicBezTo>
                <a:cubicBezTo>
                  <a:pt x="8010557" y="36609"/>
                  <a:pt x="8018585" y="55991"/>
                  <a:pt x="8018585" y="76201"/>
                </a:cubicBezTo>
                <a:lnTo>
                  <a:pt x="8018585" y="380991"/>
                </a:lnTo>
                <a:cubicBezTo>
                  <a:pt x="8018585" y="401201"/>
                  <a:pt x="8010557" y="420582"/>
                  <a:pt x="7996267" y="434873"/>
                </a:cubicBezTo>
                <a:cubicBezTo>
                  <a:pt x="7981977" y="449163"/>
                  <a:pt x="7962595" y="457191"/>
                  <a:pt x="7942385" y="457191"/>
                </a:cubicBezTo>
                <a:lnTo>
                  <a:pt x="76200" y="457191"/>
                </a:lnTo>
                <a:cubicBezTo>
                  <a:pt x="55990" y="457191"/>
                  <a:pt x="36609" y="449163"/>
                  <a:pt x="22318" y="434872"/>
                </a:cubicBezTo>
                <a:cubicBezTo>
                  <a:pt x="8028" y="420582"/>
                  <a:pt x="0" y="401200"/>
                  <a:pt x="0" y="380990"/>
                </a:cubicBezTo>
                <a:lnTo>
                  <a:pt x="0" y="7620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3278" tIns="83278" rIns="83278" bIns="83278" numCol="1" spcCol="1270" anchor="ctr" anchorCtr="0">
            <a:noAutofit/>
          </a:bodyPr>
          <a:lstStyle/>
          <a:p>
            <a:pPr lvl="0" algn="ctr" defTabSz="711200" rtl="0">
              <a:lnSpc>
                <a:spcPct val="90000"/>
              </a:lnSpc>
              <a:spcBef>
                <a:spcPct val="0"/>
              </a:spcBef>
              <a:spcAft>
                <a:spcPct val="35000"/>
              </a:spcAft>
            </a:pPr>
            <a:r>
              <a:rPr lang="en-US" sz="1200" b="0" kern="1200" dirty="0" smtClean="0">
                <a:cs typeface="Calibri" pitchFamily="34" charset="0"/>
              </a:rPr>
              <a:t>The flexible management of prioritized business requirements is the key to achieving delivery results that meet business needs for the estimated cost</a:t>
            </a:r>
            <a:endParaRPr lang="en-US" sz="1200" b="0" kern="1200" dirty="0">
              <a:cs typeface="Calibri" pitchFamily="34" charset="0"/>
            </a:endParaRPr>
          </a:p>
        </p:txBody>
      </p:sp>
    </p:spTree>
    <p:extLst>
      <p:ext uri="{BB962C8B-B14F-4D97-AF65-F5344CB8AC3E}">
        <p14:creationId xmlns:p14="http://schemas.microsoft.com/office/powerpoint/2010/main" val="170640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961899" y="374075"/>
            <a:ext cx="7469581" cy="369332"/>
          </a:xfrm>
        </p:spPr>
        <p:txBody>
          <a:bodyPr anchor="t">
            <a:normAutofit fontScale="90000"/>
          </a:bodyPr>
          <a:lstStyle/>
          <a:p>
            <a:r>
              <a:rPr lang="en-GB" dirty="0" smtClean="0">
                <a:latin typeface="+mn-lt"/>
                <a:cs typeface="Calibri" pitchFamily="34" charset="0"/>
              </a:rPr>
              <a:t>Standing Team – From Project Culture to Team Culture</a:t>
            </a:r>
            <a:endParaRPr lang="en-US" dirty="0" smtClean="0">
              <a:latin typeface="+mn-lt"/>
              <a:cs typeface="Calibri" pitchFamily="34" charset="0"/>
            </a:endParaRPr>
          </a:p>
        </p:txBody>
      </p:sp>
      <p:sp>
        <p:nvSpPr>
          <p:cNvPr id="217" name="Content Placeholder 5"/>
          <p:cNvSpPr>
            <a:spLocks noGrp="1"/>
          </p:cNvSpPr>
          <p:nvPr>
            <p:ph type="body" sz="half" idx="1"/>
          </p:nvPr>
        </p:nvSpPr>
        <p:spPr>
          <a:xfrm>
            <a:off x="3352800" y="3430472"/>
            <a:ext cx="2286000" cy="304800"/>
          </a:xfrm>
        </p:spPr>
        <p:txBody>
          <a:bodyPr anchor="ctr">
            <a:noAutofit/>
          </a:bodyPr>
          <a:lstStyle/>
          <a:p>
            <a:pPr marL="0" lvl="1" indent="0" algn="ctr">
              <a:lnSpc>
                <a:spcPct val="80000"/>
              </a:lnSpc>
              <a:spcBef>
                <a:spcPts val="1600"/>
              </a:spcBef>
              <a:spcAft>
                <a:spcPts val="1200"/>
              </a:spcAft>
              <a:buNone/>
            </a:pPr>
            <a:r>
              <a:rPr lang="en-US" sz="2000" b="1" dirty="0" smtClean="0">
                <a:solidFill>
                  <a:srgbClr val="D2A000"/>
                </a:solidFill>
                <a:effectLst>
                  <a:outerShdw blurRad="38100" dist="38100" dir="2700000" algn="tl">
                    <a:srgbClr val="000000">
                      <a:alpha val="43137"/>
                    </a:srgbClr>
                  </a:outerShdw>
                </a:effectLst>
                <a:latin typeface="+mn-lt"/>
                <a:cs typeface="Arial" pitchFamily="34" charset="0"/>
              </a:rPr>
              <a:t>TRANSITION TO</a:t>
            </a:r>
          </a:p>
        </p:txBody>
      </p:sp>
      <p:sp>
        <p:nvSpPr>
          <p:cNvPr id="117" name="Content Placeholder 5"/>
          <p:cNvSpPr>
            <a:spLocks noGrp="1"/>
          </p:cNvSpPr>
          <p:nvPr>
            <p:ph sz="half" idx="2"/>
          </p:nvPr>
        </p:nvSpPr>
        <p:spPr>
          <a:xfrm>
            <a:off x="228600" y="1830272"/>
            <a:ext cx="1219200" cy="304800"/>
          </a:xfrm>
        </p:spPr>
        <p:txBody>
          <a:bodyPr anchor="ctr">
            <a:normAutofit fontScale="92500"/>
          </a:bodyPr>
          <a:lstStyle/>
          <a:p>
            <a:pPr marL="0" lvl="1" indent="0">
              <a:lnSpc>
                <a:spcPct val="80000"/>
              </a:lnSpc>
              <a:spcBef>
                <a:spcPts val="1600"/>
              </a:spcBef>
              <a:spcAft>
                <a:spcPts val="1200"/>
              </a:spcAft>
              <a:buNone/>
            </a:pPr>
            <a:r>
              <a:rPr lang="en-US" b="1" dirty="0" smtClean="0">
                <a:solidFill>
                  <a:srgbClr val="D2A000"/>
                </a:solidFill>
                <a:effectLst>
                  <a:outerShdw blurRad="38100" dist="38100" dir="2700000" algn="tl">
                    <a:srgbClr val="000000">
                      <a:alpha val="43137"/>
                    </a:srgbClr>
                  </a:outerShdw>
                </a:effectLst>
                <a:latin typeface="+mn-lt"/>
                <a:cs typeface="Arial" pitchFamily="34" charset="0"/>
              </a:rPr>
              <a:t>EXISTING</a:t>
            </a:r>
          </a:p>
        </p:txBody>
      </p:sp>
      <p:sp>
        <p:nvSpPr>
          <p:cNvPr id="10" name="Content Placeholder 5"/>
          <p:cNvSpPr>
            <a:spLocks noGrp="1"/>
          </p:cNvSpPr>
          <p:nvPr>
            <p:ph idx="4294967295"/>
          </p:nvPr>
        </p:nvSpPr>
        <p:spPr>
          <a:xfrm>
            <a:off x="0" y="4268788"/>
            <a:ext cx="4419600" cy="304800"/>
          </a:xfrm>
        </p:spPr>
        <p:txBody>
          <a:bodyPr anchor="ctr">
            <a:noAutofit/>
          </a:bodyPr>
          <a:lstStyle/>
          <a:p>
            <a:pPr marL="0" lvl="1" indent="0" algn="ctr">
              <a:lnSpc>
                <a:spcPct val="80000"/>
              </a:lnSpc>
              <a:spcBef>
                <a:spcPts val="1600"/>
              </a:spcBef>
              <a:spcAft>
                <a:spcPts val="1200"/>
              </a:spcAft>
              <a:buNone/>
            </a:pPr>
            <a:r>
              <a:rPr lang="en-US" sz="2000" dirty="0" smtClean="0">
                <a:latin typeface="+mn-lt"/>
                <a:cs typeface="Arial" pitchFamily="34" charset="0"/>
              </a:rPr>
              <a:t>LONG LIVED </a:t>
            </a:r>
            <a:r>
              <a:rPr lang="en-US" sz="2000" b="1" dirty="0" smtClean="0">
                <a:solidFill>
                  <a:srgbClr val="002663"/>
                </a:solidFill>
                <a:effectLst>
                  <a:outerShdw blurRad="38100" dist="38100" dir="2700000" algn="tl">
                    <a:srgbClr val="000000">
                      <a:alpha val="43137"/>
                    </a:srgbClr>
                  </a:outerShdw>
                </a:effectLst>
                <a:latin typeface="+mn-lt"/>
                <a:cs typeface="Arial" pitchFamily="34" charset="0"/>
              </a:rPr>
              <a:t>STANDING TEAM</a:t>
            </a:r>
          </a:p>
        </p:txBody>
      </p:sp>
      <p:sp>
        <p:nvSpPr>
          <p:cNvPr id="113" name="Content Placeholder 2"/>
          <p:cNvSpPr txBox="1">
            <a:spLocks/>
          </p:cNvSpPr>
          <p:nvPr/>
        </p:nvSpPr>
        <p:spPr>
          <a:xfrm>
            <a:off x="5105400" y="2304894"/>
            <a:ext cx="3733800" cy="857250"/>
          </a:xfrm>
          <a:prstGeom prst="rect">
            <a:avLst/>
          </a:prstGeom>
        </p:spPr>
        <p:txBody>
          <a:bodyPr lIns="77925" tIns="38963" rIns="77925" bIns="38963"/>
          <a:lstStyle/>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Team ramp-up and ramp-down as project progress</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Team dismantled after project completion</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The </a:t>
            </a:r>
            <a:r>
              <a:rPr lang="en-US" sz="1200" dirty="0">
                <a:latin typeface="+mn-lt"/>
                <a:cs typeface="Arial" pitchFamily="34" charset="0"/>
              </a:rPr>
              <a:t>visibility for any role is restricted only to the stage where they play a primary </a:t>
            </a:r>
            <a:r>
              <a:rPr lang="en-US" sz="1200" dirty="0" smtClean="0">
                <a:latin typeface="+mn-lt"/>
                <a:cs typeface="Arial" pitchFamily="34" charset="0"/>
              </a:rPr>
              <a:t>role</a:t>
            </a:r>
            <a:endParaRPr lang="en-US" sz="1200" dirty="0">
              <a:latin typeface="+mn-lt"/>
              <a:cs typeface="Arial" pitchFamily="34" charset="0"/>
            </a:endParaRPr>
          </a:p>
        </p:txBody>
      </p:sp>
      <p:sp>
        <p:nvSpPr>
          <p:cNvPr id="160" name="Content Placeholder 2"/>
          <p:cNvSpPr txBox="1">
            <a:spLocks/>
          </p:cNvSpPr>
          <p:nvPr/>
        </p:nvSpPr>
        <p:spPr>
          <a:xfrm>
            <a:off x="457200" y="4785247"/>
            <a:ext cx="5183579" cy="1219200"/>
          </a:xfrm>
          <a:prstGeom prst="rect">
            <a:avLst/>
          </a:prstGeom>
        </p:spPr>
        <p:txBody>
          <a:bodyPr lIns="77925" tIns="38963" rIns="77925" bIns="38963"/>
          <a:lstStyle/>
          <a:p>
            <a:pPr marL="292219" indent="-292219">
              <a:lnSpc>
                <a:spcPct val="80000"/>
              </a:lnSpc>
              <a:spcBef>
                <a:spcPts val="256"/>
              </a:spcBef>
              <a:buClr>
                <a:srgbClr val="FF9900"/>
              </a:buClr>
              <a:buFont typeface="Wingdings" pitchFamily="2" charset="2"/>
              <a:buChar char="§"/>
              <a:defRPr/>
            </a:pPr>
            <a:r>
              <a:rPr lang="en-US" sz="1200" dirty="0" smtClean="0">
                <a:latin typeface="+mn-lt"/>
                <a:cs typeface="Calibri" pitchFamily="34" charset="0"/>
              </a:rPr>
              <a:t>Continuously working on backlog of work items and not on any projects)</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Calibri" pitchFamily="34" charset="0"/>
              </a:rPr>
              <a:t>Self Organizing, Cross </a:t>
            </a:r>
            <a:r>
              <a:rPr lang="en-US" sz="1200" dirty="0">
                <a:latin typeface="+mn-lt"/>
                <a:cs typeface="Calibri" pitchFamily="34" charset="0"/>
              </a:rPr>
              <a:t>functional team </a:t>
            </a:r>
            <a:r>
              <a:rPr lang="en-US" sz="1200" dirty="0" smtClean="0">
                <a:latin typeface="+mn-lt"/>
                <a:cs typeface="Calibri" pitchFamily="34" charset="0"/>
              </a:rPr>
              <a:t>members</a:t>
            </a:r>
            <a:endParaRPr lang="en-US" sz="1200" dirty="0">
              <a:latin typeface="+mn-lt"/>
              <a:cs typeface="Calibri" pitchFamily="34" charset="0"/>
            </a:endParaRP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High visibility on project progress to all team members</a:t>
            </a: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Collaborative ways of working</a:t>
            </a: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Frequent Delivery</a:t>
            </a:r>
          </a:p>
        </p:txBody>
      </p:sp>
      <p:sp>
        <p:nvSpPr>
          <p:cNvPr id="161" name="Down Arrow 160"/>
          <p:cNvSpPr/>
          <p:nvPr/>
        </p:nvSpPr>
        <p:spPr>
          <a:xfrm>
            <a:off x="4191000" y="3848319"/>
            <a:ext cx="445477" cy="344153"/>
          </a:xfrm>
          <a:prstGeom prst="downArrow">
            <a:avLst/>
          </a:prstGeom>
          <a:solidFill>
            <a:srgbClr val="FFC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sp>
        <p:nvSpPr>
          <p:cNvPr id="114" name="Content Placeholder 5"/>
          <p:cNvSpPr txBox="1">
            <a:spLocks/>
          </p:cNvSpPr>
          <p:nvPr/>
        </p:nvSpPr>
        <p:spPr bwMode="auto">
          <a:xfrm>
            <a:off x="228601" y="1027093"/>
            <a:ext cx="8737269" cy="8017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marL="0" marR="0" lvl="1" indent="0" algn="l" defTabSz="914400" rtl="0" eaLnBrk="0" fontAlgn="base" latinLnBrk="0" hangingPunct="0">
              <a:lnSpc>
                <a:spcPct val="80000"/>
              </a:lnSpc>
              <a:spcBef>
                <a:spcPts val="1600"/>
              </a:spcBef>
              <a:spcAft>
                <a:spcPts val="1200"/>
              </a:spcAft>
              <a:buClr>
                <a:srgbClr val="0099CC"/>
              </a:buClr>
              <a:buSzTx/>
              <a:buFont typeface="Arial" pitchFamily="34" charset="0"/>
              <a:buNone/>
              <a:tabLst/>
              <a:defRPr/>
            </a:pPr>
            <a:r>
              <a:rPr kumimoji="0" lang="en-US" sz="1400" b="1" i="0" u="none" strike="noStrike" kern="0" cap="none" spc="0" normalizeH="0" baseline="0" noProof="0" dirty="0" smtClean="0">
                <a:ln>
                  <a:noFill/>
                </a:ln>
                <a:solidFill>
                  <a:srgbClr val="002663"/>
                </a:solidFill>
                <a:uLnTx/>
                <a:uFillTx/>
                <a:latin typeface="+mn-lt"/>
                <a:cs typeface="Arial" pitchFamily="34" charset="0"/>
              </a:rPr>
              <a:t>Become a function with focus on addressing a broader array of erratic</a:t>
            </a:r>
            <a:r>
              <a:rPr kumimoji="0" lang="en-US" sz="1400" b="1" i="0" u="none" strike="noStrike" kern="0" cap="none" spc="0" normalizeH="0" noProof="0" dirty="0" smtClean="0">
                <a:ln>
                  <a:noFill/>
                </a:ln>
                <a:solidFill>
                  <a:srgbClr val="002663"/>
                </a:solidFill>
                <a:uLnTx/>
                <a:uFillTx/>
                <a:latin typeface="+mn-lt"/>
                <a:cs typeface="Arial" pitchFamily="34" charset="0"/>
              </a:rPr>
              <a:t> project demand challenges and support long-term growth objectives.  (i.e., a complete customer-centric feature, across all components and disciplines).</a:t>
            </a:r>
            <a:endParaRPr kumimoji="0" lang="en-US" sz="1400" b="1" i="0" u="none" strike="noStrike" kern="0" cap="none" spc="0" normalizeH="0" baseline="0" noProof="0" dirty="0" smtClean="0">
              <a:ln>
                <a:noFill/>
              </a:ln>
              <a:solidFill>
                <a:srgbClr val="002663"/>
              </a:solidFill>
              <a:uLnTx/>
              <a:uFillTx/>
              <a:latin typeface="+mn-lt"/>
              <a:cs typeface="Arial" pitchFamily="34" charset="0"/>
            </a:endParaRPr>
          </a:p>
        </p:txBody>
      </p:sp>
      <p:pic>
        <p:nvPicPr>
          <p:cNvPr id="216" name="Picture 215" descr="Existing.png"/>
          <p:cNvPicPr>
            <a:picLocks noChangeAspect="1"/>
          </p:cNvPicPr>
          <p:nvPr/>
        </p:nvPicPr>
        <p:blipFill>
          <a:blip r:embed="rId3" cstate="print"/>
          <a:stretch>
            <a:fillRect/>
          </a:stretch>
        </p:blipFill>
        <p:spPr>
          <a:xfrm>
            <a:off x="228600" y="1906472"/>
            <a:ext cx="4876800" cy="1255672"/>
          </a:xfrm>
          <a:prstGeom prst="rect">
            <a:avLst/>
          </a:prstGeom>
        </p:spPr>
      </p:pic>
      <p:grpSp>
        <p:nvGrpSpPr>
          <p:cNvPr id="37" name="Group 36"/>
          <p:cNvGrpSpPr/>
          <p:nvPr/>
        </p:nvGrpSpPr>
        <p:grpSpPr>
          <a:xfrm>
            <a:off x="5617829" y="5001250"/>
            <a:ext cx="2679178" cy="857250"/>
            <a:chOff x="5617829" y="5001250"/>
            <a:chExt cx="2679178" cy="857250"/>
          </a:xfrm>
        </p:grpSpPr>
        <p:grpSp>
          <p:nvGrpSpPr>
            <p:cNvPr id="2" name="Group 87"/>
            <p:cNvGrpSpPr>
              <a:grpSpLocks/>
            </p:cNvGrpSpPr>
            <p:nvPr/>
          </p:nvGrpSpPr>
          <p:grpSpPr bwMode="auto">
            <a:xfrm>
              <a:off x="6223546" y="5001250"/>
              <a:ext cx="1266061" cy="685800"/>
              <a:chOff x="1600200" y="4114800"/>
              <a:chExt cx="1371600" cy="914400"/>
            </a:xfrm>
          </p:grpSpPr>
          <p:pic>
            <p:nvPicPr>
              <p:cNvPr id="23" name="Picture 88" descr="admin.png"/>
              <p:cNvPicPr>
                <a:picLocks noChangeAspect="1"/>
              </p:cNvPicPr>
              <p:nvPr/>
            </p:nvPicPr>
            <p:blipFill>
              <a:blip r:embed="rId4" cstate="print"/>
              <a:srcRect/>
              <a:stretch>
                <a:fillRect/>
              </a:stretch>
            </p:blipFill>
            <p:spPr bwMode="auto">
              <a:xfrm>
                <a:off x="1676400" y="4191000"/>
                <a:ext cx="343546" cy="343546"/>
              </a:xfrm>
              <a:prstGeom prst="rect">
                <a:avLst/>
              </a:prstGeom>
              <a:noFill/>
              <a:ln w="9525">
                <a:noFill/>
                <a:miter lim="800000"/>
                <a:headEnd/>
                <a:tailEnd/>
              </a:ln>
            </p:spPr>
          </p:pic>
          <p:pic>
            <p:nvPicPr>
              <p:cNvPr id="24" name="Picture 83" descr="User-Male.png"/>
              <p:cNvPicPr>
                <a:picLocks noChangeAspect="1"/>
              </p:cNvPicPr>
              <p:nvPr/>
            </p:nvPicPr>
            <p:blipFill>
              <a:blip r:embed="rId5" cstate="print"/>
              <a:srcRect/>
              <a:stretch>
                <a:fillRect/>
              </a:stretch>
            </p:blipFill>
            <p:spPr bwMode="auto">
              <a:xfrm flipH="1">
                <a:off x="1670755" y="4572000"/>
                <a:ext cx="368993" cy="368993"/>
              </a:xfrm>
              <a:prstGeom prst="rect">
                <a:avLst/>
              </a:prstGeom>
              <a:noFill/>
              <a:ln w="9525">
                <a:noFill/>
                <a:miter lim="800000"/>
                <a:headEnd/>
                <a:tailEnd/>
              </a:ln>
            </p:spPr>
          </p:pic>
          <p:pic>
            <p:nvPicPr>
              <p:cNvPr id="25" name="Picture 84" descr="User-Female.png"/>
              <p:cNvPicPr>
                <a:picLocks noChangeAspect="1"/>
              </p:cNvPicPr>
              <p:nvPr/>
            </p:nvPicPr>
            <p:blipFill>
              <a:blip r:embed="rId6" cstate="print"/>
              <a:srcRect/>
              <a:stretch>
                <a:fillRect/>
              </a:stretch>
            </p:blipFill>
            <p:spPr bwMode="auto">
              <a:xfrm flipH="1">
                <a:off x="2051755" y="4185356"/>
                <a:ext cx="368993" cy="368993"/>
              </a:xfrm>
              <a:prstGeom prst="rect">
                <a:avLst/>
              </a:prstGeom>
              <a:noFill/>
              <a:ln w="9525">
                <a:noFill/>
                <a:miter lim="800000"/>
                <a:headEnd/>
                <a:tailEnd/>
              </a:ln>
            </p:spPr>
          </p:pic>
          <p:pic>
            <p:nvPicPr>
              <p:cNvPr id="26" name="Picture 87" descr="user.png"/>
              <p:cNvPicPr>
                <a:picLocks noChangeAspect="1"/>
              </p:cNvPicPr>
              <p:nvPr/>
            </p:nvPicPr>
            <p:blipFill>
              <a:blip r:embed="rId7" cstate="print"/>
              <a:srcRect/>
              <a:stretch>
                <a:fillRect/>
              </a:stretch>
            </p:blipFill>
            <p:spPr bwMode="auto">
              <a:xfrm flipH="1">
                <a:off x="2051755" y="4572000"/>
                <a:ext cx="368993" cy="368993"/>
              </a:xfrm>
              <a:prstGeom prst="rect">
                <a:avLst/>
              </a:prstGeom>
              <a:noFill/>
              <a:ln w="9525">
                <a:noFill/>
                <a:miter lim="800000"/>
                <a:headEnd/>
                <a:tailEnd/>
              </a:ln>
            </p:spPr>
          </p:pic>
          <p:pic>
            <p:nvPicPr>
              <p:cNvPr id="27" name="Picture 90" descr="My-account.png"/>
              <p:cNvPicPr>
                <a:picLocks noChangeAspect="1"/>
              </p:cNvPicPr>
              <p:nvPr/>
            </p:nvPicPr>
            <p:blipFill>
              <a:blip r:embed="rId8" cstate="print"/>
              <a:srcRect/>
              <a:stretch>
                <a:fillRect/>
              </a:stretch>
            </p:blipFill>
            <p:spPr bwMode="auto">
              <a:xfrm>
                <a:off x="2431345" y="4336345"/>
                <a:ext cx="375355" cy="375355"/>
              </a:xfrm>
              <a:prstGeom prst="rect">
                <a:avLst/>
              </a:prstGeom>
              <a:noFill/>
              <a:ln w="9525">
                <a:noFill/>
                <a:miter lim="800000"/>
                <a:headEnd/>
                <a:tailEnd/>
              </a:ln>
            </p:spPr>
          </p:pic>
          <p:sp>
            <p:nvSpPr>
              <p:cNvPr id="28" name="Rectangle 27"/>
              <p:cNvSpPr/>
              <p:nvPr/>
            </p:nvSpPr>
            <p:spPr>
              <a:xfrm>
                <a:off x="1600200" y="4114800"/>
                <a:ext cx="1371600" cy="914400"/>
              </a:xfrm>
              <a:prstGeom prst="rect">
                <a:avLst/>
              </a:prstGeom>
              <a:noFill/>
              <a:ln w="38100">
                <a:solidFill>
                  <a:schemeClr val="tx2">
                    <a:lumMod val="60000"/>
                    <a:lumOff val="40000"/>
                  </a:schemeClr>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cxnSp>
          <p:nvCxnSpPr>
            <p:cNvPr id="29" name="Straight Arrow Connector 28"/>
            <p:cNvCxnSpPr/>
            <p:nvPr/>
          </p:nvCxnSpPr>
          <p:spPr bwMode="auto">
            <a:xfrm>
              <a:off x="5723738" y="5401300"/>
              <a:ext cx="492369"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0" name="TextBox 29"/>
            <p:cNvSpPr txBox="1"/>
            <p:nvPr/>
          </p:nvSpPr>
          <p:spPr bwMode="auto">
            <a:xfrm>
              <a:off x="5617829" y="5204847"/>
              <a:ext cx="829407" cy="230832"/>
            </a:xfrm>
            <a:prstGeom prst="rect">
              <a:avLst/>
            </a:prstGeom>
            <a:noFill/>
          </p:spPr>
          <p:txBody>
            <a:bodyPr>
              <a:spAutoFit/>
            </a:bodyPr>
            <a:lstStyle/>
            <a:p>
              <a:pPr>
                <a:defRPr/>
              </a:pPr>
              <a:r>
                <a:rPr lang="en-US" sz="900" i="1" dirty="0">
                  <a:latin typeface="+mn-lt"/>
                </a:rPr>
                <a:t>Input  </a:t>
              </a:r>
              <a:r>
                <a:rPr lang="el-GR" sz="900" i="1" dirty="0">
                  <a:latin typeface="+mn-lt"/>
                  <a:cs typeface="Times New Roman"/>
                </a:rPr>
                <a:t>β</a:t>
              </a:r>
              <a:endParaRPr lang="en-US" sz="900" i="1" dirty="0">
                <a:latin typeface="+mn-lt"/>
              </a:endParaRPr>
            </a:p>
          </p:txBody>
        </p:sp>
        <p:cxnSp>
          <p:nvCxnSpPr>
            <p:cNvPr id="31" name="Straight Arrow Connector 30"/>
            <p:cNvCxnSpPr/>
            <p:nvPr/>
          </p:nvCxnSpPr>
          <p:spPr bwMode="auto">
            <a:xfrm>
              <a:off x="7489527" y="5401300"/>
              <a:ext cx="492369"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2" name="TextBox 31"/>
            <p:cNvSpPr txBox="1"/>
            <p:nvPr/>
          </p:nvSpPr>
          <p:spPr bwMode="auto">
            <a:xfrm>
              <a:off x="7467600" y="5204847"/>
              <a:ext cx="829407" cy="230832"/>
            </a:xfrm>
            <a:prstGeom prst="rect">
              <a:avLst/>
            </a:prstGeom>
            <a:noFill/>
          </p:spPr>
          <p:txBody>
            <a:bodyPr>
              <a:spAutoFit/>
            </a:bodyPr>
            <a:lstStyle/>
            <a:p>
              <a:pPr>
                <a:defRPr/>
              </a:pPr>
              <a:r>
                <a:rPr lang="en-US" sz="900" i="1" dirty="0">
                  <a:latin typeface="+mn-lt"/>
                </a:rPr>
                <a:t>Output </a:t>
              </a:r>
              <a:r>
                <a:rPr lang="el-GR" sz="900" i="1" dirty="0">
                  <a:latin typeface="+mn-lt"/>
                  <a:cs typeface="Times New Roman"/>
                </a:rPr>
                <a:t>β</a:t>
              </a:r>
              <a:endParaRPr lang="en-US" sz="900" i="1" dirty="0">
                <a:latin typeface="+mn-lt"/>
              </a:endParaRPr>
            </a:p>
          </p:txBody>
        </p:sp>
        <p:grpSp>
          <p:nvGrpSpPr>
            <p:cNvPr id="3" name="Group 127"/>
            <p:cNvGrpSpPr>
              <a:grpSpLocks/>
            </p:cNvGrpSpPr>
            <p:nvPr/>
          </p:nvGrpSpPr>
          <p:grpSpPr bwMode="auto">
            <a:xfrm>
              <a:off x="5942200" y="5401300"/>
              <a:ext cx="1772876" cy="457200"/>
              <a:chOff x="1058968" y="4648200"/>
              <a:chExt cx="1920664" cy="609600"/>
            </a:xfrm>
          </p:grpSpPr>
          <p:cxnSp>
            <p:nvCxnSpPr>
              <p:cNvPr id="34" name="Straight Arrow Connector 33"/>
              <p:cNvCxnSpPr/>
              <p:nvPr/>
            </p:nvCxnSpPr>
            <p:spPr>
              <a:xfrm>
                <a:off x="2971824" y="4648200"/>
                <a:ext cx="7937" cy="60960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flipH="1">
                <a:off x="1066776" y="5257800"/>
                <a:ext cx="1905048"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flipV="1">
                <a:off x="1058838" y="4681538"/>
                <a:ext cx="15875" cy="57626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grpSp>
      </p:grpSp>
      <p:sp>
        <p:nvSpPr>
          <p:cNvPr id="33" name="Content Placeholder 2"/>
          <p:cNvSpPr txBox="1">
            <a:spLocks/>
          </p:cNvSpPr>
          <p:nvPr/>
        </p:nvSpPr>
        <p:spPr>
          <a:xfrm>
            <a:off x="152400" y="6001387"/>
            <a:ext cx="8763000" cy="228600"/>
          </a:xfrm>
          <a:prstGeom prst="rect">
            <a:avLst/>
          </a:prstGeom>
        </p:spPr>
        <p:txBody>
          <a:bodyPr lIns="77925" tIns="38963" rIns="77925" bIns="38963"/>
          <a:lstStyle/>
          <a:p>
            <a:pPr marL="1543050" indent="-1543050" algn="ctr">
              <a:lnSpc>
                <a:spcPct val="80000"/>
              </a:lnSpc>
              <a:spcBef>
                <a:spcPts val="256"/>
              </a:spcBef>
              <a:buClr>
                <a:srgbClr val="FF9900"/>
              </a:buClr>
              <a:defRPr/>
            </a:pPr>
            <a:r>
              <a:rPr lang="en-US" sz="1400" b="1" dirty="0" smtClean="0">
                <a:solidFill>
                  <a:schemeClr val="accent6">
                    <a:lumMod val="75000"/>
                  </a:schemeClr>
                </a:solidFill>
                <a:latin typeface="+mn-lt"/>
                <a:cs typeface="Calibri" pitchFamily="34" charset="0"/>
              </a:rPr>
              <a:t>What it means:- Bring projects to Agile team rather than bringing teams to the project.</a:t>
            </a:r>
            <a:endParaRPr lang="en-US" sz="1400" b="1" dirty="0">
              <a:solidFill>
                <a:schemeClr val="accent6">
                  <a:lumMod val="75000"/>
                </a:schemeClr>
              </a:solidFill>
              <a:latin typeface="+mn-lt"/>
              <a:cs typeface="Calibri" pitchFamily="34" charset="0"/>
            </a:endParaRPr>
          </a:p>
        </p:txBody>
      </p:sp>
    </p:spTree>
    <p:extLst>
      <p:ext uri="{BB962C8B-B14F-4D97-AF65-F5344CB8AC3E}">
        <p14:creationId xmlns:p14="http://schemas.microsoft.com/office/powerpoint/2010/main" val="17820415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Agile</a:t>
            </a:r>
            <a:endParaRPr lang="en-US" dirty="0"/>
          </a:p>
        </p:txBody>
      </p:sp>
      <p:sp>
        <p:nvSpPr>
          <p:cNvPr id="3" name="Subtitle 2"/>
          <p:cNvSpPr>
            <a:spLocks noGrp="1"/>
          </p:cNvSpPr>
          <p:nvPr>
            <p:ph type="subTitle" idx="1"/>
          </p:nvPr>
        </p:nvSpPr>
        <p:spPr/>
        <p:txBody>
          <a:bodyPr/>
          <a:lstStyle/>
          <a:p>
            <a:pPr algn="ctr"/>
            <a:r>
              <a:rPr lang="en-US" dirty="0" smtClean="0"/>
              <a:t>Agile Manifesto</a:t>
            </a:r>
            <a:endParaRPr lang="en-US" dirty="0"/>
          </a:p>
        </p:txBody>
      </p:sp>
    </p:spTree>
    <p:extLst>
      <p:ext uri="{BB962C8B-B14F-4D97-AF65-F5344CB8AC3E}">
        <p14:creationId xmlns:p14="http://schemas.microsoft.com/office/powerpoint/2010/main" val="188599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 Agile Values</a:t>
            </a:r>
            <a:endParaRPr lang="en-US" dirty="0"/>
          </a:p>
        </p:txBody>
      </p:sp>
      <p:pic>
        <p:nvPicPr>
          <p:cNvPr id="8" name="Picture 7" descr="C:\Users\JS5027377\Desktop\AgileManifesto.png"/>
          <p:cNvPicPr/>
          <p:nvPr/>
        </p:nvPicPr>
        <p:blipFill>
          <a:blip r:embed="rId2">
            <a:extLst>
              <a:ext uri="{28A0092B-C50C-407E-A947-70E740481C1C}">
                <a14:useLocalDpi xmlns:a14="http://schemas.microsoft.com/office/drawing/2010/main" val="0"/>
              </a:ext>
            </a:extLst>
          </a:blip>
          <a:srcRect/>
          <a:stretch>
            <a:fillRect/>
          </a:stretch>
        </p:blipFill>
        <p:spPr bwMode="auto">
          <a:xfrm>
            <a:off x="1249045" y="960755"/>
            <a:ext cx="6645910" cy="4936490"/>
          </a:xfrm>
          <a:prstGeom prst="rect">
            <a:avLst/>
          </a:prstGeom>
          <a:noFill/>
          <a:ln>
            <a:noFill/>
          </a:ln>
        </p:spPr>
      </p:pic>
    </p:spTree>
    <p:extLst>
      <p:ext uri="{BB962C8B-B14F-4D97-AF65-F5344CB8AC3E}">
        <p14:creationId xmlns:p14="http://schemas.microsoft.com/office/powerpoint/2010/main" val="110247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pic>
        <p:nvPicPr>
          <p:cNvPr id="3" name="Picture 2" descr="C:\Users\JS5027377\Desktop\12.png"/>
          <p:cNvPicPr/>
          <p:nvPr/>
        </p:nvPicPr>
        <p:blipFill>
          <a:blip r:embed="rId2">
            <a:extLst>
              <a:ext uri="{28A0092B-C50C-407E-A947-70E740481C1C}">
                <a14:useLocalDpi xmlns:a14="http://schemas.microsoft.com/office/drawing/2010/main" val="0"/>
              </a:ext>
            </a:extLst>
          </a:blip>
          <a:srcRect/>
          <a:stretch>
            <a:fillRect/>
          </a:stretch>
        </p:blipFill>
        <p:spPr bwMode="auto">
          <a:xfrm>
            <a:off x="1249045" y="1143317"/>
            <a:ext cx="6645910" cy="4571365"/>
          </a:xfrm>
          <a:prstGeom prst="rect">
            <a:avLst/>
          </a:prstGeom>
          <a:noFill/>
          <a:ln>
            <a:solidFill>
              <a:srgbClr val="00B0F0"/>
            </a:solidFill>
          </a:ln>
        </p:spPr>
      </p:pic>
    </p:spTree>
    <p:extLst>
      <p:ext uri="{BB962C8B-B14F-4D97-AF65-F5344CB8AC3E}">
        <p14:creationId xmlns:p14="http://schemas.microsoft.com/office/powerpoint/2010/main" val="957847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3SGwdjnDUCIpWJp0cOxI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QK7clZsoEee8Q2eVdb1_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qxomS0GiUasKGyEudtf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9slUjVAkkKPrIWY.h8z9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dQdM23oT0yx5ezV4fcz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sg8byroSTE2GD8JcPpyp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tzNbuyjKkGJe4bxYBfOqg"/>
</p:tagLst>
</file>

<file path=ppt/theme/theme1.xml><?xml version="1.0" encoding="utf-8"?>
<a:theme xmlns:a="http://schemas.openxmlformats.org/drawingml/2006/main" name="Global_Widescreen">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lobal_Widescreen [Read-Only]" id="{12C8019D-EA62-4D92-8563-5F6BCCB45AA2}" vid="{639A7567-84B7-46A4-A2BE-3424ECC171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1229</Words>
  <Application>Microsoft Office PowerPoint</Application>
  <PresentationFormat>On-screen Show (4:3)</PresentationFormat>
  <Paragraphs>234</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Global_Widescreen</vt:lpstr>
      <vt:lpstr>Agile</vt:lpstr>
      <vt:lpstr>Objectives</vt:lpstr>
      <vt:lpstr>What is Agile?</vt:lpstr>
      <vt:lpstr>Agile Software Development – Who?</vt:lpstr>
      <vt:lpstr>Agile Iron Triangle</vt:lpstr>
      <vt:lpstr>Standing Team – From Project Culture to Team Culture</vt:lpstr>
      <vt:lpstr>Agile</vt:lpstr>
      <vt:lpstr>Agile Manifesto – Agile Values</vt:lpstr>
      <vt:lpstr>Agile Principles</vt:lpstr>
      <vt:lpstr>Scrum Framework</vt:lpstr>
      <vt:lpstr>What is Scrum?</vt:lpstr>
      <vt:lpstr>Agile Mindset -S</vt:lpstr>
      <vt:lpstr>Scrum Framework</vt:lpstr>
      <vt:lpstr>Roles of Scrum</vt:lpstr>
      <vt:lpstr>Scrum Framework</vt:lpstr>
      <vt:lpstr>Scrum Artifacts</vt:lpstr>
      <vt:lpstr>Scrum Framework</vt:lpstr>
      <vt:lpstr>Scrum Ceremonies</vt:lpstr>
      <vt:lpstr>Agile</vt:lpstr>
      <vt:lpstr>History of Agile at State Street</vt:lpstr>
      <vt:lpstr>PowerPoint Presentation</vt:lpstr>
    </vt:vector>
  </TitlesOfParts>
  <Company>Syntel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Selvaraj, Janarthanan2</dc:creator>
  <cp:lastModifiedBy>Selvaraj, Janarthanan2</cp:lastModifiedBy>
  <cp:revision>36</cp:revision>
  <dcterms:created xsi:type="dcterms:W3CDTF">2017-03-08T09:35:50Z</dcterms:created>
  <dcterms:modified xsi:type="dcterms:W3CDTF">2017-03-10T05:59:07Z</dcterms:modified>
</cp:coreProperties>
</file>