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6" r:id="rId8"/>
    <p:sldId id="260" r:id="rId9"/>
    <p:sldId id="261"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archwinit.techtarget.com/definition/enterpri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985" y="876822"/>
            <a:ext cx="10584492" cy="1728593"/>
          </a:xfrm>
        </p:spPr>
        <p:txBody>
          <a:bodyPr/>
          <a:lstStyle/>
          <a:p>
            <a:pPr algn="l"/>
            <a:r>
              <a:rPr lang="en-US" dirty="0" smtClean="0"/>
              <a:t>NOC (NETWORK OPERATION CENTRE)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9" y="2956144"/>
            <a:ext cx="8721768" cy="3682652"/>
          </a:xfrm>
          <a:prstGeom prst="rect">
            <a:avLst/>
          </a:prstGeom>
        </p:spPr>
      </p:pic>
    </p:spTree>
    <p:extLst>
      <p:ext uri="{BB962C8B-B14F-4D97-AF65-F5344CB8AC3E}">
        <p14:creationId xmlns:p14="http://schemas.microsoft.com/office/powerpoint/2010/main" val="242669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2" y="525462"/>
            <a:ext cx="9280329" cy="6138385"/>
          </a:xfrm>
        </p:spPr>
        <p:txBody>
          <a:bodyPr>
            <a:normAutofit/>
          </a:bodyPr>
          <a:lstStyle/>
          <a:p>
            <a:endParaRPr lang="en-US" dirty="0"/>
          </a:p>
          <a:p>
            <a:endParaRPr lang="en-US" dirty="0"/>
          </a:p>
          <a:p>
            <a:pPr marL="0" indent="0">
              <a:buNone/>
            </a:pPr>
            <a:r>
              <a:rPr lang="en-US" b="1" dirty="0">
                <a:solidFill>
                  <a:schemeClr val="accent1">
                    <a:lumMod val="75000"/>
                  </a:schemeClr>
                </a:solidFill>
              </a:rPr>
              <a:t>Tasks &amp; </a:t>
            </a:r>
            <a:r>
              <a:rPr lang="en-US" b="1" dirty="0" smtClean="0">
                <a:solidFill>
                  <a:schemeClr val="accent1">
                    <a:lumMod val="75000"/>
                  </a:schemeClr>
                </a:solidFill>
              </a:rPr>
              <a:t>responsibilities: </a:t>
            </a:r>
          </a:p>
          <a:p>
            <a:pPr marL="0" indent="0">
              <a:buNone/>
            </a:pPr>
            <a:r>
              <a:rPr lang="en-US" dirty="0" smtClean="0"/>
              <a:t>Why </a:t>
            </a:r>
            <a:r>
              <a:rPr lang="en-US" dirty="0"/>
              <a:t>does it matter </a:t>
            </a:r>
            <a:r>
              <a:rPr lang="en-US" dirty="0" smtClean="0"/>
              <a:t>?</a:t>
            </a:r>
          </a:p>
          <a:p>
            <a:pPr marL="0" indent="0">
              <a:buNone/>
            </a:pPr>
            <a:r>
              <a:rPr lang="en-US" dirty="0" smtClean="0"/>
              <a:t>Mostly </a:t>
            </a:r>
            <a:r>
              <a:rPr lang="en-US" dirty="0"/>
              <a:t>because it affects decisions making. Without clearly defined roles and responsibilities, disagreements between operators lead to late decisions and actions, or to no decisions taken at all. This can affect customers, critical business services, and urgent requests during off hours. </a:t>
            </a:r>
            <a:endParaRPr lang="en-US" b="1" dirty="0" smtClean="0"/>
          </a:p>
          <a:p>
            <a:pPr marL="0" indent="0">
              <a:buNone/>
            </a:pPr>
            <a:r>
              <a:rPr lang="en-US" b="1" dirty="0" smtClean="0">
                <a:solidFill>
                  <a:schemeClr val="accent1">
                    <a:lumMod val="75000"/>
                  </a:schemeClr>
                </a:solidFill>
              </a:rPr>
              <a:t>A </a:t>
            </a:r>
            <a:r>
              <a:rPr lang="en-US" b="1" dirty="0">
                <a:solidFill>
                  <a:schemeClr val="accent1">
                    <a:lumMod val="75000"/>
                  </a:schemeClr>
                </a:solidFill>
              </a:rPr>
              <a:t>shift manager </a:t>
            </a:r>
            <a:r>
              <a:rPr lang="en-US" dirty="0"/>
              <a:t>should be responsible for: prioritizing tasks, assigning work to operators based on their skills, verifying that tickets are opened properly and that relevant personnel are notified when required, escalating problems, communicating with management during important NOC events, sending notifications to the entire organization, preparing reports, and making critical decisions that impact many services, such as shutting down the data center in case of an emergency. </a:t>
            </a:r>
            <a:endParaRPr lang="en-US" dirty="0" smtClean="0"/>
          </a:p>
          <a:p>
            <a:pPr marL="0" indent="0">
              <a:buNone/>
            </a:pPr>
            <a:r>
              <a:rPr lang="en-US" b="1" dirty="0" smtClean="0">
                <a:solidFill>
                  <a:schemeClr val="accent1">
                    <a:lumMod val="75000"/>
                  </a:schemeClr>
                </a:solidFill>
              </a:rPr>
              <a:t>Operators</a:t>
            </a:r>
            <a:r>
              <a:rPr lang="en-US" dirty="0"/>
              <a:t>, on the other hand, should be responsible for handling the technical aspect of incidents – either independently or by escalating to another team member with the required skills. Operators are also responsible for following up and keeping tickets up to date. </a:t>
            </a:r>
          </a:p>
        </p:txBody>
      </p:sp>
    </p:spTree>
    <p:extLst>
      <p:ext uri="{BB962C8B-B14F-4D97-AF65-F5344CB8AC3E}">
        <p14:creationId xmlns:p14="http://schemas.microsoft.com/office/powerpoint/2010/main" val="317016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1457"/>
            <a:ext cx="8596668" cy="5339905"/>
          </a:xfrm>
        </p:spPr>
        <p:txBody>
          <a:bodyPr/>
          <a:lstStyle/>
          <a:p>
            <a:pPr marL="0" indent="0">
              <a:buNone/>
            </a:pPr>
            <a:r>
              <a:rPr lang="en-US" dirty="0" smtClean="0">
                <a:solidFill>
                  <a:schemeClr val="accent1">
                    <a:lumMod val="75000"/>
                  </a:schemeClr>
                </a:solidFill>
              </a:rPr>
              <a:t>Communication </a:t>
            </a:r>
            <a:r>
              <a:rPr lang="en-US" dirty="0">
                <a:solidFill>
                  <a:schemeClr val="accent1">
                    <a:lumMod val="75000"/>
                  </a:schemeClr>
                </a:solidFill>
              </a:rPr>
              <a:t>&amp; </a:t>
            </a:r>
            <a:r>
              <a:rPr lang="en-US" dirty="0" smtClean="0">
                <a:solidFill>
                  <a:schemeClr val="accent1">
                    <a:lumMod val="75000"/>
                  </a:schemeClr>
                </a:solidFill>
              </a:rPr>
              <a:t>Collaboration:</a:t>
            </a:r>
          </a:p>
          <a:p>
            <a:pPr marL="0" indent="0">
              <a:buNone/>
            </a:pPr>
            <a:r>
              <a:rPr lang="en-US" dirty="0" smtClean="0">
                <a:solidFill>
                  <a:schemeClr val="accent1">
                    <a:lumMod val="75000"/>
                  </a:schemeClr>
                </a:solidFill>
              </a:rPr>
              <a:t>Encourage </a:t>
            </a:r>
            <a:r>
              <a:rPr lang="en-US" dirty="0">
                <a:solidFill>
                  <a:schemeClr val="accent1">
                    <a:lumMod val="75000"/>
                  </a:schemeClr>
                </a:solidFill>
              </a:rPr>
              <a:t>and promote </a:t>
            </a:r>
            <a:r>
              <a:rPr lang="en-US" dirty="0" smtClean="0">
                <a:solidFill>
                  <a:schemeClr val="accent1">
                    <a:lumMod val="75000"/>
                  </a:schemeClr>
                </a:solidFill>
              </a:rPr>
              <a:t>collaboration : </a:t>
            </a:r>
            <a:endParaRPr lang="en-US" dirty="0">
              <a:solidFill>
                <a:schemeClr val="accent1">
                  <a:lumMod val="75000"/>
                </a:schemeClr>
              </a:solidFill>
            </a:endParaRPr>
          </a:p>
          <a:p>
            <a:pPr marL="0" indent="0">
              <a:buNone/>
            </a:pPr>
            <a:r>
              <a:rPr lang="en-US" dirty="0" smtClean="0"/>
              <a:t>If </a:t>
            </a:r>
            <a:r>
              <a:rPr lang="en-US" dirty="0"/>
              <a:t>the NOC team is geographically spread out or is located in different countries, you should spend even more efforts on communication and collaboration, to overcome cultural and language barriers. </a:t>
            </a:r>
          </a:p>
          <a:p>
            <a:pPr marL="0" indent="0">
              <a:buNone/>
            </a:pPr>
            <a:r>
              <a:rPr lang="en-US" dirty="0" smtClean="0">
                <a:solidFill>
                  <a:schemeClr val="accent1">
                    <a:lumMod val="75000"/>
                  </a:schemeClr>
                </a:solidFill>
              </a:rPr>
              <a:t>Define NOC members as focal points :</a:t>
            </a:r>
          </a:p>
          <a:p>
            <a:pPr marL="0" indent="0">
              <a:buNone/>
            </a:pPr>
            <a:r>
              <a:rPr lang="en-US" dirty="0"/>
              <a:t>NOC members </a:t>
            </a:r>
            <a:r>
              <a:rPr lang="en-US" dirty="0" smtClean="0"/>
              <a:t>act as </a:t>
            </a:r>
            <a:r>
              <a:rPr lang="en-US" dirty="0"/>
              <a:t>focal points </a:t>
            </a:r>
            <a:r>
              <a:rPr lang="en-US" dirty="0" smtClean="0"/>
              <a:t>for </a:t>
            </a:r>
            <a:r>
              <a:rPr lang="en-US" dirty="0"/>
              <a:t>important IT areas, such as NT, UNIX, Network, or a specific project. These members attend the meetings of the relevant teams, deliver new information and knowledge to the rest of the NOC, and handle specific professional challenges </a:t>
            </a:r>
            <a:endParaRPr lang="en-US" dirty="0" smtClean="0"/>
          </a:p>
          <a:p>
            <a:pPr marL="0" indent="0">
              <a:buNone/>
            </a:pPr>
            <a:r>
              <a:rPr lang="en-US" dirty="0" smtClean="0">
                <a:solidFill>
                  <a:schemeClr val="accent1">
                    <a:lumMod val="75000"/>
                  </a:schemeClr>
                </a:solidFill>
              </a:rPr>
              <a:t>Attending the meetings:</a:t>
            </a:r>
            <a:endParaRPr lang="en-US" dirty="0">
              <a:solidFill>
                <a:schemeClr val="accent1">
                  <a:lumMod val="75000"/>
                </a:schemeClr>
              </a:solidFill>
            </a:endParaRPr>
          </a:p>
          <a:p>
            <a:pPr marL="0" indent="0">
              <a:buNone/>
            </a:pPr>
            <a:r>
              <a:rPr lang="en-US" dirty="0" smtClean="0"/>
              <a:t>Make </a:t>
            </a:r>
            <a:r>
              <a:rPr lang="en-US" dirty="0"/>
              <a:t>sure a member of the NOC attends weekly change management meetings and communicate issues or upcoming activities, such as planned downtime, to the rest of the team. </a:t>
            </a:r>
          </a:p>
          <a:p>
            <a:pPr marL="0" indent="0">
              <a:buNone/>
            </a:pPr>
            <a:endParaRPr lang="en-US" dirty="0"/>
          </a:p>
        </p:txBody>
      </p:sp>
    </p:spTree>
    <p:extLst>
      <p:ext uri="{BB962C8B-B14F-4D97-AF65-F5344CB8AC3E}">
        <p14:creationId xmlns:p14="http://schemas.microsoft.com/office/powerpoint/2010/main" val="123642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550863"/>
            <a:ext cx="8596312" cy="5491162"/>
          </a:xfrm>
        </p:spPr>
        <p:txBody>
          <a:bodyPr>
            <a:normAutofit/>
          </a:bodyPr>
          <a:lstStyle/>
          <a:p>
            <a:endParaRPr lang="en-US" dirty="0"/>
          </a:p>
          <a:p>
            <a:pPr marL="0" indent="0">
              <a:buNone/>
            </a:pPr>
            <a:r>
              <a:rPr lang="en-US" b="1" dirty="0">
                <a:solidFill>
                  <a:schemeClr val="accent1">
                    <a:lumMod val="75000"/>
                  </a:schemeClr>
                </a:solidFill>
              </a:rPr>
              <a:t>NOC employee training </a:t>
            </a:r>
            <a:r>
              <a:rPr lang="en-US" b="1" dirty="0" smtClean="0">
                <a:solidFill>
                  <a:schemeClr val="accent1">
                    <a:lumMod val="75000"/>
                  </a:schemeClr>
                </a:solidFill>
              </a:rPr>
              <a:t>:</a:t>
            </a:r>
          </a:p>
          <a:p>
            <a:pPr marL="0" indent="0">
              <a:buNone/>
            </a:pPr>
            <a:endParaRPr lang="en-US" b="1" dirty="0"/>
          </a:p>
          <a:p>
            <a:endParaRPr lang="en-US" dirty="0"/>
          </a:p>
          <a:p>
            <a:pPr marL="0" indent="0">
              <a:buNone/>
            </a:pPr>
            <a:r>
              <a:rPr lang="en-US" dirty="0"/>
              <a:t>A new NOC operator may not know where to find a procedure or how to execute it, or in a more severe case - take a decision that causes equipment damage or results in critical downtime. </a:t>
            </a:r>
          </a:p>
          <a:p>
            <a:pPr marL="0" indent="0">
              <a:buNone/>
            </a:pPr>
            <a:r>
              <a:rPr lang="en-US" dirty="0"/>
              <a:t>Make sure to put in place an extensive training program for new NOC employees</a:t>
            </a:r>
            <a:r>
              <a:rPr lang="en-US" dirty="0" smtClean="0"/>
              <a:t>.</a:t>
            </a:r>
          </a:p>
          <a:p>
            <a:pPr marL="0" indent="0">
              <a:buNone/>
            </a:pPr>
            <a:r>
              <a:rPr lang="en-US" dirty="0" smtClean="0"/>
              <a:t>Make </a:t>
            </a:r>
            <a:r>
              <a:rPr lang="en-US" dirty="0"/>
              <a:t>sure experienced NOC members, preferably shift leaders, train new employees. </a:t>
            </a:r>
            <a:r>
              <a:rPr lang="en-US" dirty="0" smtClean="0"/>
              <a:t>Update </a:t>
            </a:r>
            <a:r>
              <a:rPr lang="en-US" dirty="0"/>
              <a:t>the training program on an ongoing basis, and make sure it includes topics such as required users and permissions, known problems, troubleshooting, teams and important contacts </a:t>
            </a:r>
          </a:p>
          <a:p>
            <a:pPr marL="0" indent="0">
              <a:buNone/>
            </a:pPr>
            <a:r>
              <a:rPr lang="en-US" dirty="0" smtClean="0"/>
              <a:t> </a:t>
            </a:r>
            <a:endParaRPr lang="en-US" b="1" dirty="0"/>
          </a:p>
        </p:txBody>
      </p:sp>
    </p:spTree>
    <p:extLst>
      <p:ext uri="{BB962C8B-B14F-4D97-AF65-F5344CB8AC3E}">
        <p14:creationId xmlns:p14="http://schemas.microsoft.com/office/powerpoint/2010/main" val="97598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8515"/>
            <a:ext cx="8596668" cy="5552847"/>
          </a:xfrm>
        </p:spPr>
        <p:txBody>
          <a:bodyPr>
            <a:normAutofit/>
          </a:bodyPr>
          <a:lstStyle/>
          <a:p>
            <a:pPr marL="0" indent="0" algn="ctr">
              <a:buNone/>
            </a:pPr>
            <a:endParaRPr lang="en-US" sz="7200" dirty="0" smtClean="0">
              <a:latin typeface="Bernard MT Condensed" panose="02050806060905020404" pitchFamily="18" charset="0"/>
            </a:endParaRPr>
          </a:p>
          <a:p>
            <a:pPr marL="0" indent="0" algn="ctr">
              <a:buNone/>
            </a:pPr>
            <a:endParaRPr lang="en-US" sz="7200" dirty="0">
              <a:latin typeface="Bernard MT Condensed" panose="02050806060905020404" pitchFamily="18" charset="0"/>
            </a:endParaRPr>
          </a:p>
          <a:p>
            <a:pPr marL="0" indent="0" algn="ctr">
              <a:buNone/>
            </a:pPr>
            <a:r>
              <a:rPr lang="en-US" sz="7200" dirty="0" smtClean="0">
                <a:latin typeface="Bernard MT Condensed" panose="02050806060905020404" pitchFamily="18" charset="0"/>
              </a:rPr>
              <a:t>THANK YOU</a:t>
            </a:r>
            <a:endParaRPr lang="en-US" sz="7200" dirty="0">
              <a:latin typeface="Bernard MT Condensed" panose="02050806060905020404" pitchFamily="18" charset="0"/>
            </a:endParaRPr>
          </a:p>
        </p:txBody>
      </p:sp>
    </p:spTree>
    <p:extLst>
      <p:ext uri="{BB962C8B-B14F-4D97-AF65-F5344CB8AC3E}">
        <p14:creationId xmlns:p14="http://schemas.microsoft.com/office/powerpoint/2010/main" val="213956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NOC</a:t>
            </a:r>
            <a:endParaRPr lang="en-US" dirty="0"/>
          </a:p>
        </p:txBody>
      </p:sp>
      <p:sp>
        <p:nvSpPr>
          <p:cNvPr id="3" name="Content Placeholder 2"/>
          <p:cNvSpPr>
            <a:spLocks noGrp="1"/>
          </p:cNvSpPr>
          <p:nvPr>
            <p:ph idx="1"/>
          </p:nvPr>
        </p:nvSpPr>
        <p:spPr/>
        <p:txBody>
          <a:bodyPr/>
          <a:lstStyle/>
          <a:p>
            <a:pPr marL="0" indent="0">
              <a:buNone/>
              <a:defRPr/>
            </a:pPr>
            <a:r>
              <a:rPr lang="en-US" dirty="0" smtClean="0"/>
              <a:t>“A </a:t>
            </a:r>
            <a:r>
              <a:rPr lang="en-US" dirty="0"/>
              <a:t>Network Operations Center (NOC) is an organizational unit </a:t>
            </a:r>
            <a:r>
              <a:rPr lang="en-US" dirty="0" smtClean="0"/>
              <a:t>that Handles </a:t>
            </a:r>
            <a:r>
              <a:rPr lang="en-US" dirty="0"/>
              <a:t>day-to-day monitoring of the Infrastructure and 	Serves as a single </a:t>
            </a:r>
            <a:r>
              <a:rPr lang="en-US" dirty="0" smtClean="0"/>
              <a:t>point </a:t>
            </a:r>
            <a:r>
              <a:rPr lang="en-US" dirty="0"/>
              <a:t>of contact for customers, internal and </a:t>
            </a:r>
            <a:r>
              <a:rPr lang="en-US" dirty="0" smtClean="0"/>
              <a:t>external Creates</a:t>
            </a:r>
            <a:r>
              <a:rPr lang="en-US" dirty="0"/>
              <a:t>, processes, and resolves events that arise in the </a:t>
            </a:r>
            <a:r>
              <a:rPr lang="en-US" dirty="0" smtClean="0"/>
              <a:t>network”</a:t>
            </a:r>
          </a:p>
          <a:p>
            <a:pPr marL="0" indent="0">
              <a:buNone/>
              <a:defRPr/>
            </a:pPr>
            <a:endParaRPr lang="en-US" dirty="0"/>
          </a:p>
          <a:p>
            <a:pPr marL="0" indent="0">
              <a:buNone/>
              <a:defRPr/>
            </a:pPr>
            <a:r>
              <a:rPr lang="en-US" dirty="0"/>
              <a:t>A network operations center (NOC) is a place from which administrators supervise, monitor and maintain a telecommunications network. Large </a:t>
            </a:r>
            <a:r>
              <a:rPr lang="en-US" dirty="0">
                <a:solidFill>
                  <a:schemeClr val="tx1"/>
                </a:solidFill>
                <a:hlinkClick r:id="rId2"/>
              </a:rPr>
              <a:t>enterprise</a:t>
            </a:r>
            <a:r>
              <a:rPr lang="en-US" dirty="0">
                <a:solidFill>
                  <a:schemeClr val="tx1"/>
                </a:solidFill>
              </a:rPr>
              <a:t>s</a:t>
            </a:r>
            <a:r>
              <a:rPr lang="en-US" dirty="0"/>
              <a:t> </a:t>
            </a:r>
            <a:r>
              <a:rPr lang="en-US" dirty="0" smtClean="0"/>
              <a:t>with large networks </a:t>
            </a:r>
            <a:r>
              <a:rPr lang="en-US" dirty="0"/>
              <a:t>as well as large network service providers typically have a network operations center, a room containing visualizations of the network or networks that are being monitored, workstations at which the detailed status of the network can be seen, and the necessary software to manage the </a:t>
            </a:r>
            <a:r>
              <a:rPr lang="en-US" dirty="0" smtClean="0"/>
              <a:t>networks.</a:t>
            </a:r>
            <a:endParaRPr lang="en-US" dirty="0">
              <a:cs typeface="Arial" charset="0"/>
            </a:endParaRPr>
          </a:p>
          <a:p>
            <a:pPr>
              <a:defRPr/>
            </a:pPr>
            <a:endParaRPr lang="en-US" dirty="0" smtClean="0">
              <a:cs typeface="Arial" charset="0"/>
            </a:endParaRPr>
          </a:p>
          <a:p>
            <a:endParaRPr lang="en-US" dirty="0"/>
          </a:p>
        </p:txBody>
      </p:sp>
    </p:spTree>
    <p:extLst>
      <p:ext uri="{BB962C8B-B14F-4D97-AF65-F5344CB8AC3E}">
        <p14:creationId xmlns:p14="http://schemas.microsoft.com/office/powerpoint/2010/main" val="275490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lumMod val="75000"/>
                  </a:schemeClr>
                </a:solidFill>
              </a:rPr>
              <a:t>NOC Benefits</a:t>
            </a:r>
            <a:br>
              <a:rPr lang="en-US" dirty="0" smtClean="0">
                <a:solidFill>
                  <a:schemeClr val="accent1">
                    <a:lumMod val="75000"/>
                  </a:schemeClr>
                </a:solidFill>
              </a:rPr>
            </a:br>
            <a:r>
              <a:rPr lang="en-US" dirty="0" smtClean="0">
                <a:solidFill>
                  <a:schemeClr val="accent1">
                    <a:lumMod val="75000"/>
                  </a:schemeClr>
                </a:solidFill>
              </a:rPr>
              <a:t>(Why NOC is IMP in today’s organizations?)</a:t>
            </a:r>
            <a:endParaRPr lang="en-US" dirty="0">
              <a:solidFill>
                <a:schemeClr val="accent1">
                  <a:lumMod val="75000"/>
                </a:schemeClr>
              </a:solidFill>
            </a:endParaRPr>
          </a:p>
        </p:txBody>
      </p:sp>
      <p:sp>
        <p:nvSpPr>
          <p:cNvPr id="3" name="Content Placeholder 2"/>
          <p:cNvSpPr>
            <a:spLocks noGrp="1"/>
          </p:cNvSpPr>
          <p:nvPr>
            <p:ph idx="1"/>
          </p:nvPr>
        </p:nvSpPr>
        <p:spPr>
          <a:xfrm>
            <a:off x="677334" y="1841327"/>
            <a:ext cx="8596668" cy="4709786"/>
          </a:xfrm>
        </p:spPr>
        <p:txBody>
          <a:bodyPr>
            <a:noAutofit/>
          </a:bodyPr>
          <a:lstStyle/>
          <a:p>
            <a:pPr>
              <a:buFontTx/>
              <a:buChar char="•"/>
            </a:pPr>
            <a:r>
              <a:rPr lang="en-US" dirty="0">
                <a:latin typeface="+mj-lt"/>
                <a:cs typeface="Times New Roman" panose="02020603050405020304" pitchFamily="18" charset="0"/>
              </a:rPr>
              <a:t>Greater </a:t>
            </a:r>
            <a:r>
              <a:rPr lang="en-US" dirty="0" smtClean="0">
                <a:latin typeface="+mj-lt"/>
                <a:cs typeface="Times New Roman" panose="02020603050405020304" pitchFamily="18" charset="0"/>
              </a:rPr>
              <a:t>Network or Infrastructure Visibility</a:t>
            </a:r>
          </a:p>
          <a:p>
            <a:pPr>
              <a:buFontTx/>
              <a:buChar char="•"/>
            </a:pPr>
            <a:r>
              <a:rPr lang="en-US" dirty="0" smtClean="0">
                <a:latin typeface="+mj-lt"/>
                <a:cs typeface="Times New Roman" panose="02020603050405020304" pitchFamily="18" charset="0"/>
              </a:rPr>
              <a:t>Optimize </a:t>
            </a:r>
            <a:r>
              <a:rPr lang="en-US" dirty="0">
                <a:latin typeface="+mj-lt"/>
                <a:cs typeface="Times New Roman" panose="02020603050405020304" pitchFamily="18" charset="0"/>
              </a:rPr>
              <a:t>operational expenses and/or enhance </a:t>
            </a:r>
            <a:r>
              <a:rPr lang="en-US" dirty="0" smtClean="0">
                <a:latin typeface="+mj-lt"/>
                <a:cs typeface="Times New Roman" panose="02020603050405020304" pitchFamily="18" charset="0"/>
              </a:rPr>
              <a:t>efficiency.</a:t>
            </a:r>
          </a:p>
          <a:p>
            <a:pPr>
              <a:buFontTx/>
              <a:buChar char="•"/>
            </a:pPr>
            <a:r>
              <a:rPr lang="en-US" dirty="0" smtClean="0">
                <a:latin typeface="+mj-lt"/>
                <a:cs typeface="Times New Roman" panose="02020603050405020304" pitchFamily="18" charset="0"/>
              </a:rPr>
              <a:t>Monitoring </a:t>
            </a:r>
            <a:r>
              <a:rPr lang="en-US" dirty="0">
                <a:latin typeface="+mj-lt"/>
                <a:cs typeface="Times New Roman" panose="02020603050405020304" pitchFamily="18" charset="0"/>
              </a:rPr>
              <a:t>and Managing </a:t>
            </a:r>
            <a:r>
              <a:rPr lang="en-US" dirty="0" smtClean="0">
                <a:latin typeface="+mj-lt"/>
                <a:cs typeface="Times New Roman" panose="02020603050405020304" pitchFamily="18" charset="0"/>
              </a:rPr>
              <a:t>services</a:t>
            </a:r>
          </a:p>
          <a:p>
            <a:pPr>
              <a:buFontTx/>
              <a:buChar char="•"/>
            </a:pPr>
            <a:r>
              <a:rPr lang="en-US" dirty="0" smtClean="0">
                <a:latin typeface="+mj-lt"/>
                <a:cs typeface="Times New Roman" panose="02020603050405020304" pitchFamily="18" charset="0"/>
              </a:rPr>
              <a:t>Providing </a:t>
            </a:r>
            <a:r>
              <a:rPr lang="en-US" dirty="0">
                <a:latin typeface="+mj-lt"/>
                <a:cs typeface="Times New Roman" panose="02020603050405020304" pitchFamily="18" charset="0"/>
              </a:rPr>
              <a:t>End-to-End Managed Services </a:t>
            </a:r>
            <a:r>
              <a:rPr lang="en-US" dirty="0" smtClean="0">
                <a:latin typeface="+mj-lt"/>
                <a:cs typeface="Times New Roman" panose="02020603050405020304" pitchFamily="18" charset="0"/>
              </a:rPr>
              <a:t>Solutions.</a:t>
            </a:r>
          </a:p>
          <a:p>
            <a:pPr>
              <a:buFontTx/>
              <a:buChar char="•"/>
            </a:pPr>
            <a:r>
              <a:rPr lang="en-IN" dirty="0" smtClean="0">
                <a:latin typeface="+mj-lt"/>
              </a:rPr>
              <a:t>High </a:t>
            </a:r>
            <a:r>
              <a:rPr lang="en-IN" dirty="0">
                <a:latin typeface="+mj-lt"/>
              </a:rPr>
              <a:t>Availability and maximum up </a:t>
            </a:r>
            <a:r>
              <a:rPr lang="en-IN" dirty="0" smtClean="0">
                <a:latin typeface="+mj-lt"/>
              </a:rPr>
              <a:t>time</a:t>
            </a:r>
          </a:p>
          <a:p>
            <a:pPr>
              <a:buFontTx/>
              <a:buChar char="•"/>
            </a:pPr>
            <a:r>
              <a:rPr lang="en-IN" dirty="0" smtClean="0">
                <a:latin typeface="+mj-lt"/>
              </a:rPr>
              <a:t>Operate </a:t>
            </a:r>
            <a:r>
              <a:rPr lang="en-IN" dirty="0">
                <a:latin typeface="+mj-lt"/>
              </a:rPr>
              <a:t>in shifts </a:t>
            </a:r>
            <a:r>
              <a:rPr lang="en-IN" b="1" dirty="0">
                <a:latin typeface="+mj-lt"/>
              </a:rPr>
              <a:t>for 24x7x365 days </a:t>
            </a:r>
            <a:r>
              <a:rPr lang="en-IN" dirty="0">
                <a:latin typeface="+mj-lt"/>
              </a:rPr>
              <a:t>format for remotely monitoring and managing the </a:t>
            </a:r>
            <a:r>
              <a:rPr lang="en-IN" dirty="0" smtClean="0">
                <a:latin typeface="+mj-lt"/>
              </a:rPr>
              <a:t>Enterprise Infrastructure</a:t>
            </a:r>
            <a:r>
              <a:rPr lang="en-IN" dirty="0">
                <a:latin typeface="+mj-lt"/>
              </a:rPr>
              <a:t>. </a:t>
            </a:r>
            <a:endParaRPr lang="en-IN" dirty="0" smtClean="0">
              <a:latin typeface="+mj-lt"/>
            </a:endParaRPr>
          </a:p>
          <a:p>
            <a:pPr>
              <a:buFontTx/>
              <a:buChar char="•"/>
            </a:pPr>
            <a:r>
              <a:rPr lang="en-US" dirty="0" smtClean="0">
                <a:latin typeface="+mj-lt"/>
                <a:cs typeface="Times New Roman" panose="02020603050405020304" pitchFamily="18" charset="0"/>
              </a:rPr>
              <a:t>Escalation </a:t>
            </a:r>
            <a:r>
              <a:rPr lang="en-US" dirty="0">
                <a:latin typeface="+mj-lt"/>
                <a:cs typeface="Times New Roman" panose="02020603050405020304" pitchFamily="18" charset="0"/>
              </a:rPr>
              <a:t>policy is followed to deal with alerts of different severity.</a:t>
            </a:r>
          </a:p>
          <a:p>
            <a:endParaRPr lang="en-US" dirty="0"/>
          </a:p>
        </p:txBody>
      </p:sp>
    </p:spTree>
    <p:extLst>
      <p:ext uri="{BB962C8B-B14F-4D97-AF65-F5344CB8AC3E}">
        <p14:creationId xmlns:p14="http://schemas.microsoft.com/office/powerpoint/2010/main" val="106800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solidFill>
                  <a:schemeClr val="accent1">
                    <a:lumMod val="75000"/>
                  </a:schemeClr>
                </a:solidFill>
              </a:rPr>
              <a:t>4 Essential area</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Knowledge Base</a:t>
            </a:r>
          </a:p>
          <a:p>
            <a:r>
              <a:rPr lang="en-US" dirty="0" smtClean="0"/>
              <a:t>Reporting and Measurements</a:t>
            </a:r>
          </a:p>
          <a:p>
            <a:r>
              <a:rPr lang="en-US" dirty="0" smtClean="0"/>
              <a:t>Monitoring/ </a:t>
            </a:r>
            <a:r>
              <a:rPr lang="en-US" dirty="0"/>
              <a:t>Ticketing </a:t>
            </a:r>
            <a:r>
              <a:rPr lang="en-US" dirty="0" smtClean="0"/>
              <a:t>System</a:t>
            </a:r>
          </a:p>
          <a:p>
            <a:r>
              <a:rPr lang="en-US" dirty="0" smtClean="0"/>
              <a:t>IT Process automation</a:t>
            </a:r>
            <a:endParaRPr lang="en-US" dirty="0"/>
          </a:p>
        </p:txBody>
      </p:sp>
    </p:spTree>
    <p:extLst>
      <p:ext uri="{BB962C8B-B14F-4D97-AF65-F5344CB8AC3E}">
        <p14:creationId xmlns:p14="http://schemas.microsoft.com/office/powerpoint/2010/main" val="101113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3671"/>
            <a:ext cx="8596668" cy="5477692"/>
          </a:xfrm>
        </p:spPr>
        <p:txBody>
          <a:bodyPr>
            <a:normAutofit/>
          </a:bodyPr>
          <a:lstStyle/>
          <a:p>
            <a:endParaRPr lang="en-US" dirty="0"/>
          </a:p>
          <a:p>
            <a:pPr marL="0" indent="0">
              <a:buNone/>
            </a:pPr>
            <a:r>
              <a:rPr lang="en-US" b="1" dirty="0">
                <a:solidFill>
                  <a:schemeClr val="accent1">
                    <a:lumMod val="75000"/>
                  </a:schemeClr>
                </a:solidFill>
              </a:rPr>
              <a:t>Knowledge base </a:t>
            </a:r>
          </a:p>
          <a:p>
            <a:pPr marL="0" indent="0">
              <a:buNone/>
            </a:pPr>
            <a:r>
              <a:rPr lang="en-US" dirty="0"/>
              <a:t>Keep one centralized source for all knowledge and documentation that is accessible to your entire team. This knowledge base should be a fluid information source, so make sure you continuously update it with experiences and lessons </a:t>
            </a:r>
            <a:r>
              <a:rPr lang="en-US" dirty="0" smtClean="0"/>
              <a:t>learned </a:t>
            </a:r>
            <a:r>
              <a:rPr lang="en-US" dirty="0"/>
              <a:t>for future reference and </a:t>
            </a:r>
            <a:r>
              <a:rPr lang="en-US" dirty="0" smtClean="0"/>
              <a:t>improvements</a:t>
            </a:r>
          </a:p>
          <a:p>
            <a:pPr marL="0" indent="0">
              <a:buNone/>
            </a:pPr>
            <a:endParaRPr lang="en-US" dirty="0"/>
          </a:p>
          <a:p>
            <a:pPr marL="0" indent="0">
              <a:buNone/>
            </a:pPr>
            <a:r>
              <a:rPr lang="en-US" b="1" dirty="0" smtClean="0">
                <a:solidFill>
                  <a:schemeClr val="accent1">
                    <a:lumMod val="75000"/>
                  </a:schemeClr>
                </a:solidFill>
              </a:rPr>
              <a:t>Reporting </a:t>
            </a:r>
            <a:r>
              <a:rPr lang="en-US" b="1" dirty="0">
                <a:solidFill>
                  <a:schemeClr val="accent1">
                    <a:lumMod val="75000"/>
                  </a:schemeClr>
                </a:solidFill>
              </a:rPr>
              <a:t>and </a:t>
            </a:r>
            <a:r>
              <a:rPr lang="en-US" b="1" dirty="0" smtClean="0">
                <a:solidFill>
                  <a:schemeClr val="accent1">
                    <a:lumMod val="75000"/>
                  </a:schemeClr>
                </a:solidFill>
              </a:rPr>
              <a:t>Performance Analysis </a:t>
            </a:r>
            <a:endParaRPr lang="en-US" b="1" dirty="0">
              <a:solidFill>
                <a:schemeClr val="accent1">
                  <a:lumMod val="75000"/>
                </a:schemeClr>
              </a:solidFill>
            </a:endParaRPr>
          </a:p>
          <a:p>
            <a:pPr marL="0" indent="0">
              <a:buNone/>
            </a:pPr>
            <a:r>
              <a:rPr lang="en-US" dirty="0"/>
              <a:t>Create reports on a daily and monthly basis. A daily report should include all major incidents of the past 24 hours and a root cause for every resolved incident. This report is useful and essential for the shift leaders and NOC managers. </a:t>
            </a:r>
          </a:p>
          <a:p>
            <a:pPr marL="0" indent="0">
              <a:buNone/>
            </a:pPr>
            <a:r>
              <a:rPr lang="en-US" dirty="0"/>
              <a:t>It also keeps the rest of the IT department informed about the NOC activities and of major incidents. Compiling the daily reports into a monthly report will help measure the team’s progress. It will also show areas where improvements can be made or indicate any positive or negative trends in performance. </a:t>
            </a:r>
            <a:r>
              <a:rPr lang="en-US" dirty="0" smtClean="0"/>
              <a:t> </a:t>
            </a:r>
            <a:endParaRPr lang="en-US" dirty="0"/>
          </a:p>
        </p:txBody>
      </p:sp>
    </p:spTree>
    <p:extLst>
      <p:ext uri="{BB962C8B-B14F-4D97-AF65-F5344CB8AC3E}">
        <p14:creationId xmlns:p14="http://schemas.microsoft.com/office/powerpoint/2010/main" val="21438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601663"/>
            <a:ext cx="8596312" cy="5440362"/>
          </a:xfrm>
        </p:spPr>
        <p:txBody>
          <a:bodyPr/>
          <a:lstStyle/>
          <a:p>
            <a:pPr marL="0" indent="0">
              <a:buNone/>
            </a:pPr>
            <a:r>
              <a:rPr lang="en-US" b="1" dirty="0" smtClean="0">
                <a:solidFill>
                  <a:schemeClr val="accent1">
                    <a:lumMod val="75000"/>
                  </a:schemeClr>
                </a:solidFill>
              </a:rPr>
              <a:t>Monitoring </a:t>
            </a:r>
          </a:p>
          <a:p>
            <a:pPr marL="0" indent="0">
              <a:buNone/>
            </a:pPr>
            <a:r>
              <a:rPr lang="en-US" b="1" dirty="0" smtClean="0"/>
              <a:t>Infrastructure </a:t>
            </a:r>
            <a:r>
              <a:rPr lang="en-US" b="1" dirty="0"/>
              <a:t>monitoring</a:t>
            </a:r>
            <a:r>
              <a:rPr lang="en-US" dirty="0"/>
              <a:t>, which can consist of the servers, the network or the data center environment. </a:t>
            </a:r>
            <a:endParaRPr lang="en-US" dirty="0" smtClean="0"/>
          </a:p>
          <a:p>
            <a:pPr marL="0" indent="0">
              <a:buNone/>
            </a:pPr>
            <a:r>
              <a:rPr lang="en-US" dirty="0" smtClean="0"/>
              <a:t>Depending on organization need and their size, the various monitoring are being used:</a:t>
            </a:r>
          </a:p>
          <a:p>
            <a:pPr marL="0" indent="0">
              <a:buNone/>
            </a:pPr>
            <a:endParaRPr lang="en-US" dirty="0" smtClean="0"/>
          </a:p>
          <a:p>
            <a:pPr marL="0" indent="0">
              <a:buNone/>
            </a:pPr>
            <a:r>
              <a:rPr lang="en-US" dirty="0" smtClean="0"/>
              <a:t>Network Monitoring: HP NNMi, WhatsUpGold, Netflow Scrutinizer, Solarwinds, </a:t>
            </a:r>
            <a:r>
              <a:rPr lang="en-US" dirty="0" err="1" smtClean="0"/>
              <a:t>etc</a:t>
            </a:r>
            <a:endParaRPr lang="en-US" dirty="0" smtClean="0"/>
          </a:p>
          <a:p>
            <a:pPr marL="0" indent="0">
              <a:buNone/>
            </a:pPr>
            <a:r>
              <a:rPr lang="en-US" dirty="0" smtClean="0"/>
              <a:t>Application Monitoring: Appneta, SiteScope, HP BPM, etc.</a:t>
            </a:r>
          </a:p>
          <a:p>
            <a:pPr marL="0" indent="0">
              <a:buNone/>
            </a:pPr>
            <a:r>
              <a:rPr lang="en-US" dirty="0" smtClean="0"/>
              <a:t>Server/DC Monitoring : SCOM, SiteScope, </a:t>
            </a:r>
            <a:r>
              <a:rPr lang="en-US" dirty="0" err="1" smtClean="0"/>
              <a:t>Nagios</a:t>
            </a:r>
            <a:r>
              <a:rPr lang="en-US" dirty="0" smtClean="0"/>
              <a:t>, etc.</a:t>
            </a:r>
            <a:endParaRPr lang="en-US" dirty="0"/>
          </a:p>
          <a:p>
            <a:pPr marL="0" indent="0">
              <a:buNone/>
            </a:pPr>
            <a:r>
              <a:rPr lang="en-US" dirty="0" smtClean="0"/>
              <a:t>Ticketing tools: ServiceNow, BMC Remedy, HPSM, etc.</a:t>
            </a:r>
            <a:endParaRPr lang="en-US" dirty="0"/>
          </a:p>
          <a:p>
            <a:pPr marL="0" indent="0">
              <a:buNone/>
            </a:pPr>
            <a:endParaRPr lang="en-US" b="1" dirty="0"/>
          </a:p>
        </p:txBody>
      </p:sp>
    </p:spTree>
    <p:extLst>
      <p:ext uri="{BB962C8B-B14F-4D97-AF65-F5344CB8AC3E}">
        <p14:creationId xmlns:p14="http://schemas.microsoft.com/office/powerpoint/2010/main" val="149419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8619"/>
            <a:ext cx="8596668" cy="5502743"/>
          </a:xfrm>
        </p:spPr>
        <p:txBody>
          <a:bodyPr>
            <a:normAutofit/>
          </a:bodyPr>
          <a:lstStyle/>
          <a:p>
            <a:endParaRPr lang="en-US" dirty="0">
              <a:solidFill>
                <a:schemeClr val="accent1">
                  <a:lumMod val="75000"/>
                </a:schemeClr>
              </a:solidFill>
            </a:endParaRPr>
          </a:p>
          <a:p>
            <a:pPr marL="0" indent="0">
              <a:buNone/>
            </a:pPr>
            <a:r>
              <a:rPr lang="en-US" b="1" dirty="0">
                <a:solidFill>
                  <a:schemeClr val="accent1">
                    <a:lumMod val="75000"/>
                  </a:schemeClr>
                </a:solidFill>
              </a:rPr>
              <a:t>IT </a:t>
            </a:r>
            <a:r>
              <a:rPr lang="en-US" b="1" dirty="0" smtClean="0">
                <a:solidFill>
                  <a:schemeClr val="accent1">
                    <a:lumMod val="75000"/>
                  </a:schemeClr>
                </a:solidFill>
              </a:rPr>
              <a:t>Process Integration:</a:t>
            </a:r>
          </a:p>
          <a:p>
            <a:pPr marL="0" indent="0">
              <a:buNone/>
            </a:pPr>
            <a:endParaRPr lang="en-US" b="1" dirty="0"/>
          </a:p>
          <a:p>
            <a:pPr marL="0" indent="0">
              <a:buNone/>
            </a:pPr>
            <a:r>
              <a:rPr lang="en-US" dirty="0" smtClean="0"/>
              <a:t>IT </a:t>
            </a:r>
            <a:r>
              <a:rPr lang="en-US" dirty="0"/>
              <a:t>Process </a:t>
            </a:r>
            <a:r>
              <a:rPr lang="en-US" dirty="0" smtClean="0"/>
              <a:t>Integration can </a:t>
            </a:r>
            <a:r>
              <a:rPr lang="en-US" dirty="0"/>
              <a:t>save significant time on repetitive, daily tasks, and frees up time for more strategic projects.</a:t>
            </a:r>
          </a:p>
          <a:p>
            <a:pPr marL="0" indent="0">
              <a:buNone/>
            </a:pPr>
            <a:r>
              <a:rPr lang="en-US" dirty="0"/>
              <a:t>IT process </a:t>
            </a:r>
            <a:r>
              <a:rPr lang="en-US" dirty="0" smtClean="0"/>
              <a:t>Integration, also known as run book automation (RBA),</a:t>
            </a:r>
            <a:r>
              <a:rPr lang="en-US" dirty="0"/>
              <a:t>is the automation of an IT task through the orchestration and integration of tools, </a:t>
            </a:r>
            <a:r>
              <a:rPr lang="en-US" dirty="0" smtClean="0"/>
              <a:t>people </a:t>
            </a:r>
            <a:r>
              <a:rPr lang="en-US" dirty="0"/>
              <a:t>and process through a single workflow.</a:t>
            </a:r>
          </a:p>
          <a:p>
            <a:pPr marL="0" indent="0">
              <a:buNone/>
            </a:pPr>
            <a:r>
              <a:rPr lang="en-US" dirty="0" smtClean="0"/>
              <a:t>IT </a:t>
            </a:r>
            <a:r>
              <a:rPr lang="en-US" dirty="0"/>
              <a:t>Process Integration </a:t>
            </a:r>
            <a:r>
              <a:rPr lang="en-US" dirty="0" smtClean="0"/>
              <a:t>also </a:t>
            </a:r>
            <a:r>
              <a:rPr lang="en-US" dirty="0"/>
              <a:t>helps reducing mean time to recovery (MTTR) in case of critical incidents. </a:t>
            </a:r>
          </a:p>
          <a:p>
            <a:pPr marL="0" indent="0">
              <a:buNone/>
            </a:pPr>
            <a:r>
              <a:rPr lang="en-US" dirty="0"/>
              <a:t>For example, specific workflows can be triggered during off hours for handling critical system events.</a:t>
            </a:r>
          </a:p>
          <a:p>
            <a:pPr marL="0" indent="0">
              <a:buNone/>
            </a:pPr>
            <a:r>
              <a:rPr lang="en-US" dirty="0" smtClean="0"/>
              <a:t>Examples : password </a:t>
            </a:r>
            <a:r>
              <a:rPr lang="en-US" dirty="0"/>
              <a:t>reset, disk space clean-up, restart services etc...</a:t>
            </a:r>
          </a:p>
          <a:p>
            <a:pPr marL="0" indent="0">
              <a:buNone/>
            </a:pPr>
            <a:r>
              <a:rPr lang="en-US" b="1" dirty="0" smtClean="0"/>
              <a:t> </a:t>
            </a:r>
            <a:endParaRPr lang="en-US" b="1" dirty="0"/>
          </a:p>
        </p:txBody>
      </p:sp>
    </p:spTree>
    <p:extLst>
      <p:ext uri="{BB962C8B-B14F-4D97-AF65-F5344CB8AC3E}">
        <p14:creationId xmlns:p14="http://schemas.microsoft.com/office/powerpoint/2010/main" val="92778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NOC Processes</a:t>
            </a:r>
            <a:endParaRPr lang="en-US" dirty="0">
              <a:solidFill>
                <a:schemeClr val="accent1">
                  <a:lumMod val="75000"/>
                </a:schemeClr>
              </a:solidFill>
            </a:endParaRPr>
          </a:p>
        </p:txBody>
      </p:sp>
      <p:sp>
        <p:nvSpPr>
          <p:cNvPr id="3" name="Content Placeholder 2"/>
          <p:cNvSpPr>
            <a:spLocks noGrp="1"/>
          </p:cNvSpPr>
          <p:nvPr>
            <p:ph idx="1"/>
          </p:nvPr>
        </p:nvSpPr>
        <p:spPr>
          <a:xfrm>
            <a:off x="677334" y="1590805"/>
            <a:ext cx="8596668" cy="4450557"/>
          </a:xfrm>
        </p:spPr>
        <p:txBody>
          <a:bodyPr/>
          <a:lstStyle/>
          <a:p>
            <a:endParaRPr lang="en-US" dirty="0"/>
          </a:p>
          <a:p>
            <a:pPr marL="0" indent="0">
              <a:buNone/>
            </a:pPr>
            <a:r>
              <a:rPr lang="en-US" dirty="0"/>
              <a:t>What are the operational, structured processes that you should implement for effective and repeatable results? </a:t>
            </a:r>
            <a:r>
              <a:rPr lang="en-US" dirty="0" smtClean="0"/>
              <a:t>Here </a:t>
            </a:r>
            <a:r>
              <a:rPr lang="en-US" dirty="0"/>
              <a:t>are our top ones</a:t>
            </a:r>
            <a:r>
              <a:rPr lang="en-US" dirty="0" smtClean="0"/>
              <a:t>.</a:t>
            </a:r>
          </a:p>
          <a:p>
            <a:r>
              <a:rPr lang="en-US" dirty="0" smtClean="0"/>
              <a:t>Escalation: 1] Verical Escalation</a:t>
            </a:r>
          </a:p>
          <a:p>
            <a:pPr marL="0" indent="0">
              <a:buNone/>
            </a:pPr>
            <a:r>
              <a:rPr lang="en-US" dirty="0"/>
              <a:t> </a:t>
            </a:r>
            <a:r>
              <a:rPr lang="en-US" dirty="0" smtClean="0"/>
              <a:t>                      2]Functional Escalation</a:t>
            </a:r>
          </a:p>
          <a:p>
            <a:r>
              <a:rPr lang="en-US" dirty="0" smtClean="0"/>
              <a:t>Prioritization: URGENCY x IMPACT</a:t>
            </a:r>
            <a:endParaRPr lang="en-US" dirty="0"/>
          </a:p>
          <a:p>
            <a:r>
              <a:rPr lang="en-US" dirty="0" smtClean="0"/>
              <a:t>Incident Handling: Analyze, logging, categorize, follow up till closure</a:t>
            </a:r>
          </a:p>
          <a:p>
            <a:r>
              <a:rPr lang="en-US" dirty="0" smtClean="0"/>
              <a:t>Conclusion: RCA part, Closure notes.</a:t>
            </a:r>
          </a:p>
        </p:txBody>
      </p:sp>
    </p:spTree>
    <p:extLst>
      <p:ext uri="{BB962C8B-B14F-4D97-AF65-F5344CB8AC3E}">
        <p14:creationId xmlns:p14="http://schemas.microsoft.com/office/powerpoint/2010/main" val="386880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solidFill>
                  <a:schemeClr val="accent1">
                    <a:lumMod val="75000"/>
                  </a:schemeClr>
                </a:solidFill>
              </a:rPr>
              <a:t>Knowledge &amp; skills</a:t>
            </a:r>
          </a:p>
        </p:txBody>
      </p:sp>
      <p:sp>
        <p:nvSpPr>
          <p:cNvPr id="3" name="Content Placeholder 2"/>
          <p:cNvSpPr>
            <a:spLocks noGrp="1"/>
          </p:cNvSpPr>
          <p:nvPr>
            <p:ph idx="1"/>
          </p:nvPr>
        </p:nvSpPr>
        <p:spPr/>
        <p:txBody>
          <a:bodyPr>
            <a:normAutofit/>
          </a:bodyPr>
          <a:lstStyle/>
          <a:p>
            <a:endParaRPr lang="en-US" dirty="0"/>
          </a:p>
          <a:p>
            <a:pPr marL="0" indent="0">
              <a:buNone/>
            </a:pPr>
            <a:r>
              <a:rPr lang="en-US" dirty="0"/>
              <a:t>By ‘knowledge and skills’ we don’t mean the obvious technical knowledge and network ‘know-how’ your team members must hold to run day-to-day operations, but rather – </a:t>
            </a:r>
            <a:r>
              <a:rPr lang="en-US" dirty="0" smtClean="0"/>
              <a:t>How </a:t>
            </a:r>
            <a:r>
              <a:rPr lang="en-US" dirty="0"/>
              <a:t>you can ensure your team’s skills are used to their best potential, and how to keep those skills up to date over </a:t>
            </a:r>
            <a:r>
              <a:rPr lang="en-US" dirty="0" smtClean="0"/>
              <a:t>time</a:t>
            </a:r>
          </a:p>
          <a:p>
            <a:r>
              <a:rPr lang="en-US" dirty="0" smtClean="0"/>
              <a:t>Clearly </a:t>
            </a:r>
            <a:r>
              <a:rPr lang="en-US" dirty="0"/>
              <a:t>defined </a:t>
            </a:r>
            <a:r>
              <a:rPr lang="en-US" dirty="0" smtClean="0"/>
              <a:t>roles: Tasks </a:t>
            </a:r>
            <a:r>
              <a:rPr lang="en-US" dirty="0"/>
              <a:t>&amp; </a:t>
            </a:r>
            <a:r>
              <a:rPr lang="en-US" dirty="0" smtClean="0"/>
              <a:t>responsibilities</a:t>
            </a:r>
          </a:p>
          <a:p>
            <a:r>
              <a:rPr lang="en-US" dirty="0" smtClean="0"/>
              <a:t>Communication </a:t>
            </a:r>
            <a:r>
              <a:rPr lang="en-US" dirty="0"/>
              <a:t>&amp; </a:t>
            </a:r>
            <a:r>
              <a:rPr lang="en-US" dirty="0" smtClean="0"/>
              <a:t>Collaboration</a:t>
            </a:r>
            <a:endParaRPr lang="en-US" dirty="0"/>
          </a:p>
          <a:p>
            <a:r>
              <a:rPr lang="en-US" dirty="0"/>
              <a:t>NOC employee training</a:t>
            </a:r>
          </a:p>
        </p:txBody>
      </p:sp>
    </p:spTree>
    <p:extLst>
      <p:ext uri="{BB962C8B-B14F-4D97-AF65-F5344CB8AC3E}">
        <p14:creationId xmlns:p14="http://schemas.microsoft.com/office/powerpoint/2010/main" val="352118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1602</TotalTime>
  <Words>993</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Bernard MT Condensed</vt:lpstr>
      <vt:lpstr>Times New Roman</vt:lpstr>
      <vt:lpstr>Trebuchet MS</vt:lpstr>
      <vt:lpstr>Wingdings 3</vt:lpstr>
      <vt:lpstr>Facet</vt:lpstr>
      <vt:lpstr>NOC (NETWORK OPERATION CENTRE)</vt:lpstr>
      <vt:lpstr>Introduction to NOC</vt:lpstr>
      <vt:lpstr>NOC Benefits (Why NOC is IMP in today’s organizations?)</vt:lpstr>
      <vt:lpstr> 4 Essential area</vt:lpstr>
      <vt:lpstr>PowerPoint Presentation</vt:lpstr>
      <vt:lpstr>PowerPoint Presentation</vt:lpstr>
      <vt:lpstr>PowerPoint Presentation</vt:lpstr>
      <vt:lpstr>NOC Processes</vt:lpstr>
      <vt:lpstr> Knowledge &amp; skills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Mohabey, Tannavi</dc:creator>
  <cp:lastModifiedBy>Powar, Poonam</cp:lastModifiedBy>
  <cp:revision>19</cp:revision>
  <dcterms:created xsi:type="dcterms:W3CDTF">2017-09-12T07:44:04Z</dcterms:created>
  <dcterms:modified xsi:type="dcterms:W3CDTF">2017-09-20T05:21:26Z</dcterms:modified>
</cp:coreProperties>
</file>