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Anaheim"/>
      <p:regular r:id="rId39"/>
    </p:embeddedFont>
    <p:embeddedFont>
      <p:font typeface="Barlow Condensed ExtraBold"/>
      <p:bold r:id="rId40"/>
      <p:boldItalic r:id="rId41"/>
    </p:embeddedFont>
    <p:embeddedFont>
      <p:font typeface="Overpass Mono"/>
      <p:regular r:id="rId42"/>
      <p:bold r:id="rId43"/>
    </p:embeddedFont>
    <p:embeddedFont>
      <p:font typeface="Barlow"/>
      <p:regular r:id="rId44"/>
      <p:bold r:id="rId45"/>
      <p:italic r:id="rId46"/>
      <p:boldItalic r:id="rId47"/>
    </p:embeddedFont>
    <p:embeddedFont>
      <p:font typeface="Overpass Mono Medium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ExtraBold-bold.fntdata"/><Relationship Id="rId42" Type="http://schemas.openxmlformats.org/officeDocument/2006/relationships/font" Target="fonts/OverpassMono-regular.fntdata"/><Relationship Id="rId41" Type="http://schemas.openxmlformats.org/officeDocument/2006/relationships/font" Target="fonts/BarlowCondensedExtraBold-boldItalic.fntdata"/><Relationship Id="rId44" Type="http://schemas.openxmlformats.org/officeDocument/2006/relationships/font" Target="fonts/Barlow-regular.fntdata"/><Relationship Id="rId43" Type="http://schemas.openxmlformats.org/officeDocument/2006/relationships/font" Target="fonts/OverpassMono-bold.fntdata"/><Relationship Id="rId46" Type="http://schemas.openxmlformats.org/officeDocument/2006/relationships/font" Target="fonts/Barlow-italic.fntdata"/><Relationship Id="rId45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verpassMonoMedium-regular.fntdata"/><Relationship Id="rId47" Type="http://schemas.openxmlformats.org/officeDocument/2006/relationships/font" Target="fonts/Barlow-boldItalic.fntdata"/><Relationship Id="rId49" Type="http://schemas.openxmlformats.org/officeDocument/2006/relationships/font" Target="fonts/OverpassMon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Anaheim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331905d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2331905d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2331905d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2331905d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a037e6e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2a037e6e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a037e6e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2a037e6e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a037e6e1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2a037e6e1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a037e6e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2a037e6e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2a037e6e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2a037e6e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2a037e6e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2a037e6e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2a037e6e1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2a037e6e1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2a037e6e1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2a037e6e1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a037e6e1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2a037e6e1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2a037e6e1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2a037e6e1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a037e6e1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a037e6e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2a037e6e1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2a037e6e1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2a037e6e1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2a037e6e1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2a037e6e1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2a037e6e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2a037e6e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2a037e6e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2a037e6e1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2a037e6e1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2a037e6e1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2a037e6e1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2331905d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2331905d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2331905d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2331905d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224e3d4ba6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224e3d4ba6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2331905d0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2331905d0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078aa2d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078aa2d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2b6052e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2b6052e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a0a9c65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a0a9c65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4a7f9448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4a7f9448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2b6052efb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2b6052efb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076d69f4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c076d69f4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hyperlink" Target="https://kotlinlang.org/docs/visibility-modifiers.html#class-memb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kotlinlang.org/docs/visibility-modifiers.html#class-members" TargetMode="External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RecyclerView, what is it? ”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#14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4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ListView?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100"/>
            <a:ext cx="3835876" cy="34046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4"/>
          <p:cNvSpPr txBox="1"/>
          <p:nvPr/>
        </p:nvSpPr>
        <p:spPr>
          <a:xfrm>
            <a:off x="4351675" y="1806775"/>
            <a:ext cx="37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Numera anses ListView vara en del av ‘Legacy Code’ och används inte så mycket längre…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to: RecyclerView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classes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71" name="Google Shape;4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8925"/>
            <a:ext cx="3466856" cy="40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250" y="3518050"/>
            <a:ext cx="4809550" cy="14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331" y="1971682"/>
            <a:ext cx="33528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item.xml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1399200" y="1443200"/>
            <a:ext cx="6345600" cy="27243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&lt;LinearLayout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xmlns:android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&lt;TextView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android:id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="@+id/itemTextView"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android:text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="SomeItem"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android:textSize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="22sp"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&lt;/LinearLayout&gt;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1421175" y="4241500"/>
            <a:ext cx="63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NOTERA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TextView har ett id “tv_item”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596F"/>
                </a:solidFill>
                <a:latin typeface="Anaheim"/>
                <a:ea typeface="Anaheim"/>
                <a:cs typeface="Anaheim"/>
                <a:sym typeface="Anaheim"/>
              </a:rPr>
              <a:t>VARNING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Ändra match_parent till ‘wrap_content’ på </a:t>
            </a:r>
            <a:r>
              <a:rPr lang="en">
                <a:solidFill>
                  <a:srgbClr val="FFC66D"/>
                </a:solidFill>
                <a:latin typeface="Anaheim"/>
                <a:ea typeface="Anaheim"/>
                <a:cs typeface="Anaheim"/>
                <a:sym typeface="Anaheim"/>
              </a:rPr>
              <a:t>LinearLayout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88" name="Google Shape;488;p37"/>
          <p:cNvCxnSpPr/>
          <p:nvPr/>
        </p:nvCxnSpPr>
        <p:spPr>
          <a:xfrm flipH="1">
            <a:off x="4979525" y="2038125"/>
            <a:ext cx="8484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item.xml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1399200" y="1443200"/>
            <a:ext cx="6345600" cy="29130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n" sz="5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5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&lt;LinearLayout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xmlns:android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r>
              <a:rPr lang="en" sz="5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&lt;TextView</a:t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android:text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="Default Item"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android:layout_marginEnd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="12dp"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android:textSize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="22sp" </a:t>
            </a: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&lt;LinearLayout</a:t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android:layout_gravity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="end"</a:t>
            </a: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&lt;ImageView</a:t>
            </a:r>
            <a:endParaRPr sz="5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android:maxHeight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="45dp"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android:maxWidth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="45dp"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android:adjustViewBounds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="true"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android:scaleType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="fitCenter"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android:src</a:t>
            </a: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="@drawable/ic_launcher_background"</a:t>
            </a:r>
            <a:endParaRPr sz="5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5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5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5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&lt;/LinearLayout&gt;</a:t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&lt;/LinearLayout&gt;</a:t>
            </a:r>
            <a:endParaRPr sz="5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1399200" y="4460000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Copy paste me!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Structure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15" name="Google Shape;5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8925"/>
            <a:ext cx="5619044" cy="4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0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0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Structure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28" name="Google Shape;5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902"/>
            <a:ext cx="3075100" cy="13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0"/>
          <p:cNvSpPr txBox="1"/>
          <p:nvPr/>
        </p:nvSpPr>
        <p:spPr>
          <a:xfrm>
            <a:off x="3393200" y="1211850"/>
            <a:ext cx="5772900" cy="34479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&lt;androidx.constraintlayout.widget.ConstraintLayout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xmlns:android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xmlns:app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xmlns:tools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tools:context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=".MainActivity"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&lt;androidx.recyclerview.widget.RecyclerView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android:id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="@+id/rv_test"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="409dp"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="354dp"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app:layout_constraintEnd_toEndOf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app:layout_constraintStart_toStartOf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app:layout_constraintTop_toTopOf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="parent"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&lt;/androidx.constraintlayout.widget.ConstraintLayout&gt;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572875" y="2875400"/>
            <a:ext cx="23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ID = tv_test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Setup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3" name="Google Shape;543;p41"/>
          <p:cNvSpPr txBox="1"/>
          <p:nvPr/>
        </p:nvSpPr>
        <p:spPr>
          <a:xfrm>
            <a:off x="1742025" y="1652525"/>
            <a:ext cx="6345600" cy="20934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lateinit var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4" name="Google Shape;544;p41"/>
          <p:cNvSpPr txBox="1"/>
          <p:nvPr/>
        </p:nvSpPr>
        <p:spPr>
          <a:xfrm>
            <a:off x="1742025" y="1252325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MainActivity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Adapter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7" name="Google Shape;557;p42"/>
          <p:cNvSpPr txBox="1"/>
          <p:nvPr/>
        </p:nvSpPr>
        <p:spPr>
          <a:xfrm>
            <a:off x="1014300" y="1630475"/>
            <a:ext cx="7115400" cy="2893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com.example.demo14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android.view.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androidx.recyclerview.widget.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internal class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var 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internal inner class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itemTextView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tv_item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1014300" y="1230275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CustomAdapter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Scope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71" name="Google Shape;5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8157"/>
            <a:ext cx="8839204" cy="373335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3"/>
          <p:cNvSpPr txBox="1"/>
          <p:nvPr/>
        </p:nvSpPr>
        <p:spPr>
          <a:xfrm>
            <a:off x="152400" y="4613150"/>
            <a:ext cx="63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Source: </a:t>
            </a:r>
            <a:r>
              <a:rPr lang="en" sz="1200" u="sng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https://kotlinlang.org/docs/visibility-modifiers.html#class-members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2" type="ctrTitle"/>
          </p:nvPr>
        </p:nvSpPr>
        <p:spPr>
          <a:xfrm flipH="1">
            <a:off x="5005175" y="184835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6" name="Google Shape;346;p26"/>
          <p:cNvSpPr txBox="1"/>
          <p:nvPr>
            <p:ph idx="3" type="subTitle"/>
          </p:nvPr>
        </p:nvSpPr>
        <p:spPr>
          <a:xfrm flipH="1">
            <a:off x="4287875" y="2163475"/>
            <a:ext cx="2881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Alternative</a:t>
            </a:r>
            <a:endParaRPr/>
          </a:p>
        </p:txBody>
      </p:sp>
      <p:sp>
        <p:nvSpPr>
          <p:cNvPr id="347" name="Google Shape;347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26"/>
          <p:cNvSpPr txBox="1"/>
          <p:nvPr>
            <p:ph idx="7" type="subTitle"/>
          </p:nvPr>
        </p:nvSpPr>
        <p:spPr>
          <a:xfrm flipH="1">
            <a:off x="2189800" y="3572250"/>
            <a:ext cx="30861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</a:t>
            </a:r>
            <a:endParaRPr/>
          </a:p>
        </p:txBody>
      </p:sp>
      <p:sp>
        <p:nvSpPr>
          <p:cNvPr id="349" name="Google Shape;349;p26"/>
          <p:cNvSpPr txBox="1"/>
          <p:nvPr>
            <p:ph idx="8" type="ctrTitle"/>
          </p:nvPr>
        </p:nvSpPr>
        <p:spPr>
          <a:xfrm flipH="1">
            <a:off x="5005175" y="325828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26"/>
          <p:cNvSpPr txBox="1"/>
          <p:nvPr>
            <p:ph idx="9" type="subTitle"/>
          </p:nvPr>
        </p:nvSpPr>
        <p:spPr>
          <a:xfrm flipH="1">
            <a:off x="5005175" y="357341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Övningar &amp; Uppgifter</a:t>
            </a:r>
            <a:endParaRPr/>
          </a:p>
        </p:txBody>
      </p:sp>
      <p:cxnSp>
        <p:nvCxnSpPr>
          <p:cNvPr id="351" name="Google Shape;351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4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4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4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Scope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85" name="Google Shape;5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8157"/>
            <a:ext cx="8839204" cy="373335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4"/>
          <p:cNvSpPr txBox="1"/>
          <p:nvPr/>
        </p:nvSpPr>
        <p:spPr>
          <a:xfrm>
            <a:off x="152400" y="4613150"/>
            <a:ext cx="63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Source: </a:t>
            </a:r>
            <a:r>
              <a:rPr lang="en" sz="1200" u="sng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https://kotlinlang.org/docs/visibility-modifiers.html#class-members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87" name="Google Shape;58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42157"/>
            <a:ext cx="8839204" cy="127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5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5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5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5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5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Inheritance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0" name="Google Shape;600;p45"/>
          <p:cNvSpPr txBox="1"/>
          <p:nvPr/>
        </p:nvSpPr>
        <p:spPr>
          <a:xfrm>
            <a:off x="1014300" y="1630475"/>
            <a:ext cx="7115400" cy="2893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com.example.demo14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android.view.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androidx.recyclerview.widget.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internal class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var 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internal inner class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itemTextView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tv_item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45"/>
          <p:cNvSpPr txBox="1"/>
          <p:nvPr/>
        </p:nvSpPr>
        <p:spPr>
          <a:xfrm>
            <a:off x="1014300" y="1230275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CustomAdapter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02" name="Google Shape;6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50" y="1685356"/>
            <a:ext cx="9143999" cy="2027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p45"/>
          <p:cNvCxnSpPr/>
          <p:nvPr/>
        </p:nvCxnSpPr>
        <p:spPr>
          <a:xfrm rot="10800000">
            <a:off x="694175" y="2500750"/>
            <a:ext cx="11787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6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6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6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Override!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16" name="Google Shape;6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8925"/>
            <a:ext cx="3052081" cy="40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6"/>
          <p:cNvSpPr txBox="1"/>
          <p:nvPr/>
        </p:nvSpPr>
        <p:spPr>
          <a:xfrm>
            <a:off x="3338100" y="1046600"/>
            <a:ext cx="38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Markera ALLT - tryck OK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7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7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7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7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7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7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Override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0" name="Google Shape;630;p47"/>
          <p:cNvSpPr txBox="1"/>
          <p:nvPr/>
        </p:nvSpPr>
        <p:spPr>
          <a:xfrm>
            <a:off x="881300" y="1440450"/>
            <a:ext cx="7255800" cy="22626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onCreateViewHolder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ViewGroup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viewType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"Not yet implemented"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getItemCount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"Not yet implemented"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onBindViewHolder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holder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"Not yet implemented"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8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8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8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Override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3" name="Google Shape;643;p48"/>
          <p:cNvSpPr txBox="1"/>
          <p:nvPr/>
        </p:nvSpPr>
        <p:spPr>
          <a:xfrm>
            <a:off x="881300" y="1440450"/>
            <a:ext cx="7255800" cy="2893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onCreateViewHolder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ViewGroup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viewType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itemView = </a:t>
            </a:r>
            <a:r>
              <a:rPr i="1"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getItemCount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onBindViewHolder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holder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 = 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holder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itemTextView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item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9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9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9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9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9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ActivityMain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6" name="Google Shape;656;p49"/>
          <p:cNvSpPr txBox="1"/>
          <p:nvPr/>
        </p:nvSpPr>
        <p:spPr>
          <a:xfrm>
            <a:off x="1586425" y="1564400"/>
            <a:ext cx="6345600" cy="17547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Setup RecyclerView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rv_test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layoutManager =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LinearLayoutManager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applicationContext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recyclerView.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layoutManager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layoutManager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recyclerView.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adapter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prepareItems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	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We define this on the next slide</a:t>
            </a:r>
            <a:endParaRPr sz="110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57" name="Google Shape;657;p49"/>
          <p:cNvPicPr preferRelativeResize="0"/>
          <p:nvPr/>
        </p:nvPicPr>
        <p:blipFill rotWithShape="1">
          <a:blip r:embed="rId3">
            <a:alphaModFix/>
          </a:blip>
          <a:srcRect b="0" l="0" r="0" t="29512"/>
          <a:stretch/>
        </p:blipFill>
        <p:spPr>
          <a:xfrm>
            <a:off x="1586425" y="1134725"/>
            <a:ext cx="2667000" cy="4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0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0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0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0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0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0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0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Override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0" name="Google Shape;670;p50"/>
          <p:cNvSpPr txBox="1"/>
          <p:nvPr/>
        </p:nvSpPr>
        <p:spPr>
          <a:xfrm>
            <a:off x="1586425" y="1564400"/>
            <a:ext cx="6345600" cy="15393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prepareItems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</a:t>
            </a:r>
            <a:r>
              <a:rPr lang="en" sz="11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notifyItemRangeInserted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0"/>
          <p:cNvSpPr txBox="1"/>
          <p:nvPr/>
        </p:nvSpPr>
        <p:spPr>
          <a:xfrm>
            <a:off x="1597450" y="3128800"/>
            <a:ext cx="634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 är viktigt att när ni är klara med att lägga till items, att notifiera förändringarna.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Gör vi inte det, så kan konstiga saker hända och det finns en risk att listan inte uppdateras korrekt.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1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1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1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1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1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1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1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1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OnClick!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4" name="Google Shape;684;p51"/>
          <p:cNvSpPr txBox="1"/>
          <p:nvPr/>
        </p:nvSpPr>
        <p:spPr>
          <a:xfrm>
            <a:off x="1586425" y="1564400"/>
            <a:ext cx="6345600" cy="2893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onItemClick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null     </a:t>
            </a: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BoilerPLate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internal inner class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itemTextView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tv_score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Have more TextViews? Define them here!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// Define OnCLick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setOnClickListener </a:t>
            </a: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060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onItemClick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invoke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itemsList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adapterPosition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060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51"/>
          <p:cNvSpPr txBox="1"/>
          <p:nvPr/>
        </p:nvSpPr>
        <p:spPr>
          <a:xfrm>
            <a:off x="1586425" y="1164200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CustomAdapter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2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2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2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OnClick!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8" name="Google Shape;698;p52"/>
          <p:cNvSpPr txBox="1"/>
          <p:nvPr/>
        </p:nvSpPr>
        <p:spPr>
          <a:xfrm>
            <a:off x="1586425" y="1564400"/>
            <a:ext cx="6345600" cy="12006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onItemClick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onItemClick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applicationContext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"Score was: </a:t>
            </a:r>
            <a:r>
              <a:rPr lang="en" sz="11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52"/>
          <p:cNvSpPr txBox="1"/>
          <p:nvPr/>
        </p:nvSpPr>
        <p:spPr>
          <a:xfrm>
            <a:off x="1586425" y="1164200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Main Activity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Alternative</a:t>
            </a:r>
            <a:endParaRPr/>
          </a:p>
        </p:txBody>
      </p:sp>
      <p:sp>
        <p:nvSpPr>
          <p:cNvPr id="705" name="Google Shape;705;p53"/>
          <p:cNvSpPr txBox="1"/>
          <p:nvPr>
            <p:ph idx="2" type="title"/>
          </p:nvPr>
        </p:nvSpPr>
        <p:spPr>
          <a:xfrm>
            <a:off x="454800" y="183887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/>
          </a:p>
        </p:txBody>
      </p:sp>
      <p:sp>
        <p:nvSpPr>
          <p:cNvPr id="364" name="Google Shape;364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5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5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5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5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5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5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5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5"/>
          <p:cNvSpPr txBox="1"/>
          <p:nvPr>
            <p:ph idx="4294967295" type="title"/>
          </p:nvPr>
        </p:nvSpPr>
        <p:spPr>
          <a:xfrm>
            <a:off x="2700813" y="1075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That’s all…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3" name="Google Shape;723;p55"/>
          <p:cNvSpPr txBox="1"/>
          <p:nvPr/>
        </p:nvSpPr>
        <p:spPr>
          <a:xfrm>
            <a:off x="990000" y="874500"/>
            <a:ext cx="7017300" cy="3740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i="1"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MyScreen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itemsArray =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1"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2"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3"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4"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5"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selectedItemIndexState =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LazyColumn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itemsArray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clickable </a:t>
            </a: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060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selectedItemIndexState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itemsArray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</a:t>
            </a:r>
            <a:r>
              <a:rPr lang="en" sz="11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selectedItemIndexState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060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060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Övningar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Uppgifter</a:t>
            </a:r>
            <a:endParaRPr/>
          </a:p>
        </p:txBody>
      </p:sp>
      <p:sp>
        <p:nvSpPr>
          <p:cNvPr id="729" name="Google Shape;729;p56"/>
          <p:cNvSpPr txBox="1"/>
          <p:nvPr>
            <p:ph idx="2" type="title"/>
          </p:nvPr>
        </p:nvSpPr>
        <p:spPr>
          <a:xfrm>
            <a:off x="454800" y="165610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7"/>
          <p:cNvSpPr txBox="1"/>
          <p:nvPr/>
        </p:nvSpPr>
        <p:spPr>
          <a:xfrm>
            <a:off x="2091900" y="1099875"/>
            <a:ext cx="4971000" cy="40437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Vad är en </a:t>
            </a:r>
            <a:r>
              <a:rPr b="1" lang="en" sz="1600">
                <a:solidFill>
                  <a:srgbClr val="D55FD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Hur jämför sig en </a:t>
            </a:r>
            <a:r>
              <a:rPr b="1" lang="en" sz="1600">
                <a:solidFill>
                  <a:srgbClr val="2BBAC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mot en </a:t>
            </a:r>
            <a:r>
              <a:rPr b="1" lang="en" sz="1600">
                <a:solidFill>
                  <a:srgbClr val="D55FD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Vilket är att föredra?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Hur fungerar en </a:t>
            </a:r>
            <a:r>
              <a:rPr b="1" lang="en" sz="1600">
                <a:solidFill>
                  <a:srgbClr val="2BBAC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5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MINNS DU?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41" name="Google Shape;741;p5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8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 &amp; List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/>
          <p:nvPr/>
        </p:nvSpPr>
        <p:spPr>
          <a:xfrm>
            <a:off x="6148700" y="981250"/>
            <a:ext cx="2995200" cy="1910100"/>
          </a:xfrm>
          <a:prstGeom prst="diagStripe">
            <a:avLst>
              <a:gd fmla="val 50000" name="adj"/>
            </a:avLst>
          </a:prstGeom>
          <a:solidFill>
            <a:srgbClr val="2BBA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6115400" y="2071775"/>
            <a:ext cx="2640900" cy="264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7805100" y="1597325"/>
            <a:ext cx="2879100" cy="17577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5326800" y="4254900"/>
            <a:ext cx="2879100" cy="1757700"/>
          </a:xfrm>
          <a:prstGeom prst="diagStripe">
            <a:avLst>
              <a:gd fmla="val 50000" name="adj"/>
            </a:avLst>
          </a:pr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 txBox="1"/>
          <p:nvPr>
            <p:ph idx="1" type="body"/>
          </p:nvPr>
        </p:nvSpPr>
        <p:spPr>
          <a:xfrm>
            <a:off x="609501" y="1973025"/>
            <a:ext cx="49221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Tillämpa lösningar för större listor.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700"/>
              <a:buChar char="●"/>
            </a:pPr>
            <a:r>
              <a:rPr lang="en" sz="1700"/>
              <a:t>List för mindre items (enklare uppsättning)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700"/>
              <a:buChar char="●"/>
            </a:pPr>
            <a:r>
              <a:rPr lang="en" sz="1700"/>
              <a:t>RecyclerView för större listor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(performant friendly)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700"/>
              <a:buChar char="●"/>
            </a:pPr>
            <a:r>
              <a:rPr lang="en" sz="1700"/>
              <a:t>Compose alternative</a:t>
            </a:r>
            <a:endParaRPr sz="1700"/>
          </a:p>
        </p:txBody>
      </p:sp>
      <p:sp>
        <p:nvSpPr>
          <p:cNvPr id="379" name="Google Shape;379;p29"/>
          <p:cNvSpPr/>
          <p:nvPr/>
        </p:nvSpPr>
        <p:spPr>
          <a:xfrm>
            <a:off x="6027700" y="1984075"/>
            <a:ext cx="2640900" cy="2640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3000000" dist="2095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-644250" y="87750"/>
            <a:ext cx="3034200" cy="10182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 rot="10800000">
            <a:off x="-1652175" y="420250"/>
            <a:ext cx="3034200" cy="10182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038" y="2134175"/>
            <a:ext cx="2954225" cy="29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5996300" y="981250"/>
            <a:ext cx="2879100" cy="1757700"/>
          </a:xfrm>
          <a:prstGeom prst="diagStrip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/>
          <p:nvPr/>
        </p:nvSpPr>
        <p:spPr>
          <a:xfrm>
            <a:off x="7540550" y="4028450"/>
            <a:ext cx="8949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5430125" y="4099400"/>
            <a:ext cx="5565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6137550" y="4414650"/>
            <a:ext cx="556500" cy="2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6984050" y="4600800"/>
            <a:ext cx="556500" cy="2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6413700" y="3862175"/>
            <a:ext cx="894900" cy="3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272550" y="189325"/>
            <a:ext cx="894900" cy="3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1923575" y="189325"/>
            <a:ext cx="894900" cy="39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1028675" y="945550"/>
            <a:ext cx="894900" cy="39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0"/>
          <p:cNvGrpSpPr/>
          <p:nvPr/>
        </p:nvGrpSpPr>
        <p:grpSpPr>
          <a:xfrm>
            <a:off x="720000" y="2310613"/>
            <a:ext cx="4306375" cy="870388"/>
            <a:chOff x="720000" y="2310613"/>
            <a:chExt cx="4306375" cy="870388"/>
          </a:xfrm>
        </p:grpSpPr>
        <p:sp>
          <p:nvSpPr>
            <p:cNvPr id="399" name="Google Shape;399;p30"/>
            <p:cNvSpPr txBox="1"/>
            <p:nvPr/>
          </p:nvSpPr>
          <p:spPr>
            <a:xfrm>
              <a:off x="1316875" y="2512425"/>
              <a:ext cx="3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200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Frågor?</a:t>
              </a:r>
              <a:endParaRPr b="1" i="1" sz="2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cxnSp>
          <p:nvCxnSpPr>
            <p:cNvPr id="400" name="Google Shape;400;p30"/>
            <p:cNvCxnSpPr/>
            <p:nvPr/>
          </p:nvCxnSpPr>
          <p:spPr>
            <a:xfrm flipH="1">
              <a:off x="2782175" y="2329125"/>
              <a:ext cx="280200" cy="22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30"/>
            <p:cNvCxnSpPr/>
            <p:nvPr/>
          </p:nvCxnSpPr>
          <p:spPr>
            <a:xfrm rot="10800000">
              <a:off x="902375" y="2310613"/>
              <a:ext cx="414600" cy="23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0"/>
            <p:cNvCxnSpPr/>
            <p:nvPr/>
          </p:nvCxnSpPr>
          <p:spPr>
            <a:xfrm rot="10800000">
              <a:off x="2818550" y="2950900"/>
              <a:ext cx="394800" cy="23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0"/>
            <p:cNvCxnSpPr/>
            <p:nvPr/>
          </p:nvCxnSpPr>
          <p:spPr>
            <a:xfrm flipH="1">
              <a:off x="2857575" y="27712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0"/>
            <p:cNvCxnSpPr/>
            <p:nvPr/>
          </p:nvCxnSpPr>
          <p:spPr>
            <a:xfrm flipH="1">
              <a:off x="720000" y="27366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30"/>
            <p:cNvCxnSpPr/>
            <p:nvPr/>
          </p:nvCxnSpPr>
          <p:spPr>
            <a:xfrm flipH="1">
              <a:off x="902375" y="2950825"/>
              <a:ext cx="368100" cy="21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6" name="Google Shape;406;p30"/>
          <p:cNvGrpSpPr/>
          <p:nvPr/>
        </p:nvGrpSpPr>
        <p:grpSpPr>
          <a:xfrm>
            <a:off x="2062356" y="3301882"/>
            <a:ext cx="2659505" cy="4588315"/>
            <a:chOff x="2062356" y="3301882"/>
            <a:chExt cx="2659505" cy="4588315"/>
          </a:xfrm>
        </p:grpSpPr>
        <p:sp>
          <p:nvSpPr>
            <p:cNvPr id="407" name="Google Shape;407;p30"/>
            <p:cNvSpPr/>
            <p:nvPr/>
          </p:nvSpPr>
          <p:spPr>
            <a:xfrm rot="-1663575">
              <a:off x="2759862" y="3405978"/>
              <a:ext cx="1264488" cy="3310508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 rot="9284894">
              <a:off x="2811798" y="4468063"/>
              <a:ext cx="1264426" cy="3310568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0"/>
          <p:cNvGrpSpPr/>
          <p:nvPr/>
        </p:nvGrpSpPr>
        <p:grpSpPr>
          <a:xfrm>
            <a:off x="902372" y="4150311"/>
            <a:ext cx="1916100" cy="3499500"/>
            <a:chOff x="902372" y="4150311"/>
            <a:chExt cx="1916100" cy="3499500"/>
          </a:xfrm>
        </p:grpSpPr>
        <p:sp>
          <p:nvSpPr>
            <p:cNvPr id="410" name="Google Shape;410;p30"/>
            <p:cNvSpPr/>
            <p:nvPr/>
          </p:nvSpPr>
          <p:spPr>
            <a:xfrm rot="-709791">
              <a:off x="1228245" y="4244763"/>
              <a:ext cx="1264354" cy="3310595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047182">
              <a:off x="1458292" y="4224974"/>
              <a:ext cx="923863" cy="2159326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0"/>
          <p:cNvGrpSpPr/>
          <p:nvPr/>
        </p:nvGrpSpPr>
        <p:grpSpPr>
          <a:xfrm>
            <a:off x="170050" y="3510075"/>
            <a:ext cx="1264200" cy="3310500"/>
            <a:chOff x="170050" y="3510075"/>
            <a:chExt cx="1264200" cy="3310500"/>
          </a:xfrm>
        </p:grpSpPr>
        <p:sp>
          <p:nvSpPr>
            <p:cNvPr id="413" name="Google Shape;413;p30"/>
            <p:cNvSpPr/>
            <p:nvPr/>
          </p:nvSpPr>
          <p:spPr>
            <a:xfrm>
              <a:off x="170050" y="3510075"/>
              <a:ext cx="1264200" cy="3310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rot="10633607">
              <a:off x="221567" y="4377606"/>
              <a:ext cx="923882" cy="2159211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5" name="Google Shape;4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5" y="540000"/>
            <a:ext cx="3812700" cy="2859600"/>
          </a:xfrm>
          <a:prstGeom prst="cube">
            <a:avLst>
              <a:gd fmla="val 1126" name="adj"/>
            </a:avLst>
          </a:prstGeom>
          <a:noFill/>
          <a:ln>
            <a:noFill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  <p:pic>
        <p:nvPicPr>
          <p:cNvPr id="416" name="Google Shape;4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75" y="189325"/>
            <a:ext cx="1370701" cy="1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</a:t>
            </a:r>
            <a:endParaRPr/>
          </a:p>
        </p:txBody>
      </p:sp>
      <p:sp>
        <p:nvSpPr>
          <p:cNvPr id="422" name="Google Shape;422;p31"/>
          <p:cNvSpPr txBox="1"/>
          <p:nvPr>
            <p:ph idx="2" type="title"/>
          </p:nvPr>
        </p:nvSpPr>
        <p:spPr>
          <a:xfrm>
            <a:off x="454800" y="183887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RecyclerView?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/>
          <p:nvPr/>
        </p:nvSpPr>
        <p:spPr>
          <a:xfrm>
            <a:off x="-209602" y="-4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-362953" y="4140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8709530" y="298474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8087626" y="27251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8087626" y="504755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8611496" y="689707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8403928" y="1251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60" y="152400"/>
            <a:ext cx="6375300" cy="4838700"/>
          </a:xfrm>
          <a:prstGeom prst="roundRect">
            <a:avLst>
              <a:gd fmla="val 6227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