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Anaheim"/>
      <p:regular r:id="rId49"/>
    </p:embeddedFont>
    <p:embeddedFont>
      <p:font typeface="Barlow Condensed ExtraBold"/>
      <p:bold r:id="rId50"/>
      <p:boldItalic r:id="rId51"/>
    </p:embeddedFont>
    <p:embeddedFont>
      <p:font typeface="Overpass Mono"/>
      <p:regular r:id="rId52"/>
      <p:bold r:id="rId53"/>
    </p:embeddedFont>
    <p:embeddedFont>
      <p:font typeface="Fira Code"/>
      <p:regular r:id="rId54"/>
      <p:bold r:id="rId55"/>
    </p:embeddedFont>
    <p:embeddedFont>
      <p:font typeface="Barlow"/>
      <p:regular r:id="rId56"/>
      <p:bold r:id="rId57"/>
      <p:italic r:id="rId58"/>
      <p:boldItalic r:id="rId59"/>
    </p:embeddedFont>
    <p:embeddedFont>
      <p:font typeface="Overpass Mono Medium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Anahei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OverpassMonoMedium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verpassMonoMedium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BarlowCondensedExtraBold-boldItalic.fntdata"/><Relationship Id="rId50" Type="http://schemas.openxmlformats.org/officeDocument/2006/relationships/font" Target="fonts/BarlowCondensedExtraBold-bold.fntdata"/><Relationship Id="rId53" Type="http://schemas.openxmlformats.org/officeDocument/2006/relationships/font" Target="fonts/OverpassMono-bold.fntdata"/><Relationship Id="rId52" Type="http://schemas.openxmlformats.org/officeDocument/2006/relationships/font" Target="fonts/OverpassMono-regular.fntdata"/><Relationship Id="rId11" Type="http://schemas.openxmlformats.org/officeDocument/2006/relationships/slide" Target="slides/slide7.xml"/><Relationship Id="rId55" Type="http://schemas.openxmlformats.org/officeDocument/2006/relationships/font" Target="fonts/FiraCode-bold.fntdata"/><Relationship Id="rId10" Type="http://schemas.openxmlformats.org/officeDocument/2006/relationships/slide" Target="slides/slide6.xml"/><Relationship Id="rId54" Type="http://schemas.openxmlformats.org/officeDocument/2006/relationships/font" Target="fonts/FiraCode-regular.fntdata"/><Relationship Id="rId13" Type="http://schemas.openxmlformats.org/officeDocument/2006/relationships/slide" Target="slides/slide9.xml"/><Relationship Id="rId57" Type="http://schemas.openxmlformats.org/officeDocument/2006/relationships/font" Target="fonts/Barlow-bold.fntdata"/><Relationship Id="rId12" Type="http://schemas.openxmlformats.org/officeDocument/2006/relationships/slide" Target="slides/slide8.xml"/><Relationship Id="rId56" Type="http://schemas.openxmlformats.org/officeDocument/2006/relationships/font" Target="fonts/Barlow-regular.fntdata"/><Relationship Id="rId15" Type="http://schemas.openxmlformats.org/officeDocument/2006/relationships/slide" Target="slides/slide11.xml"/><Relationship Id="rId59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58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0e736811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0e736811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e736811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0e736811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0e7368119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0e7368119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0e736811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0e736811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0e7368119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0e736811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e7368119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0e7368119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e736811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e736811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0e7368119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0e7368119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e7368119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0e7368119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c4a7f9448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c4a7f9448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0e7368127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0e7368127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0e7368127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0e7368127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0e7368127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0e7368127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0f4e47414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0f4e47414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0f4e47414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0f4e47414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0f4e47414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0f4e47414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0f4e4741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0f4e4741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0f4e47414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0f4e47414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0f4e4741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0f4e4741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c4a7f9448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c4a7f9448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0f4e47414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0f4e47414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0f68bbd2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0f68bbd2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c076d69f4a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c076d69f4a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0f68bbd2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0f68bbd2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0f68bbd2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0f68bbd2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0f68bbd2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0f68bbd2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0f68bbd2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0f68bbd2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0f68bbd2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0f68bbd2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42b6052efb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42b6052efb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42b6052efb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42b6052efb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2b6052e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2b6052e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078aa2d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078aa2d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078aa2d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078aa2d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0f68bbd2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0f68bbd2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0f68bbd2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0f68bbd2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a0a9c65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a0a9c65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4a7f9448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4a7f9448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2b6052efb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2b6052efb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076d69f4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c076d69f4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P5orDFHu9skfnd8d2hgL4_UMeQwIpfGM/view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ND730eFzM1LHlZpf1xJJZ0sQU-9z2N2a/view" TargetMode="External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" TargetMode="External"/><Relationship Id="rId4" Type="http://schemas.openxmlformats.org/officeDocument/2006/relationships/hyperlink" Target="https://developer.android.com/reference/android/app/Activit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activities/activity-lifecyc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jp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Set the value in onCreate, setValue in onClick and also in this third place in case they change the value there and also there and.. help..”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#5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4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4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4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Auto Rotate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1638750" y="2627600"/>
            <a:ext cx="58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Detta är superviktigt för när vi börjar demonstrera!</a:t>
            </a:r>
            <a:endParaRPr sz="2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64" name="Google Shape;4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50" y="86900"/>
            <a:ext cx="1754100" cy="18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75" y="205500"/>
            <a:ext cx="1754100" cy="18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0" y="313325"/>
            <a:ext cx="1754100" cy="1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ViewBinding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Recap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3094725" y="2458525"/>
            <a:ext cx="2868300" cy="908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buildFeatures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viewBinding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 sz="11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5" name="Google Shape;4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24" y="1635138"/>
            <a:ext cx="3078125" cy="8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Recap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1101150" y="1236600"/>
            <a:ext cx="6941700" cy="298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private lateinit var </a:t>
            </a:r>
            <a:r>
              <a:rPr lang="en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ActivityMainBinding </a:t>
            </a:r>
            <a:r>
              <a:rPr b="1"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// Binding</a:t>
            </a:r>
            <a:endParaRPr b="1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// Binding Boilerplate</a:t>
            </a:r>
            <a:endParaRPr b="1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ActivityMainBinding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view = </a:t>
            </a:r>
            <a:r>
              <a:rPr i="1"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endParaRPr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// ID</a:t>
            </a:r>
            <a:endParaRPr b="1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textViewCounter = </a:t>
            </a:r>
            <a:r>
              <a:rPr lang="en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textViewCounter</a:t>
            </a:r>
            <a:endParaRPr>
              <a:solidFill>
                <a:srgbClr val="EF59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Counter Class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Counter Class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516" name="Google Shape;516;p39"/>
          <p:cNvPicPr preferRelativeResize="0"/>
          <p:nvPr/>
        </p:nvPicPr>
        <p:blipFill rotWithShape="1">
          <a:blip r:embed="rId3">
            <a:alphaModFix/>
          </a:blip>
          <a:srcRect b="35199" l="0" r="0" t="0"/>
          <a:stretch/>
        </p:blipFill>
        <p:spPr>
          <a:xfrm>
            <a:off x="985900" y="1679325"/>
            <a:ext cx="2669550" cy="5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900" y="2255951"/>
            <a:ext cx="3780200" cy="17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9"/>
          <p:cNvSpPr txBox="1"/>
          <p:nvPr/>
        </p:nvSpPr>
        <p:spPr>
          <a:xfrm>
            <a:off x="5251325" y="2329125"/>
            <a:ext cx="322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Konstruktor tar in ett </a:t>
            </a:r>
            <a:r>
              <a:rPr lang="en">
                <a:solidFill>
                  <a:srgbClr val="FFC66D"/>
                </a:solidFill>
                <a:latin typeface="Anaheim"/>
                <a:ea typeface="Anaheim"/>
                <a:cs typeface="Anaheim"/>
                <a:sym typeface="Anaheim"/>
              </a:rPr>
              <a:t>‘heltal’</a:t>
            </a:r>
            <a:endParaRPr>
              <a:solidFill>
                <a:srgbClr val="FFC66D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Klassen har en </a:t>
            </a: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metod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som ökar värdet med +1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0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0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Counter Class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531" name="Google Shape;5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0" y="2399000"/>
            <a:ext cx="5676550" cy="12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99" y="1730000"/>
            <a:ext cx="2166286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0"/>
          <p:cNvSpPr txBox="1"/>
          <p:nvPr/>
        </p:nvSpPr>
        <p:spPr>
          <a:xfrm>
            <a:off x="6383425" y="2419888"/>
            <a:ext cx="26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Instansiera en ny klass!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Counter Class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546" name="Google Shape;5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900"/>
            <a:ext cx="8839201" cy="282021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/>
          <p:nvPr/>
        </p:nvSpPr>
        <p:spPr>
          <a:xfrm>
            <a:off x="841075" y="3914225"/>
            <a:ext cx="667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Skapa en onClickListener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Sätt textvy’ns värdet till objektets nuvarande men utökat +1 värde 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(glöm inte göra om detta till en sträng)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Counter Class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60" name="Google Shape;560;p42"/>
          <p:cNvSpPr txBox="1"/>
          <p:nvPr/>
        </p:nvSpPr>
        <p:spPr>
          <a:xfrm>
            <a:off x="2423100" y="1080325"/>
            <a:ext cx="42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Varje gång ni trycker på er textvy så ökas värdet med +1 och så visas detta värde upp!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1" name="Google Shape;561;p42" title="Screen Recording 2023-02-18 at 13.40.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376" y="266316"/>
            <a:ext cx="6147824" cy="461085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 txBox="1"/>
          <p:nvPr/>
        </p:nvSpPr>
        <p:spPr>
          <a:xfrm>
            <a:off x="122225" y="1334250"/>
            <a:ext cx="105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Tryck på den svarta rutan för att spela upp videon!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/>
          <p:nvPr/>
        </p:nvSpPr>
        <p:spPr>
          <a:xfrm>
            <a:off x="7540550" y="4028450"/>
            <a:ext cx="8949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5430125" y="4099400"/>
            <a:ext cx="5565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6137550" y="4414650"/>
            <a:ext cx="556500" cy="2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6984050" y="4600800"/>
            <a:ext cx="556500" cy="2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6413700" y="3862175"/>
            <a:ext cx="894900" cy="3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272550" y="189325"/>
            <a:ext cx="894900" cy="3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1923575" y="189325"/>
            <a:ext cx="894900" cy="39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1028675" y="945550"/>
            <a:ext cx="894900" cy="39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43"/>
          <p:cNvGrpSpPr/>
          <p:nvPr/>
        </p:nvGrpSpPr>
        <p:grpSpPr>
          <a:xfrm>
            <a:off x="720000" y="2310613"/>
            <a:ext cx="4306375" cy="870388"/>
            <a:chOff x="720000" y="2310613"/>
            <a:chExt cx="4306375" cy="870388"/>
          </a:xfrm>
        </p:grpSpPr>
        <p:sp>
          <p:nvSpPr>
            <p:cNvPr id="576" name="Google Shape;576;p43"/>
            <p:cNvSpPr txBox="1"/>
            <p:nvPr/>
          </p:nvSpPr>
          <p:spPr>
            <a:xfrm>
              <a:off x="1316875" y="2512425"/>
              <a:ext cx="3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200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Frågor?</a:t>
              </a:r>
              <a:endParaRPr b="1" i="1" sz="2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cxnSp>
          <p:nvCxnSpPr>
            <p:cNvPr id="577" name="Google Shape;577;p43"/>
            <p:cNvCxnSpPr/>
            <p:nvPr/>
          </p:nvCxnSpPr>
          <p:spPr>
            <a:xfrm flipH="1">
              <a:off x="2782175" y="2329125"/>
              <a:ext cx="280200" cy="22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3"/>
            <p:cNvCxnSpPr/>
            <p:nvPr/>
          </p:nvCxnSpPr>
          <p:spPr>
            <a:xfrm rot="10800000">
              <a:off x="902375" y="2310613"/>
              <a:ext cx="414600" cy="23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3"/>
            <p:cNvCxnSpPr/>
            <p:nvPr/>
          </p:nvCxnSpPr>
          <p:spPr>
            <a:xfrm rot="10800000">
              <a:off x="2818550" y="2950900"/>
              <a:ext cx="394800" cy="23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3"/>
            <p:cNvCxnSpPr/>
            <p:nvPr/>
          </p:nvCxnSpPr>
          <p:spPr>
            <a:xfrm flipH="1">
              <a:off x="2857575" y="27712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3"/>
            <p:cNvCxnSpPr/>
            <p:nvPr/>
          </p:nvCxnSpPr>
          <p:spPr>
            <a:xfrm flipH="1">
              <a:off x="720000" y="27366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3"/>
            <p:cNvCxnSpPr/>
            <p:nvPr/>
          </p:nvCxnSpPr>
          <p:spPr>
            <a:xfrm flipH="1">
              <a:off x="902375" y="2950825"/>
              <a:ext cx="368100" cy="21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3" name="Google Shape;583;p43"/>
          <p:cNvGrpSpPr/>
          <p:nvPr/>
        </p:nvGrpSpPr>
        <p:grpSpPr>
          <a:xfrm>
            <a:off x="2062356" y="3301882"/>
            <a:ext cx="2659505" cy="4588315"/>
            <a:chOff x="2062356" y="3301882"/>
            <a:chExt cx="2659505" cy="4588315"/>
          </a:xfrm>
        </p:grpSpPr>
        <p:sp>
          <p:nvSpPr>
            <p:cNvPr id="584" name="Google Shape;584;p43"/>
            <p:cNvSpPr/>
            <p:nvPr/>
          </p:nvSpPr>
          <p:spPr>
            <a:xfrm rot="-1663575">
              <a:off x="2759862" y="3405978"/>
              <a:ext cx="1264488" cy="3310508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 rot="9284894">
              <a:off x="2811798" y="4468063"/>
              <a:ext cx="1264426" cy="3310568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3"/>
          <p:cNvGrpSpPr/>
          <p:nvPr/>
        </p:nvGrpSpPr>
        <p:grpSpPr>
          <a:xfrm>
            <a:off x="902372" y="4150311"/>
            <a:ext cx="1916100" cy="3499500"/>
            <a:chOff x="902372" y="4150311"/>
            <a:chExt cx="1916100" cy="3499500"/>
          </a:xfrm>
        </p:grpSpPr>
        <p:sp>
          <p:nvSpPr>
            <p:cNvPr id="587" name="Google Shape;587;p43"/>
            <p:cNvSpPr/>
            <p:nvPr/>
          </p:nvSpPr>
          <p:spPr>
            <a:xfrm rot="-709791">
              <a:off x="1228245" y="4244763"/>
              <a:ext cx="1264354" cy="3310595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 rot="10047182">
              <a:off x="1458292" y="4224974"/>
              <a:ext cx="923863" cy="2159326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3"/>
          <p:cNvGrpSpPr/>
          <p:nvPr/>
        </p:nvGrpSpPr>
        <p:grpSpPr>
          <a:xfrm>
            <a:off x="170050" y="3510075"/>
            <a:ext cx="1264200" cy="3310500"/>
            <a:chOff x="170050" y="3510075"/>
            <a:chExt cx="1264200" cy="3310500"/>
          </a:xfrm>
        </p:grpSpPr>
        <p:sp>
          <p:nvSpPr>
            <p:cNvPr id="590" name="Google Shape;590;p43"/>
            <p:cNvSpPr/>
            <p:nvPr/>
          </p:nvSpPr>
          <p:spPr>
            <a:xfrm>
              <a:off x="170050" y="3510075"/>
              <a:ext cx="1264200" cy="3310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 rot="10633607">
              <a:off x="221567" y="4377606"/>
              <a:ext cx="923882" cy="2159211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2" name="Google Shape;5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5" y="540000"/>
            <a:ext cx="3812700" cy="2859600"/>
          </a:xfrm>
          <a:prstGeom prst="cube">
            <a:avLst>
              <a:gd fmla="val 1126" name="adj"/>
            </a:avLst>
          </a:prstGeom>
          <a:noFill/>
          <a:ln>
            <a:noFill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  <p:pic>
        <p:nvPicPr>
          <p:cNvPr id="593" name="Google Shape;5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75" y="189325"/>
            <a:ext cx="1370701" cy="1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2" type="ctrTitle"/>
          </p:nvPr>
        </p:nvSpPr>
        <p:spPr>
          <a:xfrm flipH="1">
            <a:off x="5005175" y="184835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6" name="Google Shape;346;p26"/>
          <p:cNvSpPr txBox="1"/>
          <p:nvPr>
            <p:ph idx="3" type="subTitle"/>
          </p:nvPr>
        </p:nvSpPr>
        <p:spPr>
          <a:xfrm flipH="1">
            <a:off x="4287875" y="2163475"/>
            <a:ext cx="2881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347" name="Google Shape;347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26"/>
          <p:cNvSpPr txBox="1"/>
          <p:nvPr>
            <p:ph idx="7" type="subTitle"/>
          </p:nvPr>
        </p:nvSpPr>
        <p:spPr>
          <a:xfrm flipH="1">
            <a:off x="2189800" y="3572250"/>
            <a:ext cx="30861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LifeCycles</a:t>
            </a:r>
            <a:endParaRPr/>
          </a:p>
        </p:txBody>
      </p:sp>
      <p:sp>
        <p:nvSpPr>
          <p:cNvPr id="349" name="Google Shape;349;p26"/>
          <p:cNvSpPr txBox="1"/>
          <p:nvPr>
            <p:ph idx="8" type="ctrTitle"/>
          </p:nvPr>
        </p:nvSpPr>
        <p:spPr>
          <a:xfrm flipH="1">
            <a:off x="5005175" y="325828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26"/>
          <p:cNvSpPr txBox="1"/>
          <p:nvPr>
            <p:ph idx="9" type="subTitle"/>
          </p:nvPr>
        </p:nvSpPr>
        <p:spPr>
          <a:xfrm flipH="1">
            <a:off x="5005175" y="357341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Uppgifter </a:t>
            </a:r>
            <a:br>
              <a:rPr lang="en"/>
            </a:br>
            <a:r>
              <a:rPr lang="en"/>
              <a:t>&amp; </a:t>
            </a:r>
            <a:br>
              <a:rPr lang="en"/>
            </a:br>
            <a:r>
              <a:rPr lang="en"/>
              <a:t>Övningar</a:t>
            </a:r>
            <a:endParaRPr/>
          </a:p>
        </p:txBody>
      </p:sp>
      <p:cxnSp>
        <p:nvCxnSpPr>
          <p:cNvPr id="351" name="Google Shape;351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Introducera Problemet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5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5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5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5"/>
          <p:cNvSpPr txBox="1"/>
          <p:nvPr/>
        </p:nvSpPr>
        <p:spPr>
          <a:xfrm>
            <a:off x="2290500" y="97675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Rotation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609" name="Google Shape;609;p45" title="lektion5_demo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223" y="959125"/>
            <a:ext cx="6730390" cy="3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5"/>
          <p:cNvSpPr txBox="1"/>
          <p:nvPr/>
        </p:nvSpPr>
        <p:spPr>
          <a:xfrm>
            <a:off x="1103225" y="540000"/>
            <a:ext cx="269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Klicka på videon!</a:t>
            </a:r>
            <a:endParaRPr i="1"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/>
          <p:nvPr>
            <p:ph idx="1" type="subTitle"/>
          </p:nvPr>
        </p:nvSpPr>
        <p:spPr>
          <a:xfrm flipH="1">
            <a:off x="2521800" y="2276249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</a:t>
            </a:r>
            <a:r>
              <a:rPr b="0" lang="en" sz="1400">
                <a:solidFill>
                  <a:srgbClr val="000000"/>
                </a:solidFill>
              </a:rPr>
              <a:t>As a user navigates through, out of, and back to your app, the</a:t>
            </a:r>
            <a:r>
              <a:rPr b="0" lang="en" sz="14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lang="en" sz="1400" u="sng">
                <a:solidFill>
                  <a:srgbClr val="61AFE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b="0" lang="en" sz="1400">
                <a:solidFill>
                  <a:srgbClr val="000000"/>
                </a:solidFill>
              </a:rPr>
              <a:t> instances in your app transition through different states in their lifecycle</a:t>
            </a:r>
            <a:r>
              <a:rPr lang="en">
                <a:solidFill>
                  <a:srgbClr val="000000"/>
                </a:solidFill>
              </a:rPr>
              <a:t>”</a:t>
            </a:r>
            <a:endParaRPr/>
          </a:p>
        </p:txBody>
      </p:sp>
      <p:sp>
        <p:nvSpPr>
          <p:cNvPr id="621" name="Google Shape;621;p47"/>
          <p:cNvSpPr txBox="1"/>
          <p:nvPr>
            <p:ph type="title"/>
          </p:nvPr>
        </p:nvSpPr>
        <p:spPr>
          <a:xfrm>
            <a:off x="2521800" y="3455500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developer.android.com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"/>
          <p:cNvSpPr/>
          <p:nvPr/>
        </p:nvSpPr>
        <p:spPr>
          <a:xfrm>
            <a:off x="298748" y="4266558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8"/>
          <p:cNvSpPr/>
          <p:nvPr/>
        </p:nvSpPr>
        <p:spPr>
          <a:xfrm>
            <a:off x="145397" y="4680634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8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8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8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8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8"/>
          <p:cNvSpPr/>
          <p:nvPr/>
        </p:nvSpPr>
        <p:spPr>
          <a:xfrm>
            <a:off x="7240528" y="44572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8"/>
          <p:cNvSpPr txBox="1"/>
          <p:nvPr/>
        </p:nvSpPr>
        <p:spPr>
          <a:xfrm>
            <a:off x="1995902" y="1011000"/>
            <a:ext cx="51522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 example, good implementation of the lifecycle callbacks can help ensure that your app avoids: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9CA78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Crashing if the user receives a phone call or switches to another app while using your app.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Consuming valuable system resources when the user is not actively using it.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Losing the user's progress if they leave your app and return to it at a later time.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CA78"/>
              </a:buClr>
              <a:buSzPts val="1500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Crashing or losing the user's progress when the screen rotates between landscape and portrait orientation.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4" name="Google Shape;634;p48"/>
          <p:cNvSpPr txBox="1"/>
          <p:nvPr/>
        </p:nvSpPr>
        <p:spPr>
          <a:xfrm>
            <a:off x="2290500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LifeCycle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5" name="Google Shape;635;p48"/>
          <p:cNvSpPr txBox="1"/>
          <p:nvPr/>
        </p:nvSpPr>
        <p:spPr>
          <a:xfrm>
            <a:off x="2108325" y="3911100"/>
            <a:ext cx="3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Source: </a:t>
            </a:r>
            <a:r>
              <a:rPr i="1" lang="en" u="sng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developers</a:t>
            </a: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9"/>
          <p:cNvSpPr/>
          <p:nvPr/>
        </p:nvSpPr>
        <p:spPr>
          <a:xfrm>
            <a:off x="298748" y="4266558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9"/>
          <p:cNvSpPr/>
          <p:nvPr/>
        </p:nvSpPr>
        <p:spPr>
          <a:xfrm>
            <a:off x="145397" y="4680634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9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9"/>
          <p:cNvSpPr/>
          <p:nvPr/>
        </p:nvSpPr>
        <p:spPr>
          <a:xfrm>
            <a:off x="7240528" y="4457240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9"/>
          <p:cNvSpPr/>
          <p:nvPr/>
        </p:nvSpPr>
        <p:spPr>
          <a:xfrm>
            <a:off x="0" y="10775"/>
            <a:ext cx="3979800" cy="510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8" name="Google Shape;6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5" y="0"/>
            <a:ext cx="39798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9"/>
          <p:cNvSpPr txBox="1"/>
          <p:nvPr/>
        </p:nvSpPr>
        <p:spPr>
          <a:xfrm>
            <a:off x="4810250" y="897675"/>
            <a:ext cx="333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Livscykeln är något vi diskuterar så fort vi pratar om vyer AKA ‘activities’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Varje vit rektangel symboliserar en livscykel!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0"/>
          <p:cNvSpPr/>
          <p:nvPr/>
        </p:nvSpPr>
        <p:spPr>
          <a:xfrm>
            <a:off x="7318498" y="4076596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7165147" y="44906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0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0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0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0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0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0"/>
          <p:cNvSpPr txBox="1"/>
          <p:nvPr/>
        </p:nvSpPr>
        <p:spPr>
          <a:xfrm>
            <a:off x="4738525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LifeCycle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662" name="Google Shape;662;p50"/>
          <p:cNvPicPr preferRelativeResize="0"/>
          <p:nvPr/>
        </p:nvPicPr>
        <p:blipFill rotWithShape="1">
          <a:blip r:embed="rId3">
            <a:alphaModFix/>
          </a:blip>
          <a:srcRect b="72792" l="0" r="34041" t="0"/>
          <a:stretch/>
        </p:blipFill>
        <p:spPr>
          <a:xfrm>
            <a:off x="113000" y="76200"/>
            <a:ext cx="3165000" cy="1358100"/>
          </a:xfrm>
          <a:prstGeom prst="cube">
            <a:avLst>
              <a:gd fmla="val 2299" name="adj"/>
            </a:avLst>
          </a:prstGeom>
          <a:noFill/>
          <a:ln>
            <a:noFill/>
          </a:ln>
        </p:spPr>
      </p:pic>
      <p:sp>
        <p:nvSpPr>
          <p:cNvPr id="663" name="Google Shape;663;p50"/>
          <p:cNvSpPr txBox="1"/>
          <p:nvPr/>
        </p:nvSpPr>
        <p:spPr>
          <a:xfrm>
            <a:off x="5350075" y="1366200"/>
            <a:ext cx="333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Så fort aktiviteten skapas: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onCreate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 )</a:t>
            </a:r>
            <a:endParaRPr>
              <a:solidFill>
                <a:srgbClr val="61A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onStart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 )</a:t>
            </a:r>
            <a:endParaRPr>
              <a:solidFill>
                <a:srgbClr val="61A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onResume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 )</a:t>
            </a:r>
            <a:endParaRPr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64" name="Google Shape;6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00" y="1563525"/>
            <a:ext cx="4980900" cy="5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/>
          <p:nvPr/>
        </p:nvSpPr>
        <p:spPr>
          <a:xfrm>
            <a:off x="7318498" y="4076596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>
            <a:off x="7165147" y="44906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1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1"/>
          <p:cNvSpPr txBox="1"/>
          <p:nvPr/>
        </p:nvSpPr>
        <p:spPr>
          <a:xfrm>
            <a:off x="4738525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LifeCycle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677" name="Google Shape;677;p51"/>
          <p:cNvPicPr preferRelativeResize="0"/>
          <p:nvPr/>
        </p:nvPicPr>
        <p:blipFill rotWithShape="1">
          <a:blip r:embed="rId3">
            <a:alphaModFix/>
          </a:blip>
          <a:srcRect b="0" l="0" r="34041" t="0"/>
          <a:stretch/>
        </p:blipFill>
        <p:spPr>
          <a:xfrm>
            <a:off x="113000" y="76200"/>
            <a:ext cx="3165000" cy="4991100"/>
          </a:xfrm>
          <a:prstGeom prst="cube">
            <a:avLst>
              <a:gd fmla="val 2299" name="adj"/>
            </a:avLst>
          </a:prstGeom>
          <a:noFill/>
          <a:ln>
            <a:noFill/>
          </a:ln>
        </p:spPr>
      </p:pic>
      <p:sp>
        <p:nvSpPr>
          <p:cNvPr id="678" name="Google Shape;678;p51"/>
          <p:cNvSpPr txBox="1"/>
          <p:nvPr/>
        </p:nvSpPr>
        <p:spPr>
          <a:xfrm>
            <a:off x="5350075" y="1143000"/>
            <a:ext cx="333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Activity rotated!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onPause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onStop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>
              <a:solidFill>
                <a:srgbClr val="61A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onCreate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>
              <a:solidFill>
                <a:srgbClr val="61A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onStart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>
              <a:solidFill>
                <a:srgbClr val="61A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onResume</a:t>
            </a:r>
            <a:r>
              <a:rPr lang="en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Activiteten återskapas!</a:t>
            </a:r>
            <a:endParaRPr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2"/>
          <p:cNvSpPr/>
          <p:nvPr/>
        </p:nvSpPr>
        <p:spPr>
          <a:xfrm>
            <a:off x="7318498" y="4076596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/>
          <p:nvPr/>
        </p:nvSpPr>
        <p:spPr>
          <a:xfrm>
            <a:off x="7165147" y="44906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 txBox="1"/>
          <p:nvPr/>
        </p:nvSpPr>
        <p:spPr>
          <a:xfrm>
            <a:off x="4738525" y="2055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LifeCycle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691" name="Google Shape;6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88" y="76200"/>
            <a:ext cx="4798200" cy="4991100"/>
          </a:xfrm>
          <a:prstGeom prst="cube">
            <a:avLst>
              <a:gd fmla="val 4030" name="adj"/>
            </a:avLst>
          </a:prstGeom>
          <a:noFill/>
          <a:ln>
            <a:noFill/>
          </a:ln>
        </p:spPr>
      </p:pic>
      <p:sp>
        <p:nvSpPr>
          <p:cNvPr id="692" name="Google Shape;692;p52"/>
          <p:cNvSpPr txBox="1"/>
          <p:nvPr/>
        </p:nvSpPr>
        <p:spPr>
          <a:xfrm>
            <a:off x="5350075" y="1143000"/>
            <a:ext cx="333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ViewModel ‘överlever’ och man kan t.om säga att den ligger ‘utanför’ livscykeln på detta sätt!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53"/>
          <p:cNvPicPr preferRelativeResize="0"/>
          <p:nvPr/>
        </p:nvPicPr>
        <p:blipFill rotWithShape="1">
          <a:blip r:embed="rId3">
            <a:alphaModFix/>
          </a:blip>
          <a:srcRect b="20621" l="19480" r="24168" t="1533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3"/>
          <p:cNvSpPr/>
          <p:nvPr/>
        </p:nvSpPr>
        <p:spPr>
          <a:xfrm>
            <a:off x="4846935" y="2558302"/>
            <a:ext cx="3353952" cy="384832"/>
          </a:xfrm>
          <a:custGeom>
            <a:rect b="b" l="l" r="r" t="t"/>
            <a:pathLst>
              <a:path extrusionOk="0" h="12026" w="104811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 txBox="1"/>
          <p:nvPr>
            <p:ph idx="2" type="subTitle"/>
          </p:nvPr>
        </p:nvSpPr>
        <p:spPr>
          <a:xfrm>
            <a:off x="1129300" y="30368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 är en livscyekl?</a:t>
            </a:r>
            <a:endParaRPr/>
          </a:p>
        </p:txBody>
      </p:sp>
      <p:sp>
        <p:nvSpPr>
          <p:cNvPr id="700" name="Google Shape;700;p53"/>
          <p:cNvSpPr txBox="1"/>
          <p:nvPr>
            <p:ph idx="1" type="subTitle"/>
          </p:nvPr>
        </p:nvSpPr>
        <p:spPr>
          <a:xfrm>
            <a:off x="5626675" y="1795975"/>
            <a:ext cx="2574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Aktiviteter skapas, pausas, återupptas, stoppas och förstörs. </a:t>
            </a:r>
            <a:br>
              <a:rPr lang="en" sz="1200"/>
            </a:br>
            <a:r>
              <a:rPr lang="en" sz="1200"/>
              <a:t>Detta är individuella delar AKA livscyklar </a:t>
            </a:r>
            <a:endParaRPr sz="1200"/>
          </a:p>
        </p:txBody>
      </p:sp>
      <p:sp>
        <p:nvSpPr>
          <p:cNvPr id="701" name="Google Shape;701;p53"/>
          <p:cNvSpPr txBox="1"/>
          <p:nvPr>
            <p:ph type="title"/>
          </p:nvPr>
        </p:nvSpPr>
        <p:spPr>
          <a:xfrm>
            <a:off x="1125100" y="26797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2" name="Google Shape;702;p53"/>
          <p:cNvSpPr txBox="1"/>
          <p:nvPr>
            <p:ph idx="3" type="title"/>
          </p:nvPr>
        </p:nvSpPr>
        <p:spPr>
          <a:xfrm>
            <a:off x="5626675" y="143710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703" name="Google Shape;70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948866" cy="23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84014">
            <a:off x="2005296" y="361825"/>
            <a:ext cx="639600" cy="6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1343" y="1795976"/>
            <a:ext cx="627149" cy="6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/>
          </a:p>
        </p:txBody>
      </p:sp>
      <p:sp>
        <p:nvSpPr>
          <p:cNvPr id="364" name="Google Shape;364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"/>
          <p:cNvSpPr/>
          <p:nvPr/>
        </p:nvSpPr>
        <p:spPr>
          <a:xfrm>
            <a:off x="7540550" y="4028450"/>
            <a:ext cx="8949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5430125" y="4099400"/>
            <a:ext cx="5565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6137550" y="4414650"/>
            <a:ext cx="556500" cy="2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6984050" y="4600800"/>
            <a:ext cx="556500" cy="2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6413700" y="3862175"/>
            <a:ext cx="894900" cy="3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72550" y="189325"/>
            <a:ext cx="894900" cy="3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923575" y="189325"/>
            <a:ext cx="894900" cy="39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1028675" y="945550"/>
            <a:ext cx="894900" cy="39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54"/>
          <p:cNvGrpSpPr/>
          <p:nvPr/>
        </p:nvGrpSpPr>
        <p:grpSpPr>
          <a:xfrm>
            <a:off x="720000" y="2310613"/>
            <a:ext cx="4306375" cy="870388"/>
            <a:chOff x="720000" y="2310613"/>
            <a:chExt cx="4306375" cy="870388"/>
          </a:xfrm>
        </p:grpSpPr>
        <p:sp>
          <p:nvSpPr>
            <p:cNvPr id="719" name="Google Shape;719;p54"/>
            <p:cNvSpPr txBox="1"/>
            <p:nvPr/>
          </p:nvSpPr>
          <p:spPr>
            <a:xfrm>
              <a:off x="1316875" y="2512425"/>
              <a:ext cx="3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200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Frågor?</a:t>
              </a:r>
              <a:endParaRPr b="1" i="1" sz="2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cxnSp>
          <p:nvCxnSpPr>
            <p:cNvPr id="720" name="Google Shape;720;p54"/>
            <p:cNvCxnSpPr/>
            <p:nvPr/>
          </p:nvCxnSpPr>
          <p:spPr>
            <a:xfrm flipH="1">
              <a:off x="2782175" y="2329125"/>
              <a:ext cx="280200" cy="22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54"/>
            <p:cNvCxnSpPr/>
            <p:nvPr/>
          </p:nvCxnSpPr>
          <p:spPr>
            <a:xfrm rot="10800000">
              <a:off x="902375" y="2310613"/>
              <a:ext cx="414600" cy="23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54"/>
            <p:cNvCxnSpPr/>
            <p:nvPr/>
          </p:nvCxnSpPr>
          <p:spPr>
            <a:xfrm rot="10800000">
              <a:off x="2818550" y="2950900"/>
              <a:ext cx="394800" cy="23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54"/>
            <p:cNvCxnSpPr/>
            <p:nvPr/>
          </p:nvCxnSpPr>
          <p:spPr>
            <a:xfrm flipH="1">
              <a:off x="2857575" y="27712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54"/>
            <p:cNvCxnSpPr/>
            <p:nvPr/>
          </p:nvCxnSpPr>
          <p:spPr>
            <a:xfrm flipH="1">
              <a:off x="720000" y="27366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54"/>
            <p:cNvCxnSpPr/>
            <p:nvPr/>
          </p:nvCxnSpPr>
          <p:spPr>
            <a:xfrm flipH="1">
              <a:off x="902375" y="2950825"/>
              <a:ext cx="368100" cy="21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6" name="Google Shape;726;p54"/>
          <p:cNvGrpSpPr/>
          <p:nvPr/>
        </p:nvGrpSpPr>
        <p:grpSpPr>
          <a:xfrm>
            <a:off x="2062356" y="3301882"/>
            <a:ext cx="2659505" cy="4588315"/>
            <a:chOff x="2062356" y="3301882"/>
            <a:chExt cx="2659505" cy="4588315"/>
          </a:xfrm>
        </p:grpSpPr>
        <p:sp>
          <p:nvSpPr>
            <p:cNvPr id="727" name="Google Shape;727;p54"/>
            <p:cNvSpPr/>
            <p:nvPr/>
          </p:nvSpPr>
          <p:spPr>
            <a:xfrm rot="-1663575">
              <a:off x="2759862" y="3405978"/>
              <a:ext cx="1264488" cy="3310508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rot="9284894">
              <a:off x="2811798" y="4468063"/>
              <a:ext cx="1264426" cy="3310568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54"/>
          <p:cNvGrpSpPr/>
          <p:nvPr/>
        </p:nvGrpSpPr>
        <p:grpSpPr>
          <a:xfrm>
            <a:off x="902372" y="4150311"/>
            <a:ext cx="1916100" cy="3499500"/>
            <a:chOff x="902372" y="4150311"/>
            <a:chExt cx="1916100" cy="3499500"/>
          </a:xfrm>
        </p:grpSpPr>
        <p:sp>
          <p:nvSpPr>
            <p:cNvPr id="730" name="Google Shape;730;p54"/>
            <p:cNvSpPr/>
            <p:nvPr/>
          </p:nvSpPr>
          <p:spPr>
            <a:xfrm rot="-709791">
              <a:off x="1228245" y="4244763"/>
              <a:ext cx="1264354" cy="3310595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4"/>
            <p:cNvSpPr/>
            <p:nvPr/>
          </p:nvSpPr>
          <p:spPr>
            <a:xfrm rot="10047182">
              <a:off x="1458292" y="4224974"/>
              <a:ext cx="923863" cy="2159326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54"/>
          <p:cNvGrpSpPr/>
          <p:nvPr/>
        </p:nvGrpSpPr>
        <p:grpSpPr>
          <a:xfrm>
            <a:off x="170050" y="3510075"/>
            <a:ext cx="1264200" cy="3310500"/>
            <a:chOff x="170050" y="3510075"/>
            <a:chExt cx="1264200" cy="3310500"/>
          </a:xfrm>
        </p:grpSpPr>
        <p:sp>
          <p:nvSpPr>
            <p:cNvPr id="733" name="Google Shape;733;p54"/>
            <p:cNvSpPr/>
            <p:nvPr/>
          </p:nvSpPr>
          <p:spPr>
            <a:xfrm>
              <a:off x="170050" y="3510075"/>
              <a:ext cx="1264200" cy="3310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4"/>
            <p:cNvSpPr/>
            <p:nvPr/>
          </p:nvSpPr>
          <p:spPr>
            <a:xfrm rot="10633607">
              <a:off x="221567" y="4377606"/>
              <a:ext cx="923882" cy="2159211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5" name="Google Shape;7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5" y="540000"/>
            <a:ext cx="3812700" cy="2859600"/>
          </a:xfrm>
          <a:prstGeom prst="cube">
            <a:avLst>
              <a:gd fmla="val 1126" name="adj"/>
            </a:avLst>
          </a:prstGeom>
          <a:noFill/>
          <a:ln>
            <a:noFill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  <p:pic>
        <p:nvPicPr>
          <p:cNvPr id="736" name="Google Shape;73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75" y="189325"/>
            <a:ext cx="1370701" cy="1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742" name="Google Shape;742;p5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7"/>
          <p:cNvSpPr/>
          <p:nvPr/>
        </p:nvSpPr>
        <p:spPr>
          <a:xfrm>
            <a:off x="300923" y="4348108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147572" y="4762184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7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7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7"/>
          <p:cNvSpPr txBox="1"/>
          <p:nvPr/>
        </p:nvSpPr>
        <p:spPr>
          <a:xfrm>
            <a:off x="2290500" y="1953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ViewModel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57"/>
          <p:cNvSpPr txBox="1"/>
          <p:nvPr/>
        </p:nvSpPr>
        <p:spPr>
          <a:xfrm>
            <a:off x="2902050" y="1132800"/>
            <a:ext cx="33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Extenda din klass med ‘ViewModel’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57"/>
          <p:cNvSpPr txBox="1"/>
          <p:nvPr/>
        </p:nvSpPr>
        <p:spPr>
          <a:xfrm>
            <a:off x="1638750" y="1762100"/>
            <a:ext cx="5866500" cy="1847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ViewModel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9A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2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2" name="Google Shape;762;p57"/>
          <p:cNvSpPr txBox="1"/>
          <p:nvPr/>
        </p:nvSpPr>
        <p:spPr>
          <a:xfrm>
            <a:off x="1638750" y="3707400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NOTERA: Jag har tagit bort min konstruktor ()</a:t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8"/>
          <p:cNvSpPr/>
          <p:nvPr/>
        </p:nvSpPr>
        <p:spPr>
          <a:xfrm>
            <a:off x="300923" y="4348108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147572" y="4762184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8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8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8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8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8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8"/>
          <p:cNvSpPr txBox="1"/>
          <p:nvPr/>
        </p:nvSpPr>
        <p:spPr>
          <a:xfrm>
            <a:off x="2290500" y="1953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ViewModel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75" name="Google Shape;775;p58"/>
          <p:cNvSpPr txBox="1"/>
          <p:nvPr/>
        </p:nvSpPr>
        <p:spPr>
          <a:xfrm>
            <a:off x="2902050" y="1132800"/>
            <a:ext cx="33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Finslipa kod inom Main!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76" name="Google Shape;7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5400"/>
            <a:ext cx="8839202" cy="1899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7" name="Google Shape;777;p58"/>
          <p:cNvCxnSpPr/>
          <p:nvPr/>
        </p:nvCxnSpPr>
        <p:spPr>
          <a:xfrm>
            <a:off x="1089800" y="2800925"/>
            <a:ext cx="3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58"/>
          <p:cNvSpPr txBox="1"/>
          <p:nvPr/>
        </p:nvSpPr>
        <p:spPr>
          <a:xfrm>
            <a:off x="1018525" y="3605550"/>
            <a:ext cx="66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Skriver koden snyggare!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9"/>
          <p:cNvSpPr/>
          <p:nvPr/>
        </p:nvSpPr>
        <p:spPr>
          <a:xfrm>
            <a:off x="300923" y="4348108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147572" y="4762184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9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9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9"/>
          <p:cNvSpPr txBox="1"/>
          <p:nvPr/>
        </p:nvSpPr>
        <p:spPr>
          <a:xfrm>
            <a:off x="2290500" y="195300"/>
            <a:ext cx="45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ViewModel</a:t>
            </a:r>
            <a:endParaRPr b="1"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1" name="Google Shape;791;p59"/>
          <p:cNvSpPr txBox="1"/>
          <p:nvPr/>
        </p:nvSpPr>
        <p:spPr>
          <a:xfrm>
            <a:off x="1054700" y="1116500"/>
            <a:ext cx="33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Skapa koppling med </a:t>
            </a:r>
            <a:r>
              <a:rPr i="1" lang="en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‘ViewModelProvider’</a:t>
            </a:r>
            <a:endParaRPr i="1">
              <a:solidFill>
                <a:srgbClr val="89CA7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92" name="Google Shape;7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50" y="1516700"/>
            <a:ext cx="6810476" cy="2510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60"/>
          <p:cNvPicPr preferRelativeResize="0"/>
          <p:nvPr/>
        </p:nvPicPr>
        <p:blipFill rotWithShape="1">
          <a:blip r:embed="rId3">
            <a:alphaModFix/>
          </a:blip>
          <a:srcRect b="20621" l="19480" r="24168" t="1533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60"/>
          <p:cNvSpPr/>
          <p:nvPr/>
        </p:nvSpPr>
        <p:spPr>
          <a:xfrm>
            <a:off x="4846935" y="2558302"/>
            <a:ext cx="3353952" cy="384832"/>
          </a:xfrm>
          <a:custGeom>
            <a:rect b="b" l="l" r="r" t="t"/>
            <a:pathLst>
              <a:path extrusionOk="0" h="12026" w="104811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0"/>
          <p:cNvSpPr txBox="1"/>
          <p:nvPr>
            <p:ph idx="2" type="subTitle"/>
          </p:nvPr>
        </p:nvSpPr>
        <p:spPr>
          <a:xfrm>
            <a:off x="1129300" y="30368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Varför ViewModels?</a:t>
            </a:r>
            <a:endParaRPr/>
          </a:p>
        </p:txBody>
      </p:sp>
      <p:sp>
        <p:nvSpPr>
          <p:cNvPr id="800" name="Google Shape;800;p60"/>
          <p:cNvSpPr txBox="1"/>
          <p:nvPr>
            <p:ph idx="1" type="subTitle"/>
          </p:nvPr>
        </p:nvSpPr>
        <p:spPr>
          <a:xfrm>
            <a:off x="5626675" y="1795975"/>
            <a:ext cx="2574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När vi roterar telefonen så försvinner vår data då denna aktivitet återskapas…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ViewModel överlever livscykeln!</a:t>
            </a:r>
            <a:endParaRPr sz="1200"/>
          </a:p>
        </p:txBody>
      </p:sp>
      <p:sp>
        <p:nvSpPr>
          <p:cNvPr id="801" name="Google Shape;801;p60"/>
          <p:cNvSpPr txBox="1"/>
          <p:nvPr>
            <p:ph type="title"/>
          </p:nvPr>
        </p:nvSpPr>
        <p:spPr>
          <a:xfrm>
            <a:off x="1125100" y="26797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02" name="Google Shape;802;p60"/>
          <p:cNvSpPr txBox="1"/>
          <p:nvPr>
            <p:ph idx="3" type="title"/>
          </p:nvPr>
        </p:nvSpPr>
        <p:spPr>
          <a:xfrm>
            <a:off x="5626675" y="143710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803" name="Google Shape;8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948866" cy="23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84014">
            <a:off x="2005296" y="361825"/>
            <a:ext cx="639600" cy="6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1343" y="1795976"/>
            <a:ext cx="627149" cy="6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/>
          <p:nvPr/>
        </p:nvSpPr>
        <p:spPr>
          <a:xfrm>
            <a:off x="7540550" y="4028450"/>
            <a:ext cx="8949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1"/>
          <p:cNvSpPr/>
          <p:nvPr/>
        </p:nvSpPr>
        <p:spPr>
          <a:xfrm>
            <a:off x="5430125" y="4099400"/>
            <a:ext cx="5565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1"/>
          <p:cNvSpPr/>
          <p:nvPr/>
        </p:nvSpPr>
        <p:spPr>
          <a:xfrm>
            <a:off x="6137550" y="4414650"/>
            <a:ext cx="556500" cy="2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1"/>
          <p:cNvSpPr/>
          <p:nvPr/>
        </p:nvSpPr>
        <p:spPr>
          <a:xfrm>
            <a:off x="6984050" y="4600800"/>
            <a:ext cx="556500" cy="2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1"/>
          <p:cNvSpPr/>
          <p:nvPr/>
        </p:nvSpPr>
        <p:spPr>
          <a:xfrm>
            <a:off x="6413700" y="3862175"/>
            <a:ext cx="894900" cy="3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1"/>
          <p:cNvSpPr/>
          <p:nvPr/>
        </p:nvSpPr>
        <p:spPr>
          <a:xfrm>
            <a:off x="272550" y="189325"/>
            <a:ext cx="894900" cy="3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1"/>
          <p:cNvSpPr/>
          <p:nvPr/>
        </p:nvSpPr>
        <p:spPr>
          <a:xfrm>
            <a:off x="1923575" y="189325"/>
            <a:ext cx="894900" cy="39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1"/>
          <p:cNvSpPr/>
          <p:nvPr/>
        </p:nvSpPr>
        <p:spPr>
          <a:xfrm>
            <a:off x="1028675" y="945550"/>
            <a:ext cx="894900" cy="39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61"/>
          <p:cNvGrpSpPr/>
          <p:nvPr/>
        </p:nvGrpSpPr>
        <p:grpSpPr>
          <a:xfrm>
            <a:off x="720000" y="2310613"/>
            <a:ext cx="4306375" cy="870388"/>
            <a:chOff x="720000" y="2310613"/>
            <a:chExt cx="4306375" cy="870388"/>
          </a:xfrm>
        </p:grpSpPr>
        <p:sp>
          <p:nvSpPr>
            <p:cNvPr id="819" name="Google Shape;819;p61"/>
            <p:cNvSpPr txBox="1"/>
            <p:nvPr/>
          </p:nvSpPr>
          <p:spPr>
            <a:xfrm>
              <a:off x="1316875" y="2512425"/>
              <a:ext cx="3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200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Frågor?</a:t>
              </a:r>
              <a:endParaRPr b="1" i="1" sz="2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cxnSp>
          <p:nvCxnSpPr>
            <p:cNvPr id="820" name="Google Shape;820;p61"/>
            <p:cNvCxnSpPr/>
            <p:nvPr/>
          </p:nvCxnSpPr>
          <p:spPr>
            <a:xfrm flipH="1">
              <a:off x="2782175" y="2329125"/>
              <a:ext cx="280200" cy="22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61"/>
            <p:cNvCxnSpPr/>
            <p:nvPr/>
          </p:nvCxnSpPr>
          <p:spPr>
            <a:xfrm rot="10800000">
              <a:off x="902375" y="2310613"/>
              <a:ext cx="414600" cy="23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61"/>
            <p:cNvCxnSpPr/>
            <p:nvPr/>
          </p:nvCxnSpPr>
          <p:spPr>
            <a:xfrm rot="10800000">
              <a:off x="2818550" y="2950900"/>
              <a:ext cx="394800" cy="23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61"/>
            <p:cNvCxnSpPr/>
            <p:nvPr/>
          </p:nvCxnSpPr>
          <p:spPr>
            <a:xfrm flipH="1">
              <a:off x="2857575" y="27712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61"/>
            <p:cNvCxnSpPr/>
            <p:nvPr/>
          </p:nvCxnSpPr>
          <p:spPr>
            <a:xfrm flipH="1">
              <a:off x="720000" y="27366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61"/>
            <p:cNvCxnSpPr/>
            <p:nvPr/>
          </p:nvCxnSpPr>
          <p:spPr>
            <a:xfrm flipH="1">
              <a:off x="902375" y="2950825"/>
              <a:ext cx="368100" cy="21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6" name="Google Shape;826;p61"/>
          <p:cNvGrpSpPr/>
          <p:nvPr/>
        </p:nvGrpSpPr>
        <p:grpSpPr>
          <a:xfrm>
            <a:off x="2062356" y="3301882"/>
            <a:ext cx="2659505" cy="4588315"/>
            <a:chOff x="2062356" y="3301882"/>
            <a:chExt cx="2659505" cy="4588315"/>
          </a:xfrm>
        </p:grpSpPr>
        <p:sp>
          <p:nvSpPr>
            <p:cNvPr id="827" name="Google Shape;827;p61"/>
            <p:cNvSpPr/>
            <p:nvPr/>
          </p:nvSpPr>
          <p:spPr>
            <a:xfrm rot="-1663575">
              <a:off x="2759862" y="3405978"/>
              <a:ext cx="1264488" cy="3310508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1"/>
            <p:cNvSpPr/>
            <p:nvPr/>
          </p:nvSpPr>
          <p:spPr>
            <a:xfrm rot="9284894">
              <a:off x="2811798" y="4468063"/>
              <a:ext cx="1264426" cy="3310568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61"/>
          <p:cNvGrpSpPr/>
          <p:nvPr/>
        </p:nvGrpSpPr>
        <p:grpSpPr>
          <a:xfrm>
            <a:off x="902372" y="4150311"/>
            <a:ext cx="1916100" cy="3499500"/>
            <a:chOff x="902372" y="4150311"/>
            <a:chExt cx="1916100" cy="3499500"/>
          </a:xfrm>
        </p:grpSpPr>
        <p:sp>
          <p:nvSpPr>
            <p:cNvPr id="830" name="Google Shape;830;p61"/>
            <p:cNvSpPr/>
            <p:nvPr/>
          </p:nvSpPr>
          <p:spPr>
            <a:xfrm rot="-709791">
              <a:off x="1228245" y="4244763"/>
              <a:ext cx="1264354" cy="3310595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1"/>
            <p:cNvSpPr/>
            <p:nvPr/>
          </p:nvSpPr>
          <p:spPr>
            <a:xfrm rot="10047182">
              <a:off x="1458292" y="4224974"/>
              <a:ext cx="923863" cy="2159326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61"/>
          <p:cNvGrpSpPr/>
          <p:nvPr/>
        </p:nvGrpSpPr>
        <p:grpSpPr>
          <a:xfrm>
            <a:off x="170050" y="3510075"/>
            <a:ext cx="1264200" cy="3310500"/>
            <a:chOff x="170050" y="3510075"/>
            <a:chExt cx="1264200" cy="3310500"/>
          </a:xfrm>
        </p:grpSpPr>
        <p:sp>
          <p:nvSpPr>
            <p:cNvPr id="833" name="Google Shape;833;p61"/>
            <p:cNvSpPr/>
            <p:nvPr/>
          </p:nvSpPr>
          <p:spPr>
            <a:xfrm>
              <a:off x="170050" y="3510075"/>
              <a:ext cx="1264200" cy="3310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1"/>
            <p:cNvSpPr/>
            <p:nvPr/>
          </p:nvSpPr>
          <p:spPr>
            <a:xfrm rot="10633607">
              <a:off x="221567" y="4377606"/>
              <a:ext cx="923882" cy="2159211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5" name="Google Shape;8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5" y="540000"/>
            <a:ext cx="3812700" cy="2859600"/>
          </a:xfrm>
          <a:prstGeom prst="cube">
            <a:avLst>
              <a:gd fmla="val 1126" name="adj"/>
            </a:avLst>
          </a:prstGeom>
          <a:noFill/>
          <a:ln>
            <a:noFill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  <p:pic>
        <p:nvPicPr>
          <p:cNvPr id="836" name="Google Shape;83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75" y="189325"/>
            <a:ext cx="1370701" cy="1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Uppgifter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Eget Arbete</a:t>
            </a:r>
            <a:endParaRPr/>
          </a:p>
        </p:txBody>
      </p:sp>
      <p:sp>
        <p:nvSpPr>
          <p:cNvPr id="842" name="Google Shape;842;p62"/>
          <p:cNvSpPr txBox="1"/>
          <p:nvPr>
            <p:ph idx="2" type="title"/>
          </p:nvPr>
        </p:nvSpPr>
        <p:spPr>
          <a:xfrm>
            <a:off x="454800" y="16723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3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Uppgifter</a:t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1552364" y="3201501"/>
            <a:ext cx="206128" cy="54803"/>
          </a:xfrm>
          <a:custGeom>
            <a:rect b="b" l="l" r="r" t="t"/>
            <a:pathLst>
              <a:path extrusionOk="0" h="3037" w="11423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3"/>
          <p:cNvSpPr/>
          <p:nvPr/>
        </p:nvSpPr>
        <p:spPr>
          <a:xfrm>
            <a:off x="1735863" y="3201501"/>
            <a:ext cx="198315" cy="54803"/>
          </a:xfrm>
          <a:custGeom>
            <a:rect b="b" l="l" r="r" t="t"/>
            <a:pathLst>
              <a:path extrusionOk="0" h="3037" w="1099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3"/>
          <p:cNvSpPr/>
          <p:nvPr/>
        </p:nvSpPr>
        <p:spPr>
          <a:xfrm>
            <a:off x="1918930" y="3201501"/>
            <a:ext cx="191349" cy="54803"/>
          </a:xfrm>
          <a:custGeom>
            <a:rect b="b" l="l" r="r" t="t"/>
            <a:pathLst>
              <a:path extrusionOk="0" h="3037" w="10604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3"/>
          <p:cNvSpPr/>
          <p:nvPr/>
        </p:nvSpPr>
        <p:spPr>
          <a:xfrm>
            <a:off x="2102430" y="3201934"/>
            <a:ext cx="183536" cy="54803"/>
          </a:xfrm>
          <a:custGeom>
            <a:rect b="b" l="l" r="r" t="t"/>
            <a:pathLst>
              <a:path extrusionOk="0" h="3037" w="10171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3"/>
          <p:cNvSpPr/>
          <p:nvPr/>
        </p:nvSpPr>
        <p:spPr>
          <a:xfrm>
            <a:off x="2285496" y="3201934"/>
            <a:ext cx="176570" cy="54803"/>
          </a:xfrm>
          <a:custGeom>
            <a:rect b="b" l="l" r="r" t="t"/>
            <a:pathLst>
              <a:path extrusionOk="0" h="3037" w="9785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3"/>
          <p:cNvSpPr/>
          <p:nvPr/>
        </p:nvSpPr>
        <p:spPr>
          <a:xfrm>
            <a:off x="2469447" y="3201934"/>
            <a:ext cx="169172" cy="54803"/>
          </a:xfrm>
          <a:custGeom>
            <a:rect b="b" l="l" r="r" t="t"/>
            <a:pathLst>
              <a:path extrusionOk="0" h="3037" w="9375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3"/>
          <p:cNvSpPr/>
          <p:nvPr/>
        </p:nvSpPr>
        <p:spPr>
          <a:xfrm>
            <a:off x="2652946" y="3201934"/>
            <a:ext cx="161773" cy="55254"/>
          </a:xfrm>
          <a:custGeom>
            <a:rect b="b" l="l" r="r" t="t"/>
            <a:pathLst>
              <a:path extrusionOk="0" h="3062" w="8965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2836013" y="3202367"/>
            <a:ext cx="156992" cy="54821"/>
          </a:xfrm>
          <a:custGeom>
            <a:rect b="b" l="l" r="r" t="t"/>
            <a:pathLst>
              <a:path extrusionOk="0" h="3038" w="870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3"/>
          <p:cNvSpPr/>
          <p:nvPr/>
        </p:nvSpPr>
        <p:spPr>
          <a:xfrm>
            <a:off x="3015597" y="3202367"/>
            <a:ext cx="160474" cy="54821"/>
          </a:xfrm>
          <a:custGeom>
            <a:rect b="b" l="l" r="r" t="t"/>
            <a:pathLst>
              <a:path extrusionOk="0" h="3038" w="8893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3"/>
          <p:cNvSpPr/>
          <p:nvPr/>
        </p:nvSpPr>
        <p:spPr>
          <a:xfrm>
            <a:off x="3191716" y="3202367"/>
            <a:ext cx="167873" cy="55254"/>
          </a:xfrm>
          <a:custGeom>
            <a:rect b="b" l="l" r="r" t="t"/>
            <a:pathLst>
              <a:path extrusionOk="0" h="3062" w="9303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63"/>
          <p:cNvSpPr/>
          <p:nvPr/>
        </p:nvSpPr>
        <p:spPr>
          <a:xfrm>
            <a:off x="3727869" y="3202800"/>
            <a:ext cx="190483" cy="55254"/>
          </a:xfrm>
          <a:custGeom>
            <a:rect b="b" l="l" r="r" t="t"/>
            <a:pathLst>
              <a:path extrusionOk="0" h="3062" w="10556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3"/>
          <p:cNvSpPr/>
          <p:nvPr/>
        </p:nvSpPr>
        <p:spPr>
          <a:xfrm>
            <a:off x="3903555" y="3203251"/>
            <a:ext cx="197863" cy="54803"/>
          </a:xfrm>
          <a:custGeom>
            <a:rect b="b" l="l" r="r" t="t"/>
            <a:pathLst>
              <a:path extrusionOk="0" h="3037" w="10965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3"/>
          <p:cNvSpPr/>
          <p:nvPr/>
        </p:nvSpPr>
        <p:spPr>
          <a:xfrm>
            <a:off x="4079656" y="3203251"/>
            <a:ext cx="205262" cy="54803"/>
          </a:xfrm>
          <a:custGeom>
            <a:rect b="b" l="l" r="r" t="t"/>
            <a:pathLst>
              <a:path extrusionOk="0" h="3037" w="11375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3"/>
          <p:cNvSpPr/>
          <p:nvPr/>
        </p:nvSpPr>
        <p:spPr>
          <a:xfrm>
            <a:off x="1483648" y="3264117"/>
            <a:ext cx="290940" cy="54803"/>
          </a:xfrm>
          <a:custGeom>
            <a:rect b="b" l="l" r="r" t="t"/>
            <a:pathLst>
              <a:path extrusionOk="0" h="3037" w="16123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3"/>
          <p:cNvSpPr/>
          <p:nvPr/>
        </p:nvSpPr>
        <p:spPr>
          <a:xfrm>
            <a:off x="1754558" y="3264117"/>
            <a:ext cx="203530" cy="54803"/>
          </a:xfrm>
          <a:custGeom>
            <a:rect b="b" l="l" r="r" t="t"/>
            <a:pathLst>
              <a:path extrusionOk="0" h="3037" w="11279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1946755" y="3264117"/>
            <a:ext cx="196131" cy="55254"/>
          </a:xfrm>
          <a:custGeom>
            <a:rect b="b" l="l" r="r" t="t"/>
            <a:pathLst>
              <a:path extrusionOk="0" h="3062" w="10869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3"/>
          <p:cNvSpPr/>
          <p:nvPr/>
        </p:nvSpPr>
        <p:spPr>
          <a:xfrm>
            <a:off x="2139404" y="3264550"/>
            <a:ext cx="188733" cy="54821"/>
          </a:xfrm>
          <a:custGeom>
            <a:rect b="b" l="l" r="r" t="t"/>
            <a:pathLst>
              <a:path extrusionOk="0" h="3038" w="10459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3"/>
          <p:cNvSpPr/>
          <p:nvPr/>
        </p:nvSpPr>
        <p:spPr>
          <a:xfrm>
            <a:off x="2332467" y="3264550"/>
            <a:ext cx="181352" cy="54821"/>
          </a:xfrm>
          <a:custGeom>
            <a:rect b="b" l="l" r="r" t="t"/>
            <a:pathLst>
              <a:path extrusionOk="0" h="3038" w="1005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3"/>
          <p:cNvSpPr/>
          <p:nvPr/>
        </p:nvSpPr>
        <p:spPr>
          <a:xfrm>
            <a:off x="2525098" y="3264550"/>
            <a:ext cx="173954" cy="55254"/>
          </a:xfrm>
          <a:custGeom>
            <a:rect b="b" l="l" r="r" t="t"/>
            <a:pathLst>
              <a:path extrusionOk="0" h="3062" w="964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3"/>
          <p:cNvSpPr/>
          <p:nvPr/>
        </p:nvSpPr>
        <p:spPr>
          <a:xfrm>
            <a:off x="2717295" y="3264983"/>
            <a:ext cx="166573" cy="54821"/>
          </a:xfrm>
          <a:custGeom>
            <a:rect b="b" l="l" r="r" t="t"/>
            <a:pathLst>
              <a:path extrusionOk="0" h="3038" w="9231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3"/>
          <p:cNvSpPr/>
          <p:nvPr/>
        </p:nvSpPr>
        <p:spPr>
          <a:xfrm>
            <a:off x="2909943" y="3264983"/>
            <a:ext cx="164823" cy="54821"/>
          </a:xfrm>
          <a:custGeom>
            <a:rect b="b" l="l" r="r" t="t"/>
            <a:pathLst>
              <a:path extrusionOk="0" h="3038" w="9134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3"/>
          <p:cNvSpPr/>
          <p:nvPr/>
        </p:nvSpPr>
        <p:spPr>
          <a:xfrm>
            <a:off x="3095608" y="3264983"/>
            <a:ext cx="171355" cy="55254"/>
          </a:xfrm>
          <a:custGeom>
            <a:rect b="b" l="l" r="r" t="t"/>
            <a:pathLst>
              <a:path extrusionOk="0" h="3062" w="9496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3"/>
          <p:cNvSpPr/>
          <p:nvPr/>
        </p:nvSpPr>
        <p:spPr>
          <a:xfrm>
            <a:off x="3659605" y="3265416"/>
            <a:ext cx="193966" cy="55254"/>
          </a:xfrm>
          <a:custGeom>
            <a:rect b="b" l="l" r="r" t="t"/>
            <a:pathLst>
              <a:path extrusionOk="0" h="3062" w="10749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3"/>
          <p:cNvSpPr/>
          <p:nvPr/>
        </p:nvSpPr>
        <p:spPr>
          <a:xfrm>
            <a:off x="3844855" y="3265867"/>
            <a:ext cx="200913" cy="54803"/>
          </a:xfrm>
          <a:custGeom>
            <a:rect b="b" l="l" r="r" t="t"/>
            <a:pathLst>
              <a:path extrusionOk="0" h="3037" w="11134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3"/>
          <p:cNvSpPr/>
          <p:nvPr/>
        </p:nvSpPr>
        <p:spPr>
          <a:xfrm>
            <a:off x="4029654" y="3265867"/>
            <a:ext cx="322681" cy="55236"/>
          </a:xfrm>
          <a:custGeom>
            <a:rect b="b" l="l" r="r" t="t"/>
            <a:pathLst>
              <a:path extrusionOk="0" h="3061" w="17882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3"/>
          <p:cNvSpPr/>
          <p:nvPr/>
        </p:nvSpPr>
        <p:spPr>
          <a:xfrm>
            <a:off x="1275373" y="3454149"/>
            <a:ext cx="326145" cy="54803"/>
          </a:xfrm>
          <a:custGeom>
            <a:rect b="b" l="l" r="r" t="t"/>
            <a:pathLst>
              <a:path extrusionOk="0" h="3037" w="18074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3"/>
          <p:cNvSpPr/>
          <p:nvPr/>
        </p:nvSpPr>
        <p:spPr>
          <a:xfrm>
            <a:off x="1584971" y="3454149"/>
            <a:ext cx="227439" cy="54803"/>
          </a:xfrm>
          <a:custGeom>
            <a:rect b="b" l="l" r="r" t="t"/>
            <a:pathLst>
              <a:path extrusionOk="0" h="3037" w="12604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3"/>
          <p:cNvSpPr/>
          <p:nvPr/>
        </p:nvSpPr>
        <p:spPr>
          <a:xfrm>
            <a:off x="1805445" y="3454149"/>
            <a:ext cx="219608" cy="55236"/>
          </a:xfrm>
          <a:custGeom>
            <a:rect b="b" l="l" r="r" t="t"/>
            <a:pathLst>
              <a:path extrusionOk="0" h="3061" w="1217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3"/>
          <p:cNvSpPr/>
          <p:nvPr/>
        </p:nvSpPr>
        <p:spPr>
          <a:xfrm>
            <a:off x="2025468" y="3454582"/>
            <a:ext cx="212227" cy="54803"/>
          </a:xfrm>
          <a:custGeom>
            <a:rect b="b" l="l" r="r" t="t"/>
            <a:pathLst>
              <a:path extrusionOk="0" h="3037" w="11761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3"/>
          <p:cNvSpPr/>
          <p:nvPr/>
        </p:nvSpPr>
        <p:spPr>
          <a:xfrm>
            <a:off x="2250290" y="3454582"/>
            <a:ext cx="1193208" cy="55669"/>
          </a:xfrm>
          <a:custGeom>
            <a:rect b="b" l="l" r="r" t="t"/>
            <a:pathLst>
              <a:path extrusionOk="0" h="3085" w="66124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3"/>
          <p:cNvSpPr/>
          <p:nvPr/>
        </p:nvSpPr>
        <p:spPr>
          <a:xfrm>
            <a:off x="3670035" y="3455881"/>
            <a:ext cx="213960" cy="54821"/>
          </a:xfrm>
          <a:custGeom>
            <a:rect b="b" l="l" r="r" t="t"/>
            <a:pathLst>
              <a:path extrusionOk="0" h="3038" w="11857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3"/>
          <p:cNvSpPr/>
          <p:nvPr/>
        </p:nvSpPr>
        <p:spPr>
          <a:xfrm>
            <a:off x="3882677" y="3455881"/>
            <a:ext cx="221791" cy="55254"/>
          </a:xfrm>
          <a:custGeom>
            <a:rect b="b" l="l" r="r" t="t"/>
            <a:pathLst>
              <a:path extrusionOk="0" h="3062" w="12291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3"/>
          <p:cNvSpPr/>
          <p:nvPr/>
        </p:nvSpPr>
        <p:spPr>
          <a:xfrm>
            <a:off x="4095752" y="3456314"/>
            <a:ext cx="228738" cy="54821"/>
          </a:xfrm>
          <a:custGeom>
            <a:rect b="b" l="l" r="r" t="t"/>
            <a:pathLst>
              <a:path extrusionOk="0" h="3038" w="12676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63"/>
          <p:cNvSpPr/>
          <p:nvPr/>
        </p:nvSpPr>
        <p:spPr>
          <a:xfrm>
            <a:off x="4309261" y="3456314"/>
            <a:ext cx="236137" cy="54821"/>
          </a:xfrm>
          <a:custGeom>
            <a:rect b="b" l="l" r="r" t="t"/>
            <a:pathLst>
              <a:path extrusionOk="0" h="3038" w="13086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3"/>
          <p:cNvSpPr/>
          <p:nvPr/>
        </p:nvSpPr>
        <p:spPr>
          <a:xfrm>
            <a:off x="1414951" y="3326733"/>
            <a:ext cx="411805" cy="54821"/>
          </a:xfrm>
          <a:custGeom>
            <a:rect b="b" l="l" r="r" t="t"/>
            <a:pathLst>
              <a:path extrusionOk="0" h="3038" w="22821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3"/>
          <p:cNvSpPr/>
          <p:nvPr/>
        </p:nvSpPr>
        <p:spPr>
          <a:xfrm>
            <a:off x="1815442" y="3326733"/>
            <a:ext cx="206994" cy="55254"/>
          </a:xfrm>
          <a:custGeom>
            <a:rect b="b" l="l" r="r" t="t"/>
            <a:pathLst>
              <a:path extrusionOk="0" h="3062" w="11471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3"/>
          <p:cNvSpPr/>
          <p:nvPr/>
        </p:nvSpPr>
        <p:spPr>
          <a:xfrm>
            <a:off x="2017203" y="3327166"/>
            <a:ext cx="199614" cy="54821"/>
          </a:xfrm>
          <a:custGeom>
            <a:rect b="b" l="l" r="r" t="t"/>
            <a:pathLst>
              <a:path extrusionOk="0" h="3038" w="11062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3"/>
          <p:cNvSpPr/>
          <p:nvPr/>
        </p:nvSpPr>
        <p:spPr>
          <a:xfrm>
            <a:off x="2219848" y="3327166"/>
            <a:ext cx="191782" cy="54821"/>
          </a:xfrm>
          <a:custGeom>
            <a:rect b="b" l="l" r="r" t="t"/>
            <a:pathLst>
              <a:path extrusionOk="0" h="3038" w="10628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3"/>
          <p:cNvSpPr/>
          <p:nvPr/>
        </p:nvSpPr>
        <p:spPr>
          <a:xfrm>
            <a:off x="2421176" y="3327166"/>
            <a:ext cx="184817" cy="55254"/>
          </a:xfrm>
          <a:custGeom>
            <a:rect b="b" l="l" r="r" t="t"/>
            <a:pathLst>
              <a:path extrusionOk="0" h="3062" w="10242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3"/>
          <p:cNvSpPr/>
          <p:nvPr/>
        </p:nvSpPr>
        <p:spPr>
          <a:xfrm>
            <a:off x="2622938" y="3327599"/>
            <a:ext cx="177436" cy="54821"/>
          </a:xfrm>
          <a:custGeom>
            <a:rect b="b" l="l" r="r" t="t"/>
            <a:pathLst>
              <a:path extrusionOk="0" h="3038" w="9833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3"/>
          <p:cNvSpPr/>
          <p:nvPr/>
        </p:nvSpPr>
        <p:spPr>
          <a:xfrm>
            <a:off x="2824266" y="3327599"/>
            <a:ext cx="172655" cy="54821"/>
          </a:xfrm>
          <a:custGeom>
            <a:rect b="b" l="l" r="r" t="t"/>
            <a:pathLst>
              <a:path extrusionOk="0" h="3038" w="9568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3"/>
          <p:cNvSpPr/>
          <p:nvPr/>
        </p:nvSpPr>
        <p:spPr>
          <a:xfrm>
            <a:off x="3022562" y="3327599"/>
            <a:ext cx="176137" cy="55254"/>
          </a:xfrm>
          <a:custGeom>
            <a:rect b="b" l="l" r="r" t="t"/>
            <a:pathLst>
              <a:path extrusionOk="0" h="3062" w="9761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3"/>
          <p:cNvSpPr/>
          <p:nvPr/>
        </p:nvSpPr>
        <p:spPr>
          <a:xfrm>
            <a:off x="3216510" y="3328050"/>
            <a:ext cx="183518" cy="54803"/>
          </a:xfrm>
          <a:custGeom>
            <a:rect b="b" l="l" r="r" t="t"/>
            <a:pathLst>
              <a:path extrusionOk="0" h="3037" w="1017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3"/>
          <p:cNvSpPr/>
          <p:nvPr/>
        </p:nvSpPr>
        <p:spPr>
          <a:xfrm>
            <a:off x="3604928" y="3328429"/>
            <a:ext cx="198188" cy="54857"/>
          </a:xfrm>
          <a:custGeom>
            <a:rect b="b" l="l" r="r" t="t"/>
            <a:pathLst>
              <a:path extrusionOk="0" h="3040" w="10983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3"/>
          <p:cNvSpPr/>
          <p:nvPr/>
        </p:nvSpPr>
        <p:spPr>
          <a:xfrm>
            <a:off x="3799183" y="3328483"/>
            <a:ext cx="205713" cy="54803"/>
          </a:xfrm>
          <a:custGeom>
            <a:rect b="b" l="l" r="r" t="t"/>
            <a:pathLst>
              <a:path extrusionOk="0" h="3037" w="1140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3"/>
          <p:cNvSpPr/>
          <p:nvPr/>
        </p:nvSpPr>
        <p:spPr>
          <a:xfrm>
            <a:off x="3993564" y="3328483"/>
            <a:ext cx="212660" cy="55236"/>
          </a:xfrm>
          <a:custGeom>
            <a:rect b="b" l="l" r="r" t="t"/>
            <a:pathLst>
              <a:path extrusionOk="0" h="3061" w="11785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3"/>
          <p:cNvSpPr/>
          <p:nvPr/>
        </p:nvSpPr>
        <p:spPr>
          <a:xfrm>
            <a:off x="4188377" y="3328917"/>
            <a:ext cx="220474" cy="54803"/>
          </a:xfrm>
          <a:custGeom>
            <a:rect b="b" l="l" r="r" t="t"/>
            <a:pathLst>
              <a:path extrusionOk="0" h="3037" w="12218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3"/>
          <p:cNvSpPr/>
          <p:nvPr/>
        </p:nvSpPr>
        <p:spPr>
          <a:xfrm>
            <a:off x="1344937" y="3390667"/>
            <a:ext cx="547052" cy="54803"/>
          </a:xfrm>
          <a:custGeom>
            <a:rect b="b" l="l" r="r" t="t"/>
            <a:pathLst>
              <a:path extrusionOk="0" h="3037" w="30316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3"/>
          <p:cNvSpPr/>
          <p:nvPr/>
        </p:nvSpPr>
        <p:spPr>
          <a:xfrm>
            <a:off x="1884572" y="3390667"/>
            <a:ext cx="210495" cy="55236"/>
          </a:xfrm>
          <a:custGeom>
            <a:rect b="b" l="l" r="r" t="t"/>
            <a:pathLst>
              <a:path extrusionOk="0" h="3061" w="11665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3"/>
          <p:cNvSpPr/>
          <p:nvPr/>
        </p:nvSpPr>
        <p:spPr>
          <a:xfrm>
            <a:off x="2096348" y="3391100"/>
            <a:ext cx="203096" cy="54803"/>
          </a:xfrm>
          <a:custGeom>
            <a:rect b="b" l="l" r="r" t="t"/>
            <a:pathLst>
              <a:path extrusionOk="0" h="3037" w="11255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3"/>
          <p:cNvSpPr/>
          <p:nvPr/>
        </p:nvSpPr>
        <p:spPr>
          <a:xfrm>
            <a:off x="2307240" y="3391100"/>
            <a:ext cx="195698" cy="54803"/>
          </a:xfrm>
          <a:custGeom>
            <a:rect b="b" l="l" r="r" t="t"/>
            <a:pathLst>
              <a:path extrusionOk="0" h="3037" w="10845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3"/>
          <p:cNvSpPr/>
          <p:nvPr/>
        </p:nvSpPr>
        <p:spPr>
          <a:xfrm>
            <a:off x="2518150" y="3391533"/>
            <a:ext cx="188300" cy="54803"/>
          </a:xfrm>
          <a:custGeom>
            <a:rect b="b" l="l" r="r" t="t"/>
            <a:pathLst>
              <a:path extrusionOk="0" h="3037" w="10435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3"/>
          <p:cNvSpPr/>
          <p:nvPr/>
        </p:nvSpPr>
        <p:spPr>
          <a:xfrm>
            <a:off x="2729042" y="3391533"/>
            <a:ext cx="180919" cy="54803"/>
          </a:xfrm>
          <a:custGeom>
            <a:rect b="b" l="l" r="r" t="t"/>
            <a:pathLst>
              <a:path extrusionOk="0" h="3037" w="10026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3"/>
          <p:cNvSpPr/>
          <p:nvPr/>
        </p:nvSpPr>
        <p:spPr>
          <a:xfrm>
            <a:off x="2939501" y="3391533"/>
            <a:ext cx="180919" cy="55236"/>
          </a:xfrm>
          <a:custGeom>
            <a:rect b="b" l="l" r="r" t="t"/>
            <a:pathLst>
              <a:path extrusionOk="0" h="3061" w="10026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3"/>
          <p:cNvSpPr/>
          <p:nvPr/>
        </p:nvSpPr>
        <p:spPr>
          <a:xfrm>
            <a:off x="3143013" y="3391966"/>
            <a:ext cx="188300" cy="54803"/>
          </a:xfrm>
          <a:custGeom>
            <a:rect b="b" l="l" r="r" t="t"/>
            <a:pathLst>
              <a:path extrusionOk="0" h="3037" w="10435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3"/>
          <p:cNvSpPr/>
          <p:nvPr/>
        </p:nvSpPr>
        <p:spPr>
          <a:xfrm>
            <a:off x="3753529" y="3392399"/>
            <a:ext cx="210477" cy="54803"/>
          </a:xfrm>
          <a:custGeom>
            <a:rect b="b" l="l" r="r" t="t"/>
            <a:pathLst>
              <a:path extrusionOk="0" h="3037" w="11664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3"/>
          <p:cNvSpPr/>
          <p:nvPr/>
        </p:nvSpPr>
        <p:spPr>
          <a:xfrm>
            <a:off x="3957041" y="3392399"/>
            <a:ext cx="217875" cy="54803"/>
          </a:xfrm>
          <a:custGeom>
            <a:rect b="b" l="l" r="r" t="t"/>
            <a:pathLst>
              <a:path extrusionOk="0" h="3037" w="12074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3"/>
          <p:cNvSpPr/>
          <p:nvPr/>
        </p:nvSpPr>
        <p:spPr>
          <a:xfrm>
            <a:off x="4161418" y="3392399"/>
            <a:ext cx="315715" cy="55236"/>
          </a:xfrm>
          <a:custGeom>
            <a:rect b="b" l="l" r="r" t="t"/>
            <a:pathLst>
              <a:path extrusionOk="0" h="3061" w="17496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6" name="Google Shape;906;p63"/>
          <p:cNvPicPr preferRelativeResize="0"/>
          <p:nvPr/>
        </p:nvPicPr>
        <p:blipFill rotWithShape="1">
          <a:blip r:embed="rId3">
            <a:alphaModFix/>
          </a:blip>
          <a:srcRect b="11945" l="0" r="0" t="6567"/>
          <a:stretch/>
        </p:blipFill>
        <p:spPr>
          <a:xfrm>
            <a:off x="5991227" y="2112299"/>
            <a:ext cx="2555700" cy="2082300"/>
          </a:xfrm>
          <a:prstGeom prst="bevel">
            <a:avLst>
              <a:gd fmla="val 12500" name="adj"/>
            </a:avLst>
          </a:prstGeom>
          <a:noFill/>
          <a:ln>
            <a:noFill/>
          </a:ln>
        </p:spPr>
      </p:pic>
      <p:sp>
        <p:nvSpPr>
          <p:cNvPr id="907" name="Google Shape;907;p63"/>
          <p:cNvSpPr txBox="1"/>
          <p:nvPr>
            <p:ph idx="1" type="body"/>
          </p:nvPr>
        </p:nvSpPr>
        <p:spPr>
          <a:xfrm>
            <a:off x="491500" y="1506300"/>
            <a:ext cx="3985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Välkommen till första uppgiften!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Uppgifterna är till för att testa dina färdigheter och kunskaper för att både öva och repetera på det vi har arbetat med under föreläsningarna.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Dessa är </a:t>
            </a:r>
            <a:r>
              <a:rPr b="1" lang="en" sz="1500"/>
              <a:t>INTE</a:t>
            </a:r>
            <a:r>
              <a:rPr lang="en" sz="1500"/>
              <a:t> obligatoriska.</a:t>
            </a:r>
            <a:br>
              <a:rPr lang="en" sz="1500"/>
            </a:br>
            <a:r>
              <a:rPr lang="en" sz="1500"/>
              <a:t>Men är starkt rekommenderat att arbeta med.</a:t>
            </a:r>
            <a:endParaRPr sz="1500"/>
          </a:p>
        </p:txBody>
      </p:sp>
      <p:sp>
        <p:nvSpPr>
          <p:cNvPr id="908" name="Google Shape;908;p63"/>
          <p:cNvSpPr/>
          <p:nvPr/>
        </p:nvSpPr>
        <p:spPr>
          <a:xfrm>
            <a:off x="0" y="269700"/>
            <a:ext cx="1596000" cy="1236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3"/>
          <p:cNvSpPr/>
          <p:nvPr/>
        </p:nvSpPr>
        <p:spPr>
          <a:xfrm rot="10800000">
            <a:off x="-1033725" y="723425"/>
            <a:ext cx="2047200" cy="1507500"/>
          </a:xfrm>
          <a:prstGeom prst="diagStrip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897BB"/>
              </a:solidFill>
            </a:endParaRPr>
          </a:p>
        </p:txBody>
      </p:sp>
      <p:sp>
        <p:nvSpPr>
          <p:cNvPr id="910" name="Google Shape;910;p63"/>
          <p:cNvSpPr/>
          <p:nvPr/>
        </p:nvSpPr>
        <p:spPr>
          <a:xfrm rot="10800000">
            <a:off x="-1557375" y="1909650"/>
            <a:ext cx="1973100" cy="13242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897B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4"/>
          <p:cNvSpPr txBox="1"/>
          <p:nvPr/>
        </p:nvSpPr>
        <p:spPr>
          <a:xfrm>
            <a:off x="2091900" y="1099875"/>
            <a:ext cx="4971000" cy="40437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600">
                <a:solidFill>
                  <a:srgbClr val="61AFE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ViewModel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vad är det? Hur tillämpas den? 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Förklara: </a:t>
            </a:r>
            <a:r>
              <a:rPr b="1" lang="en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Aktivitet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b="1" lang="en" sz="1600">
                <a:solidFill>
                  <a:srgbClr val="89CA78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livscyklar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6" name="Google Shape;916;p6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MINNS DU?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65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922" name="Google Shape;922;p65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23" name="Google Shape;923;p65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24" name="Google Shape;924;p65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25" name="Google Shape;925;p65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926" name="Google Shape;926;p65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27" name="Google Shape;927;p65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28" name="Google Shape;928;p65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29" name="Google Shape;929;p65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5"/>
          <p:cNvSpPr txBox="1"/>
          <p:nvPr/>
        </p:nvSpPr>
        <p:spPr>
          <a:xfrm>
            <a:off x="802375" y="246950"/>
            <a:ext cx="46806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#1–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Skapa ett nytt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projekt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Döp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projektet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till: </a:t>
            </a: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Lektion_5_uppgifter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Skapa en </a:t>
            </a:r>
            <a:r>
              <a:rPr lang="en" sz="1200">
                <a:solidFill>
                  <a:srgbClr val="E5C07B"/>
                </a:solidFill>
                <a:latin typeface="Fira Code"/>
                <a:ea typeface="Fira Code"/>
                <a:cs typeface="Fira Code"/>
                <a:sym typeface="Fira Code"/>
              </a:rPr>
              <a:t>‘Counter’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klass!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Denna klass skall kunna räkna varje gång 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användaren trycker på en </a:t>
            </a:r>
            <a:r>
              <a:rPr lang="en" sz="1200">
                <a:solidFill>
                  <a:srgbClr val="D55FDE"/>
                </a:solidFill>
                <a:latin typeface="Fira Code"/>
                <a:ea typeface="Fira Code"/>
                <a:cs typeface="Fira Code"/>
                <a:sym typeface="Fira Code"/>
              </a:rPr>
              <a:t>‘knapp’</a:t>
            </a:r>
            <a:endParaRPr sz="1200">
              <a:solidFill>
                <a:srgbClr val="D55FD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Skapa även en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textvy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som visar upp talet! </a:t>
            </a: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Back to basics! Är det något du glömt? </a:t>
            </a:r>
            <a:b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Titta på tidigare lektioner och kom sedan tillbaka! 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Glöm inte att göra snabba google sökningar om ni inte kommer ihåg hur man skriver ett kodstycke! ”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931" name="Google Shape;931;p65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932" name="Google Shape;932;p65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3" name="Google Shape;933;p65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4" name="Google Shape;934;p65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35" name="Google Shape;935;p65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936" name="Google Shape;936;p65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7" name="Google Shape;937;p65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8" name="Google Shape;938;p65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39" name="Google Shape;939;p65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40" name="Google Shape;940;p65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5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5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5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#1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4" name="Google Shape;944;p65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45" name="Google Shape;945;p65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65"/>
          <p:cNvSpPr txBox="1"/>
          <p:nvPr/>
        </p:nvSpPr>
        <p:spPr>
          <a:xfrm>
            <a:off x="5942875" y="33103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Kom igång enkelt med uppgift #1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952" name="Google Shape;952;p66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53" name="Google Shape;953;p66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54" name="Google Shape;954;p66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55" name="Google Shape;955;p66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956" name="Google Shape;956;p66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57" name="Google Shape;957;p66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58" name="Google Shape;958;p66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59" name="Google Shape;959;p66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6"/>
          <p:cNvSpPr txBox="1"/>
          <p:nvPr/>
        </p:nvSpPr>
        <p:spPr>
          <a:xfrm>
            <a:off x="802375" y="246950"/>
            <a:ext cx="46806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#2–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Nu skall din ‘Counter’ klass ärva från 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k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lassen ‘ViewModel’.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counterViewModel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ViewModelProvider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javaClass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1AFEF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Glöm inte senare att visa upp och </a:t>
            </a:r>
            <a:b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sätta texten så fort aktiviteten startas.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</a:t>
            </a:r>
            <a:r>
              <a:rPr i="1"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HINT &amp; Examples</a:t>
            </a:r>
            <a:endParaRPr i="1" sz="1200">
              <a:solidFill>
                <a:srgbClr val="359FF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Kodstycket som ni skall copy/paste:a är till för kopplingen.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Lägg till detta kod stycke inom MainActivity.</a:t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A8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Slide #38 ”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961" name="Google Shape;961;p66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962" name="Google Shape;962;p66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3" name="Google Shape;963;p66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4" name="Google Shape;964;p66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65" name="Google Shape;965;p66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966" name="Google Shape;966;p66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7" name="Google Shape;967;p66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8" name="Google Shape;968;p66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69" name="Google Shape;969;p66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70" name="Google Shape;970;p66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6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6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6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#2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74" name="Google Shape;974;p66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75" name="Google Shape;975;p66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66"/>
          <p:cNvSpPr txBox="1"/>
          <p:nvPr/>
        </p:nvSpPr>
        <p:spPr>
          <a:xfrm>
            <a:off x="5942875" y="3310375"/>
            <a:ext cx="28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Koppling är viktigt, utan den kommer detta ej fungera!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7"/>
          <p:cNvSpPr txBox="1"/>
          <p:nvPr/>
        </p:nvSpPr>
        <p:spPr>
          <a:xfrm>
            <a:off x="2091900" y="1099875"/>
            <a:ext cx="4971000" cy="40437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600">
                <a:solidFill>
                  <a:srgbClr val="EF596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TOUGH NUT</a:t>
            </a:r>
            <a:endParaRPr b="1" sz="1600">
              <a:solidFill>
                <a:srgbClr val="EF596F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Nu har vi diskuterat ViewModels…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 kommer oundvikligt behöva prata om </a:t>
            </a:r>
            <a:r>
              <a:rPr b="1" lang="en" sz="1600">
                <a:solidFill>
                  <a:srgbClr val="61AFE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‘context’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längre fram inom Android utveckling.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Ta reda på vad ett </a:t>
            </a:r>
            <a:r>
              <a:rPr b="1" lang="en" sz="1600">
                <a:solidFill>
                  <a:srgbClr val="61AFE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‘context’</a:t>
            </a:r>
            <a:r>
              <a:rPr b="1" lang="en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är…</a:t>
            </a:r>
            <a:endParaRPr b="1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6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 DU?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88" name="Google Shape;988;p6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8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/>
          <p:nvPr/>
        </p:nvSpPr>
        <p:spPr>
          <a:xfrm>
            <a:off x="6115400" y="2071775"/>
            <a:ext cx="2640900" cy="264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7805100" y="1597325"/>
            <a:ext cx="2879100" cy="17577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5326800" y="4254900"/>
            <a:ext cx="2879100" cy="1757700"/>
          </a:xfrm>
          <a:prstGeom prst="diagStripe">
            <a:avLst>
              <a:gd fmla="val 50000" name="adj"/>
            </a:avLst>
          </a:pr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609501" y="1973025"/>
            <a:ext cx="49221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Livscyklar förändras konstant, varför arbetar man med ViewModels?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700"/>
              <a:buChar char="●"/>
            </a:pPr>
            <a:r>
              <a:rPr lang="en" sz="1700"/>
              <a:t>Livscykel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700"/>
              <a:buChar char="●"/>
            </a:pPr>
            <a:r>
              <a:rPr lang="en" sz="1700"/>
              <a:t>ViewModel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700"/>
              <a:buChar char="●"/>
            </a:pPr>
            <a:r>
              <a:rPr lang="en" sz="1700"/>
              <a:t>Arv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AFEF"/>
              </a:buClr>
              <a:buSzPts val="1700"/>
              <a:buChar char="●"/>
            </a:pPr>
            <a:r>
              <a:rPr lang="en" sz="1700"/>
              <a:t>Skärm Rotering?</a:t>
            </a:r>
            <a:endParaRPr sz="1700"/>
          </a:p>
        </p:txBody>
      </p:sp>
      <p:sp>
        <p:nvSpPr>
          <p:cNvPr id="378" name="Google Shape;378;p29"/>
          <p:cNvSpPr/>
          <p:nvPr/>
        </p:nvSpPr>
        <p:spPr>
          <a:xfrm>
            <a:off x="6027700" y="1984075"/>
            <a:ext cx="2640900" cy="2640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3000000" dist="2095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6148700" y="981250"/>
            <a:ext cx="2995200" cy="1910100"/>
          </a:xfrm>
          <a:prstGeom prst="diagStripe">
            <a:avLst>
              <a:gd fmla="val 50000" name="adj"/>
            </a:avLst>
          </a:prstGeom>
          <a:solidFill>
            <a:srgbClr val="C7D2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075" y="1837325"/>
            <a:ext cx="2640900" cy="264710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9"/>
          <p:cNvSpPr/>
          <p:nvPr/>
        </p:nvSpPr>
        <p:spPr>
          <a:xfrm>
            <a:off x="5996300" y="981250"/>
            <a:ext cx="2879100" cy="1757700"/>
          </a:xfrm>
          <a:prstGeom prst="diagStripe">
            <a:avLst>
              <a:gd fmla="val 50000" name="adj"/>
            </a:avLst>
          </a:prstGeom>
          <a:solidFill>
            <a:srgbClr val="E9EE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-644250" y="87750"/>
            <a:ext cx="3034200" cy="10182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 rot="10800000">
            <a:off x="-1652175" y="420250"/>
            <a:ext cx="3034200" cy="10182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/>
          <p:nvPr/>
        </p:nvSpPr>
        <p:spPr>
          <a:xfrm>
            <a:off x="7540550" y="4028450"/>
            <a:ext cx="8949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5430125" y="4099400"/>
            <a:ext cx="5565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6137550" y="4414650"/>
            <a:ext cx="556500" cy="2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6984050" y="4600800"/>
            <a:ext cx="556500" cy="2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6413700" y="3862175"/>
            <a:ext cx="894900" cy="3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272550" y="189325"/>
            <a:ext cx="894900" cy="3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1923575" y="189325"/>
            <a:ext cx="894900" cy="39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1028675" y="945550"/>
            <a:ext cx="894900" cy="39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0"/>
          <p:cNvGrpSpPr/>
          <p:nvPr/>
        </p:nvGrpSpPr>
        <p:grpSpPr>
          <a:xfrm>
            <a:off x="720000" y="2310613"/>
            <a:ext cx="4306375" cy="870388"/>
            <a:chOff x="720000" y="2310613"/>
            <a:chExt cx="4306375" cy="870388"/>
          </a:xfrm>
        </p:grpSpPr>
        <p:sp>
          <p:nvSpPr>
            <p:cNvPr id="399" name="Google Shape;399;p30"/>
            <p:cNvSpPr txBox="1"/>
            <p:nvPr/>
          </p:nvSpPr>
          <p:spPr>
            <a:xfrm>
              <a:off x="1316875" y="2512425"/>
              <a:ext cx="3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200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Frågor?</a:t>
              </a:r>
              <a:endParaRPr b="1" i="1" sz="2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cxnSp>
          <p:nvCxnSpPr>
            <p:cNvPr id="400" name="Google Shape;400;p30"/>
            <p:cNvCxnSpPr/>
            <p:nvPr/>
          </p:nvCxnSpPr>
          <p:spPr>
            <a:xfrm flipH="1">
              <a:off x="2782175" y="2329125"/>
              <a:ext cx="280200" cy="22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30"/>
            <p:cNvCxnSpPr/>
            <p:nvPr/>
          </p:nvCxnSpPr>
          <p:spPr>
            <a:xfrm rot="10800000">
              <a:off x="902375" y="2310613"/>
              <a:ext cx="414600" cy="23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0"/>
            <p:cNvCxnSpPr/>
            <p:nvPr/>
          </p:nvCxnSpPr>
          <p:spPr>
            <a:xfrm rot="10800000">
              <a:off x="2818550" y="2950900"/>
              <a:ext cx="394800" cy="23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0"/>
            <p:cNvCxnSpPr/>
            <p:nvPr/>
          </p:nvCxnSpPr>
          <p:spPr>
            <a:xfrm flipH="1">
              <a:off x="2857575" y="27712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0"/>
            <p:cNvCxnSpPr/>
            <p:nvPr/>
          </p:nvCxnSpPr>
          <p:spPr>
            <a:xfrm flipH="1">
              <a:off x="720000" y="27366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30"/>
            <p:cNvCxnSpPr/>
            <p:nvPr/>
          </p:nvCxnSpPr>
          <p:spPr>
            <a:xfrm flipH="1">
              <a:off x="902375" y="2950825"/>
              <a:ext cx="368100" cy="21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6" name="Google Shape;406;p30"/>
          <p:cNvGrpSpPr/>
          <p:nvPr/>
        </p:nvGrpSpPr>
        <p:grpSpPr>
          <a:xfrm>
            <a:off x="2062356" y="3301882"/>
            <a:ext cx="2659505" cy="4588315"/>
            <a:chOff x="2062356" y="3301882"/>
            <a:chExt cx="2659505" cy="4588315"/>
          </a:xfrm>
        </p:grpSpPr>
        <p:sp>
          <p:nvSpPr>
            <p:cNvPr id="407" name="Google Shape;407;p30"/>
            <p:cNvSpPr/>
            <p:nvPr/>
          </p:nvSpPr>
          <p:spPr>
            <a:xfrm rot="-1663575">
              <a:off x="2759862" y="3405978"/>
              <a:ext cx="1264488" cy="3310508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 rot="9284894">
              <a:off x="2811798" y="4468063"/>
              <a:ext cx="1264426" cy="3310568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0"/>
          <p:cNvGrpSpPr/>
          <p:nvPr/>
        </p:nvGrpSpPr>
        <p:grpSpPr>
          <a:xfrm>
            <a:off x="902372" y="4150311"/>
            <a:ext cx="1916100" cy="3499500"/>
            <a:chOff x="902372" y="4150311"/>
            <a:chExt cx="1916100" cy="3499500"/>
          </a:xfrm>
        </p:grpSpPr>
        <p:sp>
          <p:nvSpPr>
            <p:cNvPr id="410" name="Google Shape;410;p30"/>
            <p:cNvSpPr/>
            <p:nvPr/>
          </p:nvSpPr>
          <p:spPr>
            <a:xfrm rot="-709791">
              <a:off x="1228245" y="4244763"/>
              <a:ext cx="1264354" cy="3310595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047182">
              <a:off x="1458292" y="4224974"/>
              <a:ext cx="923863" cy="2159326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0"/>
          <p:cNvGrpSpPr/>
          <p:nvPr/>
        </p:nvGrpSpPr>
        <p:grpSpPr>
          <a:xfrm>
            <a:off x="170050" y="3510075"/>
            <a:ext cx="1264200" cy="3310500"/>
            <a:chOff x="170050" y="3510075"/>
            <a:chExt cx="1264200" cy="3310500"/>
          </a:xfrm>
        </p:grpSpPr>
        <p:sp>
          <p:nvSpPr>
            <p:cNvPr id="413" name="Google Shape;413;p30"/>
            <p:cNvSpPr/>
            <p:nvPr/>
          </p:nvSpPr>
          <p:spPr>
            <a:xfrm>
              <a:off x="170050" y="3510075"/>
              <a:ext cx="1264200" cy="3310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rot="10633607">
              <a:off x="221567" y="4377606"/>
              <a:ext cx="923882" cy="2159211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5" name="Google Shape;4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5" y="540000"/>
            <a:ext cx="3812700" cy="2859600"/>
          </a:xfrm>
          <a:prstGeom prst="cube">
            <a:avLst>
              <a:gd fmla="val 1126" name="adj"/>
            </a:avLst>
          </a:prstGeom>
          <a:noFill/>
          <a:ln>
            <a:noFill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  <p:pic>
        <p:nvPicPr>
          <p:cNvPr id="416" name="Google Shape;4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75" y="189325"/>
            <a:ext cx="1370701" cy="1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LifeCycles</a:t>
            </a:r>
            <a:endParaRPr/>
          </a:p>
        </p:txBody>
      </p:sp>
      <p:sp>
        <p:nvSpPr>
          <p:cNvPr id="422" name="Google Shape;422;p31"/>
          <p:cNvSpPr txBox="1"/>
          <p:nvPr>
            <p:ph idx="2" type="title"/>
          </p:nvPr>
        </p:nvSpPr>
        <p:spPr>
          <a:xfrm>
            <a:off x="454800" y="22143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Auto Rotate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40" name="Google Shape;4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6" y="59250"/>
            <a:ext cx="232187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165" y="0"/>
            <a:ext cx="225552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933" y="147700"/>
            <a:ext cx="229028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33"/>
          <p:cNvCxnSpPr/>
          <p:nvPr/>
        </p:nvCxnSpPr>
        <p:spPr>
          <a:xfrm rot="10800000">
            <a:off x="1466550" y="417700"/>
            <a:ext cx="13140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3"/>
          <p:cNvSpPr/>
          <p:nvPr/>
        </p:nvSpPr>
        <p:spPr>
          <a:xfrm>
            <a:off x="112025" y="254625"/>
            <a:ext cx="2322000" cy="1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 txBox="1"/>
          <p:nvPr/>
        </p:nvSpPr>
        <p:spPr>
          <a:xfrm>
            <a:off x="2485175" y="1609250"/>
            <a:ext cx="13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Drag och släpp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nedåt!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46" name="Google Shape;446;p33"/>
          <p:cNvCxnSpPr/>
          <p:nvPr/>
        </p:nvCxnSpPr>
        <p:spPr>
          <a:xfrm flipH="1" rot="10800000">
            <a:off x="3452775" y="1517450"/>
            <a:ext cx="11205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33"/>
          <p:cNvSpPr/>
          <p:nvPr/>
        </p:nvSpPr>
        <p:spPr>
          <a:xfrm>
            <a:off x="3799175" y="1354250"/>
            <a:ext cx="2230500" cy="13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33"/>
          <p:cNvCxnSpPr>
            <a:stCxn id="444" idx="2"/>
          </p:cNvCxnSpPr>
          <p:nvPr/>
        </p:nvCxnSpPr>
        <p:spPr>
          <a:xfrm>
            <a:off x="1273025" y="417825"/>
            <a:ext cx="10200" cy="1833000"/>
          </a:xfrm>
          <a:prstGeom prst="straightConnector1">
            <a:avLst/>
          </a:prstGeom>
          <a:noFill/>
          <a:ln cap="flat" cmpd="sng" w="19050">
            <a:solidFill>
              <a:srgbClr val="CC783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3"/>
          <p:cNvCxnSpPr/>
          <p:nvPr/>
        </p:nvCxnSpPr>
        <p:spPr>
          <a:xfrm>
            <a:off x="4909325" y="1517450"/>
            <a:ext cx="10200" cy="1833000"/>
          </a:xfrm>
          <a:prstGeom prst="straightConnector1">
            <a:avLst/>
          </a:prstGeom>
          <a:noFill/>
          <a:ln cap="flat" cmpd="sng" w="19050">
            <a:solidFill>
              <a:srgbClr val="CC783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3"/>
          <p:cNvCxnSpPr/>
          <p:nvPr/>
        </p:nvCxnSpPr>
        <p:spPr>
          <a:xfrm flipH="1" rot="10800000">
            <a:off x="7445350" y="3605550"/>
            <a:ext cx="845400" cy="12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