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naheim"/>
      <p:regular r:id="rId28"/>
    </p:embeddedFont>
    <p:embeddedFont>
      <p:font typeface="Barlow Condensed ExtraBold"/>
      <p:bold r:id="rId29"/>
      <p:boldItalic r:id="rId30"/>
    </p:embeddedFont>
    <p:embeddedFont>
      <p:font typeface="Overpass Mono"/>
      <p:regular r:id="rId31"/>
      <p:bold r:id="rId32"/>
    </p:embeddedFont>
    <p:embeddedFont>
      <p:font typeface="Barlow"/>
      <p:regular r:id="rId33"/>
      <p:bold r:id="rId34"/>
      <p:italic r:id="rId35"/>
      <p:boldItalic r:id="rId36"/>
    </p:embeddedFont>
    <p:embeddedFont>
      <p:font typeface="Overpass Mono Medium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naheim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CondensedExtra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verpassMono-regular.fntdata"/><Relationship Id="rId30" Type="http://schemas.openxmlformats.org/officeDocument/2006/relationships/font" Target="fonts/BarlowCondensedExtraBold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-regular.fntdata"/><Relationship Id="rId10" Type="http://schemas.openxmlformats.org/officeDocument/2006/relationships/slide" Target="slides/slide6.xml"/><Relationship Id="rId32" Type="http://schemas.openxmlformats.org/officeDocument/2006/relationships/font" Target="fonts/OverpassMono-bold.fntdata"/><Relationship Id="rId13" Type="http://schemas.openxmlformats.org/officeDocument/2006/relationships/slide" Target="slides/slide9.xml"/><Relationship Id="rId35" Type="http://schemas.openxmlformats.org/officeDocument/2006/relationships/font" Target="fonts/Barlow-italic.fntdata"/><Relationship Id="rId12" Type="http://schemas.openxmlformats.org/officeDocument/2006/relationships/slide" Target="slides/slide8.xml"/><Relationship Id="rId34" Type="http://schemas.openxmlformats.org/officeDocument/2006/relationships/font" Target="fonts/Barlow-bold.fntdata"/><Relationship Id="rId15" Type="http://schemas.openxmlformats.org/officeDocument/2006/relationships/slide" Target="slides/slide11.xml"/><Relationship Id="rId37" Type="http://schemas.openxmlformats.org/officeDocument/2006/relationships/font" Target="fonts/OverpassMonoMedium-regular.fntdata"/><Relationship Id="rId14" Type="http://schemas.openxmlformats.org/officeDocument/2006/relationships/slide" Target="slides/slide10.xml"/><Relationship Id="rId36" Type="http://schemas.openxmlformats.org/officeDocument/2006/relationships/font" Target="fonts/Barlow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verpassMonoMedium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c01083e3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bc01083e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bc01083e3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bc01083e3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08cbdf7e8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08cbdf7e8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08cbdf7e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08cbdf7e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bc01083e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bc01083e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bc01083e3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bc01083e3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bc01083e3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bc01083e3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bc01083e3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bc01083e3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bc01083e3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bc01083e3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bc01083e3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bc01083e3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bc01083e3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bc01083e3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bc01083e3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bc01083e3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c4a7f9448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c4a7f9448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2b6052efb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2b6052efb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42b6052efb_0_1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42b6052efb_0_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bb3434e5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bb3434e5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08cbdf7e8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08cbdf7e8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c01083e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bc01083e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c01083e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bc01083e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c01083e3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bc01083e3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bc01083e3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bc01083e3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8110250" y="87725"/>
            <a:ext cx="1876200" cy="16068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7267750" y="-161750"/>
            <a:ext cx="2436900" cy="21246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10800000">
            <a:off x="7735275" y="228650"/>
            <a:ext cx="2115300" cy="1734000"/>
          </a:xfrm>
          <a:prstGeom prst="diagStripe">
            <a:avLst>
              <a:gd fmla="val 50000" name="adj"/>
            </a:avLst>
          </a:prstGeom>
          <a:solidFill>
            <a:srgbClr val="1B1464">
              <a:alpha val="439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 Basics of OOP, revisited “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843525" y="0"/>
            <a:ext cx="23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Android Studio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852700" y="0"/>
            <a:ext cx="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#1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0" l="72164" r="0" t="0"/>
          <a:stretch/>
        </p:blipFill>
        <p:spPr>
          <a:xfrm>
            <a:off x="7157603" y="637050"/>
            <a:ext cx="1373734" cy="15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/>
          <p:nvPr/>
        </p:nvSpPr>
        <p:spPr>
          <a:xfrm>
            <a:off x="-81028" y="47102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4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Objects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8" name="Google Shape;418;p34"/>
          <p:cNvSpPr txBox="1"/>
          <p:nvPr/>
        </p:nvSpPr>
        <p:spPr>
          <a:xfrm>
            <a:off x="1502225" y="2775050"/>
            <a:ext cx="35952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5FDE"/>
                </a:solidFill>
                <a:latin typeface="Overpass Mono"/>
                <a:ea typeface="Overpass Mono"/>
                <a:cs typeface="Overpass Mono"/>
                <a:sym typeface="Overpass Mono"/>
              </a:rPr>
              <a:t>val </a:t>
            </a:r>
            <a:r>
              <a:rPr lang="en" sz="1800">
                <a:solidFill>
                  <a:srgbClr val="2BBAC5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lang="en" sz="1800">
                <a:solidFill>
                  <a:srgbClr val="61A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Student</a:t>
            </a:r>
            <a:r>
              <a:rPr lang="en" sz="1800">
                <a:solidFill>
                  <a:srgbClr val="FFC66D"/>
                </a:solidFill>
                <a:latin typeface="Overpass Mono"/>
                <a:ea typeface="Overpass Mono"/>
                <a:cs typeface="Overpass Mono"/>
                <a:sym typeface="Overpass Mono"/>
              </a:rPr>
              <a:t>()</a:t>
            </a:r>
            <a:endParaRPr sz="1800">
              <a:solidFill>
                <a:srgbClr val="FFC66D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1502225" y="1880375"/>
            <a:ext cx="6009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Detta är ett exempel på </a:t>
            </a:r>
            <a:r>
              <a:rPr lang="en" sz="1800">
                <a:solidFill>
                  <a:srgbClr val="2BBAC5"/>
                </a:solidFill>
                <a:latin typeface="Anaheim"/>
                <a:ea typeface="Anaheim"/>
                <a:cs typeface="Anaheim"/>
                <a:sym typeface="Anaheim"/>
              </a:rPr>
              <a:t>instansiering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och görs för att skapa en kopia som vi kan leka med! Kallas även för </a:t>
            </a:r>
            <a:r>
              <a:rPr lang="en" sz="1800">
                <a:solidFill>
                  <a:srgbClr val="FFC66D"/>
                </a:solidFill>
                <a:latin typeface="Anaheim"/>
                <a:ea typeface="Anaheim"/>
                <a:cs typeface="Anaheim"/>
                <a:sym typeface="Anaheim"/>
              </a:rPr>
              <a:t>‘objekt’</a:t>
            </a:r>
            <a:endParaRPr sz="1800">
              <a:solidFill>
                <a:srgbClr val="FFC66D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1870400" y="3655100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Fråga: Vilken datatyp är ‘a’ i detta fall?</a:t>
            </a:r>
            <a:endParaRPr i="1" sz="1800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21" name="Google Shape;421;p34"/>
          <p:cNvCxnSpPr/>
          <p:nvPr/>
        </p:nvCxnSpPr>
        <p:spPr>
          <a:xfrm>
            <a:off x="2230650" y="3216050"/>
            <a:ext cx="129900" cy="5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/>
          <p:nvPr/>
        </p:nvSpPr>
        <p:spPr>
          <a:xfrm>
            <a:off x="-81028" y="47102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5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Objects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Student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0" name="Google Shape;430;p35"/>
          <p:cNvSpPr txBox="1"/>
          <p:nvPr/>
        </p:nvSpPr>
        <p:spPr>
          <a:xfrm>
            <a:off x="1019525" y="2776750"/>
            <a:ext cx="35952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5FDE"/>
                </a:solidFill>
                <a:latin typeface="Overpass Mono"/>
                <a:ea typeface="Overpass Mono"/>
                <a:cs typeface="Overpass Mono"/>
                <a:sym typeface="Overpass Mono"/>
              </a:rPr>
              <a:t>val </a:t>
            </a:r>
            <a:r>
              <a:rPr lang="en" sz="1800">
                <a:solidFill>
                  <a:srgbClr val="2BBAC5"/>
                </a:solidFill>
                <a:latin typeface="Overpass Mono"/>
                <a:ea typeface="Overpass Mono"/>
                <a:cs typeface="Overpass Mono"/>
                <a:sym typeface="Overpass Mono"/>
              </a:rPr>
              <a:t>benny</a:t>
            </a:r>
            <a:r>
              <a:rPr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lang="en" sz="1800">
                <a:solidFill>
                  <a:srgbClr val="61A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Student</a:t>
            </a:r>
            <a:r>
              <a:rPr lang="en" sz="1800">
                <a:solidFill>
                  <a:srgbClr val="FFC66D"/>
                </a:solidFill>
                <a:latin typeface="Overpass Mono"/>
                <a:ea typeface="Overpass Mono"/>
                <a:cs typeface="Overpass Mono"/>
                <a:sym typeface="Overpass Mono"/>
              </a:rPr>
              <a:t>()</a:t>
            </a:r>
            <a:endParaRPr sz="1800">
              <a:solidFill>
                <a:srgbClr val="FFC66D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5FDE"/>
                </a:solidFill>
                <a:latin typeface="Overpass Mono"/>
                <a:ea typeface="Overpass Mono"/>
                <a:cs typeface="Overpass Mono"/>
                <a:sym typeface="Overpass Mono"/>
              </a:rPr>
              <a:t>val </a:t>
            </a:r>
            <a:r>
              <a:rPr lang="en" sz="1800">
                <a:solidFill>
                  <a:srgbClr val="2BBAC5"/>
                </a:solidFill>
                <a:latin typeface="Overpass Mono"/>
                <a:ea typeface="Overpass Mono"/>
                <a:cs typeface="Overpass Mono"/>
                <a:sym typeface="Overpass Mono"/>
              </a:rPr>
              <a:t>frida</a:t>
            </a:r>
            <a:r>
              <a:rPr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lang="en" sz="1800">
                <a:solidFill>
                  <a:srgbClr val="61A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Student</a:t>
            </a:r>
            <a:r>
              <a:rPr lang="en" sz="1800">
                <a:solidFill>
                  <a:srgbClr val="FFC66D"/>
                </a:solidFill>
                <a:latin typeface="Overpass Mono"/>
                <a:ea typeface="Overpass Mono"/>
                <a:cs typeface="Overpass Mono"/>
                <a:sym typeface="Overpass Mono"/>
              </a:rPr>
              <a:t>()</a:t>
            </a:r>
            <a:endParaRPr sz="1800">
              <a:solidFill>
                <a:srgbClr val="FFC66D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55FDE"/>
                </a:solidFill>
                <a:latin typeface="Overpass Mono"/>
                <a:ea typeface="Overpass Mono"/>
                <a:cs typeface="Overpass Mono"/>
                <a:sym typeface="Overpass Mono"/>
              </a:rPr>
              <a:t>val </a:t>
            </a:r>
            <a:r>
              <a:rPr lang="en" sz="1800">
                <a:solidFill>
                  <a:srgbClr val="2BBAC5"/>
                </a:solidFill>
                <a:latin typeface="Overpass Mono"/>
                <a:ea typeface="Overpass Mono"/>
                <a:cs typeface="Overpass Mono"/>
                <a:sym typeface="Overpass Mono"/>
              </a:rPr>
              <a:t>arvid</a:t>
            </a:r>
            <a:r>
              <a:rPr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lang="en" sz="1800">
                <a:solidFill>
                  <a:srgbClr val="61A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Student</a:t>
            </a:r>
            <a:r>
              <a:rPr lang="en" sz="1800">
                <a:solidFill>
                  <a:srgbClr val="FFC66D"/>
                </a:solidFill>
                <a:latin typeface="Overpass Mono"/>
                <a:ea typeface="Overpass Mono"/>
                <a:cs typeface="Overpass Mono"/>
                <a:sym typeface="Overpass Mono"/>
              </a:rPr>
              <a:t>()</a:t>
            </a:r>
            <a:endParaRPr sz="1800">
              <a:solidFill>
                <a:srgbClr val="FFC66D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31" name="Google Shape;431;p35"/>
          <p:cNvSpPr txBox="1"/>
          <p:nvPr/>
        </p:nvSpPr>
        <p:spPr>
          <a:xfrm>
            <a:off x="1030825" y="1979525"/>
            <a:ext cx="6009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Student Exempel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32" name="Google Shape;4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475" y="1979513"/>
            <a:ext cx="2097999" cy="218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&amp; Inheritance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/>
          <p:nvPr/>
        </p:nvSpPr>
        <p:spPr>
          <a:xfrm>
            <a:off x="1409448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-81028" y="47102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"/>
          <p:cNvSpPr/>
          <p:nvPr/>
        </p:nvSpPr>
        <p:spPr>
          <a:xfrm>
            <a:off x="2995705" y="477954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44333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>
            <a:off x="6086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Objects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50" name="Google Shape;4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6900"/>
            <a:ext cx="8839204" cy="280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/>
          <p:nvPr/>
        </p:nvSpPr>
        <p:spPr>
          <a:xfrm>
            <a:off x="1409448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8"/>
          <p:cNvSpPr/>
          <p:nvPr/>
        </p:nvSpPr>
        <p:spPr>
          <a:xfrm>
            <a:off x="-81028" y="47102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2995705" y="477954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44333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8"/>
          <p:cNvSpPr/>
          <p:nvPr/>
        </p:nvSpPr>
        <p:spPr>
          <a:xfrm>
            <a:off x="6086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Objects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63" name="Google Shape;4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6900"/>
            <a:ext cx="8839204" cy="2805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"/>
            <a:ext cx="9144003" cy="452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/>
          <p:nvPr/>
        </p:nvSpPr>
        <p:spPr>
          <a:xfrm>
            <a:off x="1409448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9"/>
          <p:cNvSpPr/>
          <p:nvPr/>
        </p:nvSpPr>
        <p:spPr>
          <a:xfrm>
            <a:off x="-81028" y="47102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9"/>
          <p:cNvSpPr/>
          <p:nvPr/>
        </p:nvSpPr>
        <p:spPr>
          <a:xfrm>
            <a:off x="2995705" y="477954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9"/>
          <p:cNvSpPr/>
          <p:nvPr/>
        </p:nvSpPr>
        <p:spPr>
          <a:xfrm>
            <a:off x="44333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9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9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9"/>
          <p:cNvSpPr/>
          <p:nvPr/>
        </p:nvSpPr>
        <p:spPr>
          <a:xfrm>
            <a:off x="6086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7" name="Google Shape;477;p39"/>
          <p:cNvSpPr txBox="1"/>
          <p:nvPr/>
        </p:nvSpPr>
        <p:spPr>
          <a:xfrm>
            <a:off x="1453350" y="1061175"/>
            <a:ext cx="6237300" cy="1508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Character 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attack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>
              <a:solidFill>
                <a:srgbClr val="E5C07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/>
          <p:nvPr/>
        </p:nvSpPr>
        <p:spPr>
          <a:xfrm>
            <a:off x="1409448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0"/>
          <p:cNvSpPr/>
          <p:nvPr/>
        </p:nvSpPr>
        <p:spPr>
          <a:xfrm>
            <a:off x="-81028" y="47102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0"/>
          <p:cNvSpPr/>
          <p:nvPr/>
        </p:nvSpPr>
        <p:spPr>
          <a:xfrm>
            <a:off x="2995705" y="477954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0"/>
          <p:cNvSpPr/>
          <p:nvPr/>
        </p:nvSpPr>
        <p:spPr>
          <a:xfrm>
            <a:off x="44333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0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0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0"/>
          <p:cNvSpPr/>
          <p:nvPr/>
        </p:nvSpPr>
        <p:spPr>
          <a:xfrm>
            <a:off x="6086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0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Klassen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inheritance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1453350" y="1778275"/>
            <a:ext cx="6237300" cy="1585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Character 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attack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"Not yet implemented"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/>
          <p:nvPr/>
        </p:nvSpPr>
        <p:spPr>
          <a:xfrm>
            <a:off x="1409448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1"/>
          <p:cNvSpPr/>
          <p:nvPr/>
        </p:nvSpPr>
        <p:spPr>
          <a:xfrm>
            <a:off x="-81028" y="47102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1"/>
          <p:cNvSpPr/>
          <p:nvPr/>
        </p:nvSpPr>
        <p:spPr>
          <a:xfrm>
            <a:off x="2995705" y="477954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1"/>
          <p:cNvSpPr/>
          <p:nvPr/>
        </p:nvSpPr>
        <p:spPr>
          <a:xfrm>
            <a:off x="44333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1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1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6086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1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Enums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FINAL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3" name="Google Shape;503;p41"/>
          <p:cNvSpPr txBox="1"/>
          <p:nvPr/>
        </p:nvSpPr>
        <p:spPr>
          <a:xfrm>
            <a:off x="1453350" y="1572525"/>
            <a:ext cx="6237300" cy="2385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enum class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Roles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WARRIOR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"I'm a warrior"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ARCHER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"I'm an archer"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MAGE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"I'm a mage"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,;</a:t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3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getDescription</a:t>
            </a: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3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endParaRPr sz="13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"/>
          <p:cNvSpPr/>
          <p:nvPr/>
        </p:nvSpPr>
        <p:spPr>
          <a:xfrm>
            <a:off x="-81028" y="47102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2"/>
          <p:cNvSpPr/>
          <p:nvPr/>
        </p:nvSpPr>
        <p:spPr>
          <a:xfrm>
            <a:off x="44333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2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2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2"/>
          <p:cNvSpPr/>
          <p:nvPr/>
        </p:nvSpPr>
        <p:spPr>
          <a:xfrm>
            <a:off x="6086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2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Enums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FINAL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14" name="Google Shape;5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450" y="0"/>
            <a:ext cx="55054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/>
          <p:nvPr/>
        </p:nvSpPr>
        <p:spPr>
          <a:xfrm>
            <a:off x="1409448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-81028" y="47102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2995705" y="477954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44333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3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3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3"/>
          <p:cNvSpPr/>
          <p:nvPr/>
        </p:nvSpPr>
        <p:spPr>
          <a:xfrm>
            <a:off x="6086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3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object class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Singleton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1453350" y="1572525"/>
            <a:ext cx="6237300" cy="1508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en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Game </a:t>
            </a: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runGame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89CA78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"The game is running"</a:t>
            </a: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1451000" y="3140250"/>
            <a:ext cx="623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Singleton = only one instance of this object may exist at one time.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INNEHÅLLSFÖRTECKNING</a:t>
            </a:r>
            <a:endParaRPr/>
          </a:p>
        </p:txBody>
      </p:sp>
      <p:sp>
        <p:nvSpPr>
          <p:cNvPr id="343" name="Google Shape;343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44" name="Google Shape;344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5" name="Google Shape;345;p26"/>
          <p:cNvSpPr txBox="1"/>
          <p:nvPr>
            <p:ph idx="2" type="ctrTitle"/>
          </p:nvPr>
        </p:nvSpPr>
        <p:spPr>
          <a:xfrm flipH="1">
            <a:off x="5005175" y="184835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</p:txBody>
      </p:sp>
      <p:sp>
        <p:nvSpPr>
          <p:cNvPr id="346" name="Google Shape;346;p26"/>
          <p:cNvSpPr txBox="1"/>
          <p:nvPr>
            <p:ph idx="3" type="subTitle"/>
          </p:nvPr>
        </p:nvSpPr>
        <p:spPr>
          <a:xfrm flipH="1">
            <a:off x="4287875" y="2033350"/>
            <a:ext cx="28812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8" name="Google Shape;348;p26"/>
          <p:cNvSpPr txBox="1"/>
          <p:nvPr>
            <p:ph idx="7" type="subTitle"/>
          </p:nvPr>
        </p:nvSpPr>
        <p:spPr>
          <a:xfrm flipH="1">
            <a:off x="2189800" y="3572250"/>
            <a:ext cx="30861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Classes, objects,  interfaces &amp; Enums</a:t>
            </a:r>
            <a:endParaRPr/>
          </a:p>
        </p:txBody>
      </p:sp>
      <p:cxnSp>
        <p:nvCxnSpPr>
          <p:cNvPr id="349" name="Google Shape;349;p26"/>
          <p:cNvCxnSpPr/>
          <p:nvPr/>
        </p:nvCxnSpPr>
        <p:spPr>
          <a:xfrm flipH="1">
            <a:off x="420625" y="12831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6"/>
          <p:cNvCxnSpPr/>
          <p:nvPr/>
        </p:nvCxnSpPr>
        <p:spPr>
          <a:xfrm flipH="1">
            <a:off x="573025" y="14355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6"/>
          <p:cNvCxnSpPr/>
          <p:nvPr/>
        </p:nvCxnSpPr>
        <p:spPr>
          <a:xfrm flipH="1">
            <a:off x="881750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6"/>
          <p:cNvCxnSpPr/>
          <p:nvPr/>
        </p:nvCxnSpPr>
        <p:spPr>
          <a:xfrm flipH="1">
            <a:off x="1039575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6"/>
          <p:cNvCxnSpPr/>
          <p:nvPr/>
        </p:nvCxnSpPr>
        <p:spPr>
          <a:xfrm flipH="1">
            <a:off x="7936650" y="24599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6"/>
          <p:cNvCxnSpPr/>
          <p:nvPr/>
        </p:nvCxnSpPr>
        <p:spPr>
          <a:xfrm flipH="1">
            <a:off x="8089050" y="26123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6"/>
          <p:cNvCxnSpPr/>
          <p:nvPr/>
        </p:nvCxnSpPr>
        <p:spPr>
          <a:xfrm flipH="1">
            <a:off x="8236025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6"/>
          <p:cNvCxnSpPr/>
          <p:nvPr/>
        </p:nvCxnSpPr>
        <p:spPr>
          <a:xfrm flipH="1">
            <a:off x="8393850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/>
          <p:nvPr/>
        </p:nvSpPr>
        <p:spPr>
          <a:xfrm>
            <a:off x="1409448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-81028" y="47102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2995705" y="477954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44333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6086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object class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Singleton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41" name="Google Shape;5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300" y="52350"/>
            <a:ext cx="4176005" cy="308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5"/>
          <p:cNvSpPr/>
          <p:nvPr/>
        </p:nvSpPr>
        <p:spPr>
          <a:xfrm>
            <a:off x="1409448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5"/>
          <p:cNvSpPr/>
          <p:nvPr/>
        </p:nvSpPr>
        <p:spPr>
          <a:xfrm>
            <a:off x="-81028" y="47102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5"/>
          <p:cNvSpPr/>
          <p:nvPr/>
        </p:nvSpPr>
        <p:spPr>
          <a:xfrm>
            <a:off x="2995705" y="477954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"/>
          <p:cNvSpPr/>
          <p:nvPr/>
        </p:nvSpPr>
        <p:spPr>
          <a:xfrm>
            <a:off x="44333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5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>
            <a:off x="6086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ZOO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Polymorphism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54" name="Google Shape;5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75" y="1832300"/>
            <a:ext cx="21526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5"/>
          <p:cNvSpPr txBox="1"/>
          <p:nvPr/>
        </p:nvSpPr>
        <p:spPr>
          <a:xfrm>
            <a:off x="2667925" y="1832288"/>
            <a:ext cx="5912400" cy="2016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6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dog = </a:t>
            </a:r>
            <a:r>
              <a:rPr lang="en" sz="16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6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6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cat = </a:t>
            </a:r>
            <a:r>
              <a:rPr lang="en" sz="16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6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6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zoo = </a:t>
            </a:r>
            <a:r>
              <a:rPr lang="en" sz="16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mutableListOf</a:t>
            </a:r>
            <a:r>
              <a:rPr lang="en" sz="16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6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6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zoo.</a:t>
            </a:r>
            <a:r>
              <a:rPr lang="en" sz="16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6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6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zoo.</a:t>
            </a:r>
            <a:r>
              <a:rPr lang="en" sz="16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6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6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/>
          <p:nvPr/>
        </p:nvSpPr>
        <p:spPr>
          <a:xfrm>
            <a:off x="7540550" y="4028450"/>
            <a:ext cx="8949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6"/>
          <p:cNvSpPr/>
          <p:nvPr/>
        </p:nvSpPr>
        <p:spPr>
          <a:xfrm>
            <a:off x="5430125" y="4099400"/>
            <a:ext cx="556500" cy="2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6"/>
          <p:cNvSpPr/>
          <p:nvPr/>
        </p:nvSpPr>
        <p:spPr>
          <a:xfrm>
            <a:off x="6137550" y="4414650"/>
            <a:ext cx="556500" cy="25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6"/>
          <p:cNvSpPr/>
          <p:nvPr/>
        </p:nvSpPr>
        <p:spPr>
          <a:xfrm>
            <a:off x="6984050" y="4600800"/>
            <a:ext cx="556500" cy="25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/>
          <p:nvPr/>
        </p:nvSpPr>
        <p:spPr>
          <a:xfrm>
            <a:off x="6413700" y="3862175"/>
            <a:ext cx="894900" cy="39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6"/>
          <p:cNvSpPr/>
          <p:nvPr/>
        </p:nvSpPr>
        <p:spPr>
          <a:xfrm>
            <a:off x="272550" y="189325"/>
            <a:ext cx="894900" cy="39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6"/>
          <p:cNvSpPr/>
          <p:nvPr/>
        </p:nvSpPr>
        <p:spPr>
          <a:xfrm>
            <a:off x="1923575" y="189325"/>
            <a:ext cx="894900" cy="39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6"/>
          <p:cNvSpPr/>
          <p:nvPr/>
        </p:nvSpPr>
        <p:spPr>
          <a:xfrm>
            <a:off x="1028675" y="945550"/>
            <a:ext cx="894900" cy="399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46"/>
          <p:cNvGrpSpPr/>
          <p:nvPr/>
        </p:nvGrpSpPr>
        <p:grpSpPr>
          <a:xfrm>
            <a:off x="720000" y="2310613"/>
            <a:ext cx="4306375" cy="870388"/>
            <a:chOff x="720000" y="2310613"/>
            <a:chExt cx="4306375" cy="870388"/>
          </a:xfrm>
        </p:grpSpPr>
        <p:sp>
          <p:nvSpPr>
            <p:cNvPr id="569" name="Google Shape;569;p46"/>
            <p:cNvSpPr txBox="1"/>
            <p:nvPr/>
          </p:nvSpPr>
          <p:spPr>
            <a:xfrm>
              <a:off x="1316875" y="2512425"/>
              <a:ext cx="370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2200">
                  <a:solidFill>
                    <a:schemeClr val="dk2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Frågor?</a:t>
              </a:r>
              <a:endParaRPr b="1" i="1" sz="22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cxnSp>
          <p:nvCxnSpPr>
            <p:cNvPr id="570" name="Google Shape;570;p46"/>
            <p:cNvCxnSpPr/>
            <p:nvPr/>
          </p:nvCxnSpPr>
          <p:spPr>
            <a:xfrm flipH="1">
              <a:off x="2782175" y="2329125"/>
              <a:ext cx="280200" cy="22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6"/>
            <p:cNvCxnSpPr/>
            <p:nvPr/>
          </p:nvCxnSpPr>
          <p:spPr>
            <a:xfrm rot="10800000">
              <a:off x="902375" y="2310613"/>
              <a:ext cx="414600" cy="233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6"/>
            <p:cNvCxnSpPr/>
            <p:nvPr/>
          </p:nvCxnSpPr>
          <p:spPr>
            <a:xfrm rot="10800000">
              <a:off x="2818550" y="2950900"/>
              <a:ext cx="394800" cy="230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6"/>
            <p:cNvCxnSpPr/>
            <p:nvPr/>
          </p:nvCxnSpPr>
          <p:spPr>
            <a:xfrm flipH="1">
              <a:off x="2857575" y="2771225"/>
              <a:ext cx="517500" cy="2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6"/>
            <p:cNvCxnSpPr/>
            <p:nvPr/>
          </p:nvCxnSpPr>
          <p:spPr>
            <a:xfrm flipH="1">
              <a:off x="720000" y="2736625"/>
              <a:ext cx="517500" cy="2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6"/>
            <p:cNvCxnSpPr/>
            <p:nvPr/>
          </p:nvCxnSpPr>
          <p:spPr>
            <a:xfrm flipH="1">
              <a:off x="902375" y="2950825"/>
              <a:ext cx="368100" cy="21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6" name="Google Shape;576;p46"/>
          <p:cNvGrpSpPr/>
          <p:nvPr/>
        </p:nvGrpSpPr>
        <p:grpSpPr>
          <a:xfrm>
            <a:off x="2062356" y="3301882"/>
            <a:ext cx="2659505" cy="4588315"/>
            <a:chOff x="2062356" y="3301882"/>
            <a:chExt cx="2659505" cy="4588315"/>
          </a:xfrm>
        </p:grpSpPr>
        <p:sp>
          <p:nvSpPr>
            <p:cNvPr id="577" name="Google Shape;577;p46"/>
            <p:cNvSpPr/>
            <p:nvPr/>
          </p:nvSpPr>
          <p:spPr>
            <a:xfrm rot="-1663575">
              <a:off x="2759862" y="3405978"/>
              <a:ext cx="1264488" cy="3310508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6"/>
            <p:cNvSpPr/>
            <p:nvPr/>
          </p:nvSpPr>
          <p:spPr>
            <a:xfrm rot="9284894">
              <a:off x="2811798" y="4468063"/>
              <a:ext cx="1264426" cy="3310568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46"/>
          <p:cNvGrpSpPr/>
          <p:nvPr/>
        </p:nvGrpSpPr>
        <p:grpSpPr>
          <a:xfrm>
            <a:off x="902372" y="4150311"/>
            <a:ext cx="1916100" cy="3499500"/>
            <a:chOff x="902372" y="4150311"/>
            <a:chExt cx="1916100" cy="3499500"/>
          </a:xfrm>
        </p:grpSpPr>
        <p:sp>
          <p:nvSpPr>
            <p:cNvPr id="580" name="Google Shape;580;p46"/>
            <p:cNvSpPr/>
            <p:nvPr/>
          </p:nvSpPr>
          <p:spPr>
            <a:xfrm rot="-709791">
              <a:off x="1228245" y="4244763"/>
              <a:ext cx="1264354" cy="3310595"/>
            </a:xfrm>
            <a:prstGeom prst="diagStrip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6"/>
            <p:cNvSpPr/>
            <p:nvPr/>
          </p:nvSpPr>
          <p:spPr>
            <a:xfrm rot="10047182">
              <a:off x="1458292" y="4224974"/>
              <a:ext cx="923863" cy="2159326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46"/>
          <p:cNvGrpSpPr/>
          <p:nvPr/>
        </p:nvGrpSpPr>
        <p:grpSpPr>
          <a:xfrm>
            <a:off x="170050" y="3510075"/>
            <a:ext cx="1264200" cy="3310500"/>
            <a:chOff x="170050" y="3510075"/>
            <a:chExt cx="1264200" cy="3310500"/>
          </a:xfrm>
        </p:grpSpPr>
        <p:sp>
          <p:nvSpPr>
            <p:cNvPr id="583" name="Google Shape;583;p46"/>
            <p:cNvSpPr/>
            <p:nvPr/>
          </p:nvSpPr>
          <p:spPr>
            <a:xfrm>
              <a:off x="170050" y="3510075"/>
              <a:ext cx="1264200" cy="33105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6"/>
            <p:cNvSpPr/>
            <p:nvPr/>
          </p:nvSpPr>
          <p:spPr>
            <a:xfrm rot="10633607">
              <a:off x="221567" y="4377606"/>
              <a:ext cx="923882" cy="2159211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5" name="Google Shape;5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25" y="540000"/>
            <a:ext cx="3812700" cy="2859600"/>
          </a:xfrm>
          <a:prstGeom prst="cube">
            <a:avLst>
              <a:gd fmla="val 1126" name="adj"/>
            </a:avLst>
          </a:prstGeom>
          <a:noFill/>
          <a:ln>
            <a:noFill/>
          </a:ln>
          <a:effectLst>
            <a:outerShdw blurRad="57150" rotWithShape="0" algn="bl" dir="6600000" dist="66675">
              <a:srgbClr val="000000">
                <a:alpha val="50000"/>
              </a:srgbClr>
            </a:outerShdw>
          </a:effectLst>
        </p:spPr>
      </p:pic>
      <p:pic>
        <p:nvPicPr>
          <p:cNvPr id="586" name="Google Shape;58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475" y="189325"/>
            <a:ext cx="1370701" cy="137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7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92" name="Google Shape;592;p47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kristoffer.johansson@sti.se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sti.learning.nu/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7"/>
          <p:cNvSpPr txBox="1"/>
          <p:nvPr/>
        </p:nvSpPr>
        <p:spPr>
          <a:xfrm>
            <a:off x="374075" y="45304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naheim"/>
                <a:ea typeface="Anaheim"/>
                <a:cs typeface="Anaheim"/>
                <a:sym typeface="Anaheim"/>
              </a:rPr>
              <a:t>You can also contact me VIA Teams (quicker response)</a:t>
            </a:r>
            <a:br>
              <a:rPr i="1" lang="en">
                <a:latin typeface="Anaheim"/>
                <a:ea typeface="Anaheim"/>
                <a:cs typeface="Anaheim"/>
                <a:sym typeface="Anaheim"/>
              </a:rPr>
            </a:br>
            <a:r>
              <a:rPr i="1" lang="en">
                <a:latin typeface="Anaheim"/>
                <a:ea typeface="Anaheim"/>
                <a:cs typeface="Anaheim"/>
                <a:sym typeface="Anaheim"/>
              </a:rPr>
              <a:t>Du kan också kontakta mig VIA Teams (Snabbare svar)</a:t>
            </a:r>
            <a:endParaRPr i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basics</a:t>
            </a:r>
            <a:endParaRPr/>
          </a:p>
        </p:txBody>
      </p:sp>
      <p:sp>
        <p:nvSpPr>
          <p:cNvPr id="362" name="Google Shape;362;p27"/>
          <p:cNvSpPr txBox="1"/>
          <p:nvPr>
            <p:ph idx="2" type="title"/>
          </p:nvPr>
        </p:nvSpPr>
        <p:spPr>
          <a:xfrm>
            <a:off x="454800" y="183887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structure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Switch Error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Solution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73" name="Google Shape;3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25" y="14338"/>
            <a:ext cx="5657731" cy="51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-Instantiation-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&amp; Classes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/>
          <p:nvPr/>
        </p:nvSpPr>
        <p:spPr>
          <a:xfrm>
            <a:off x="-81028" y="47102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Struktur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87" name="Google Shape;3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6075"/>
            <a:ext cx="8839200" cy="20537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31"/>
          <p:cNvCxnSpPr/>
          <p:nvPr/>
        </p:nvCxnSpPr>
        <p:spPr>
          <a:xfrm>
            <a:off x="324850" y="1515975"/>
            <a:ext cx="259800" cy="6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31"/>
          <p:cNvCxnSpPr/>
          <p:nvPr/>
        </p:nvCxnSpPr>
        <p:spPr>
          <a:xfrm rot="10800000">
            <a:off x="7634175" y="4147275"/>
            <a:ext cx="62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1"/>
          <p:cNvSpPr txBox="1"/>
          <p:nvPr/>
        </p:nvSpPr>
        <p:spPr>
          <a:xfrm>
            <a:off x="898775" y="1245275"/>
            <a:ext cx="623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Skapa ett nytt ‘package’ för strukturering av projekt 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	Döp den till ‘models’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/>
          <p:nvPr/>
        </p:nvSpPr>
        <p:spPr>
          <a:xfrm>
            <a:off x="-81028" y="47102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New Class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5" y="3143273"/>
            <a:ext cx="9144000" cy="137440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/>
        </p:nvSpPr>
        <p:spPr>
          <a:xfrm>
            <a:off x="314025" y="2458050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SKapa en ny ‘Kotlin’ class fil, undvik ‘java klass’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/>
          <p:nvPr/>
        </p:nvSpPr>
        <p:spPr>
          <a:xfrm>
            <a:off x="-81028" y="4710272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3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Class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What is it?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9" name="Google Shape;409;p33"/>
          <p:cNvSpPr txBox="1"/>
          <p:nvPr/>
        </p:nvSpPr>
        <p:spPr>
          <a:xfrm>
            <a:off x="1502225" y="1458050"/>
            <a:ext cx="60099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 klass är som en mall. 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Mallar används för att skapa objekt.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