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embeddedFontLst>
    <p:embeddedFont>
      <p:font typeface="Anaheim"/>
      <p:regular r:id="rId55"/>
    </p:embeddedFont>
    <p:embeddedFont>
      <p:font typeface="Barlow Condensed ExtraBold"/>
      <p:bold r:id="rId56"/>
      <p:boldItalic r:id="rId57"/>
    </p:embeddedFont>
    <p:embeddedFont>
      <p:font typeface="Overpass Mono"/>
      <p:regular r:id="rId58"/>
      <p:bold r:id="rId59"/>
    </p:embeddedFont>
    <p:embeddedFont>
      <p:font typeface="Barlow"/>
      <p:regular r:id="rId60"/>
      <p:bold r:id="rId61"/>
      <p:italic r:id="rId62"/>
      <p:boldItalic r:id="rId63"/>
    </p:embeddedFont>
    <p:embeddedFont>
      <p:font typeface="Overpass Mono Medium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Barlow-italic.fntdata"/><Relationship Id="rId61" Type="http://schemas.openxmlformats.org/officeDocument/2006/relationships/font" Target="fonts/Barlow-bold.fntdata"/><Relationship Id="rId20" Type="http://schemas.openxmlformats.org/officeDocument/2006/relationships/slide" Target="slides/slide16.xml"/><Relationship Id="rId64" Type="http://schemas.openxmlformats.org/officeDocument/2006/relationships/font" Target="fonts/OverpassMonoMedium-regular.fntdata"/><Relationship Id="rId63" Type="http://schemas.openxmlformats.org/officeDocument/2006/relationships/font" Target="fonts/Barlow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font" Target="fonts/OverpassMonoMedium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Barlow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Anaheim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BarlowCondensedExtraBold-boldItalic.fntdata"/><Relationship Id="rId12" Type="http://schemas.openxmlformats.org/officeDocument/2006/relationships/slide" Target="slides/slide8.xml"/><Relationship Id="rId56" Type="http://schemas.openxmlformats.org/officeDocument/2006/relationships/font" Target="fonts/BarlowCondensedExtraBold-bold.fntdata"/><Relationship Id="rId15" Type="http://schemas.openxmlformats.org/officeDocument/2006/relationships/slide" Target="slides/slide11.xml"/><Relationship Id="rId59" Type="http://schemas.openxmlformats.org/officeDocument/2006/relationships/font" Target="fonts/OverpassMono-bold.fntdata"/><Relationship Id="rId14" Type="http://schemas.openxmlformats.org/officeDocument/2006/relationships/slide" Target="slides/slide10.xml"/><Relationship Id="rId58" Type="http://schemas.openxmlformats.org/officeDocument/2006/relationships/font" Target="fonts/OverpassMono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c6f67069d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c6f67069d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c6f67069d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c6f67069d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c6f67069d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c6f67069d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c6947d778b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c6947d778b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c6947d778b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c6947d778b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c6f67069d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c6f67069d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c6f67069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c6f67069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c6f67069d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c6f67069d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c6f67069d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c6f67069d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c6f67069d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c6f67069d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c6f67069dc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c6f67069dc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c6f67069dc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c6f67069dc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c6f67069dc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c6f67069dc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c6f67069dc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c6f67069dc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c6f67069dc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c6f67069dc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c6f67069dc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c6f67069dc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c6f67069dc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c6f67069dc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c6f67069dc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c6f67069dc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c6f67069dc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c6f67069dc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dd851258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dd851258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2b6052efb_0_1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42b6052efb_0_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dd851258b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dd851258b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030644e5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030644e5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dd851258b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dd851258b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dd851258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dd851258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dd851258b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dd851258b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dd851258b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dd851258b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dd851258b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dd851258b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dd851258b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dd851258b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dd851258b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dd851258b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dd851258b7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dd851258b7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6f67069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c6f67069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dd851258b7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dd851258b7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dd851258b7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dd851258b7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dd851258b7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dd851258b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dd851258b7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dd851258b7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dd851258b7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dd851258b7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dd851258b7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dd851258b7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dd851258b7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dd851258b7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030644e5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030644e5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030644e5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030644e5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030644e5a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030644e5a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c6f67069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c6f67069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42b6052efb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42b6052efb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bb3434e5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bb3434e5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8cbdf7e8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08cbdf7e8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c6f67069d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c6f67069d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6f67069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6f67069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raamcosta/compose-destinations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android.com/jetpack/androidx/releases/navigation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8110250" y="87725"/>
            <a:ext cx="1876200" cy="16068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7267750" y="-161750"/>
            <a:ext cx="2436900" cy="21246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10800000">
            <a:off x="7735275" y="228650"/>
            <a:ext cx="2115300" cy="1734000"/>
          </a:xfrm>
          <a:prstGeom prst="diagStripe">
            <a:avLst>
              <a:gd fmla="val 50000" name="adj"/>
            </a:avLst>
          </a:prstGeom>
          <a:solidFill>
            <a:srgbClr val="1B1464">
              <a:alpha val="439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 Navigation, but within Compose? “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843525" y="0"/>
            <a:ext cx="23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Android Studio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852700" y="0"/>
            <a:ext cx="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#3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0" l="72164" r="0" t="0"/>
          <a:stretch/>
        </p:blipFill>
        <p:spPr>
          <a:xfrm>
            <a:off x="7157603" y="637050"/>
            <a:ext cx="1373734" cy="15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/>
          <p:nvPr/>
        </p:nvSpPr>
        <p:spPr>
          <a:xfrm>
            <a:off x="720000" y="1753000"/>
            <a:ext cx="8051100" cy="284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0" name="Google Shape;410;p34"/>
          <p:cNvSpPr txBox="1"/>
          <p:nvPr/>
        </p:nvSpPr>
        <p:spPr>
          <a:xfrm>
            <a:off x="487275" y="1526800"/>
            <a:ext cx="8121300" cy="2934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SignUpPage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 =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"Benny"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Sending Data to --&gt; LoginPage</a:t>
            </a:r>
            <a:endParaRPr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"SignUpPage"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"loginPage/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"Navigate -&gt; loginPage "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34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Navigation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Arguments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/>
          <p:nvPr/>
        </p:nvSpPr>
        <p:spPr>
          <a:xfrm>
            <a:off x="720000" y="1656056"/>
            <a:ext cx="8121300" cy="250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487275" y="1526800"/>
            <a:ext cx="8121300" cy="2502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composable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"loginPage/{username}/{password}"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arguments = 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navArgument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r>
              <a:rPr lang="en" sz="12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NavType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StringType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navArgument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r>
              <a:rPr lang="en" sz="12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NavType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StringType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navBackStackEntry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sz="12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navBackStackEntry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getString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password =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navBackStackEntry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getString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LoginPage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 =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username,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password = 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35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Navigation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Send Data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/>
          <p:nvPr/>
        </p:nvSpPr>
        <p:spPr>
          <a:xfrm>
            <a:off x="720000" y="1667575"/>
            <a:ext cx="8121300" cy="293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487275" y="1526800"/>
            <a:ext cx="8121300" cy="2934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LoginPage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?,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"LoginPage"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"User data: </a:t>
            </a:r>
            <a:r>
              <a:rPr lang="en" sz="1100">
                <a:solidFill>
                  <a:srgbClr val="2BBAC5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2BBAC5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"signInPage"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1A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36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Navigation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Show Data prop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Alternative?</a:t>
            </a:r>
            <a:endParaRPr/>
          </a:p>
        </p:txBody>
      </p:sp>
      <p:sp>
        <p:nvSpPr>
          <p:cNvPr id="431" name="Google Shape;431;p37"/>
          <p:cNvSpPr txBox="1"/>
          <p:nvPr>
            <p:ph idx="2" type="title"/>
          </p:nvPr>
        </p:nvSpPr>
        <p:spPr>
          <a:xfrm>
            <a:off x="454800" y="192547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/>
          <p:nvPr/>
        </p:nvSpPr>
        <p:spPr>
          <a:xfrm>
            <a:off x="1277750" y="2468900"/>
            <a:ext cx="542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3"/>
              </a:rPr>
              <a:t>https://github.com/raamcosta/compose-destinations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7" name="Google Shape;437;p38"/>
          <p:cNvSpPr txBox="1"/>
          <p:nvPr>
            <p:ph idx="4294967295" type="title"/>
          </p:nvPr>
        </p:nvSpPr>
        <p:spPr>
          <a:xfrm>
            <a:off x="2726850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Compose Destinations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38" name="Google Shape;4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4300" y="1615398"/>
            <a:ext cx="1379450" cy="20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/>
          <p:nvPr/>
        </p:nvSpPr>
        <p:spPr>
          <a:xfrm>
            <a:off x="1154450" y="975475"/>
            <a:ext cx="6877200" cy="359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0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0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0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0"/>
          <p:cNvSpPr txBox="1"/>
          <p:nvPr>
            <p:ph idx="4294967295" type="title"/>
          </p:nvPr>
        </p:nvSpPr>
        <p:spPr>
          <a:xfrm>
            <a:off x="2596575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Navigate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57" name="Google Shape;4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650" y="0"/>
            <a:ext cx="1521475" cy="15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0"/>
          <p:cNvSpPr txBox="1"/>
          <p:nvPr/>
        </p:nvSpPr>
        <p:spPr>
          <a:xfrm>
            <a:off x="1461825" y="4396350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59" name="Google Shape;459;p40"/>
          <p:cNvPicPr preferRelativeResize="0"/>
          <p:nvPr/>
        </p:nvPicPr>
        <p:blipFill rotWithShape="1">
          <a:blip r:embed="rId4">
            <a:alphaModFix/>
          </a:blip>
          <a:srcRect b="0" l="0" r="0" t="1146"/>
          <a:stretch/>
        </p:blipFill>
        <p:spPr>
          <a:xfrm>
            <a:off x="1019950" y="855450"/>
            <a:ext cx="6877050" cy="35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/>
          <p:nvPr/>
        </p:nvSpPr>
        <p:spPr>
          <a:xfrm>
            <a:off x="1011750" y="2050900"/>
            <a:ext cx="6749100" cy="181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1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1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1"/>
          <p:cNvSpPr txBox="1"/>
          <p:nvPr>
            <p:ph idx="4294967295" type="title"/>
          </p:nvPr>
        </p:nvSpPr>
        <p:spPr>
          <a:xfrm>
            <a:off x="18819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First Step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73" name="Google Shape;4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650" y="0"/>
            <a:ext cx="1521475" cy="15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1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863275" y="1901700"/>
            <a:ext cx="6749100" cy="1816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Top-level build file where you can add configuration options common to all sub-projects/modules.</a:t>
            </a:r>
            <a:endParaRPr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plugins 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"com.android.application"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"8.2.2"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apply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100">
              <a:solidFill>
                <a:srgbClr val="D55FD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"org.jetbrains.kotlin.android"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"1.9.23"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apply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100">
              <a:solidFill>
                <a:srgbClr val="D55FD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id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"com.google.devtools.ksp"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"1.9.23-1.0.19"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55FD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/>
          <p:nvPr/>
        </p:nvSpPr>
        <p:spPr>
          <a:xfrm>
            <a:off x="1205700" y="975475"/>
            <a:ext cx="6877200" cy="359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2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2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2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2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2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2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Navigate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89" name="Google Shape;4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650" y="0"/>
            <a:ext cx="1521475" cy="15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2"/>
          <p:cNvSpPr txBox="1"/>
          <p:nvPr/>
        </p:nvSpPr>
        <p:spPr>
          <a:xfrm>
            <a:off x="1461825" y="4396350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91" name="Google Shape;491;p42"/>
          <p:cNvPicPr preferRelativeResize="0"/>
          <p:nvPr/>
        </p:nvPicPr>
        <p:blipFill rotWithShape="1">
          <a:blip r:embed="rId4">
            <a:alphaModFix/>
          </a:blip>
          <a:srcRect b="0" l="0" r="0" t="1146"/>
          <a:stretch/>
        </p:blipFill>
        <p:spPr>
          <a:xfrm>
            <a:off x="1019950" y="855450"/>
            <a:ext cx="6877050" cy="359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42"/>
          <p:cNvCxnSpPr/>
          <p:nvPr/>
        </p:nvCxnSpPr>
        <p:spPr>
          <a:xfrm>
            <a:off x="920425" y="1862500"/>
            <a:ext cx="81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"/>
          <p:cNvSpPr/>
          <p:nvPr/>
        </p:nvSpPr>
        <p:spPr>
          <a:xfrm>
            <a:off x="1591775" y="2377075"/>
            <a:ext cx="6148800" cy="158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8" name="Google Shape;498;p43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3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3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3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"/>
          <p:cNvSpPr txBox="1"/>
          <p:nvPr>
            <p:ph idx="4294967295" type="title"/>
          </p:nvPr>
        </p:nvSpPr>
        <p:spPr>
          <a:xfrm>
            <a:off x="1036288" y="1037875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Add Plugin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06" name="Google Shape;5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188" y="540000"/>
            <a:ext cx="1521475" cy="15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3"/>
          <p:cNvSpPr txBox="1"/>
          <p:nvPr/>
        </p:nvSpPr>
        <p:spPr>
          <a:xfrm>
            <a:off x="1386025" y="2218425"/>
            <a:ext cx="6237300" cy="1585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plugins 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"com.android.application"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"org.jetbrains.kotlin.android"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Annotation Processor NEW</a:t>
            </a:r>
            <a:endParaRPr sz="13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"com.google.devtools.ksp"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INNEHÅLLSFÖRTECKNING</a:t>
            </a:r>
            <a:endParaRPr/>
          </a:p>
        </p:txBody>
      </p:sp>
      <p:sp>
        <p:nvSpPr>
          <p:cNvPr id="343" name="Google Shape;343;p26"/>
          <p:cNvSpPr txBox="1"/>
          <p:nvPr>
            <p:ph type="ctrTitle"/>
          </p:nvPr>
        </p:nvSpPr>
        <p:spPr>
          <a:xfrm flipH="1">
            <a:off x="2189800" y="1591776"/>
            <a:ext cx="2163900" cy="497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44" name="Google Shape;344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5" name="Google Shape;345;p26"/>
          <p:cNvSpPr txBox="1"/>
          <p:nvPr>
            <p:ph idx="2" type="ctrTitle"/>
          </p:nvPr>
        </p:nvSpPr>
        <p:spPr>
          <a:xfrm flipH="1">
            <a:off x="5005175" y="1513924"/>
            <a:ext cx="2163900" cy="575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b="1" sz="3500"/>
          </a:p>
        </p:txBody>
      </p:sp>
      <p:sp>
        <p:nvSpPr>
          <p:cNvPr id="346" name="Google Shape;346;p26"/>
          <p:cNvSpPr txBox="1"/>
          <p:nvPr>
            <p:ph idx="3" type="subTitle"/>
          </p:nvPr>
        </p:nvSpPr>
        <p:spPr>
          <a:xfrm flipH="1">
            <a:off x="4287875" y="2162313"/>
            <a:ext cx="28812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Alternative?</a:t>
            </a:r>
            <a:endParaRPr/>
          </a:p>
        </p:txBody>
      </p:sp>
      <p:sp>
        <p:nvSpPr>
          <p:cNvPr id="347" name="Google Shape;347;p26"/>
          <p:cNvSpPr txBox="1"/>
          <p:nvPr>
            <p:ph idx="6" type="ctrTitle"/>
          </p:nvPr>
        </p:nvSpPr>
        <p:spPr>
          <a:xfrm flipH="1">
            <a:off x="2189800" y="2923759"/>
            <a:ext cx="2163900" cy="575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8" name="Google Shape;348;p26"/>
          <p:cNvSpPr txBox="1"/>
          <p:nvPr>
            <p:ph idx="7" type="subTitle"/>
          </p:nvPr>
        </p:nvSpPr>
        <p:spPr>
          <a:xfrm flipH="1">
            <a:off x="2189800" y="3572250"/>
            <a:ext cx="30861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Navigation</a:t>
            </a:r>
            <a:endParaRPr/>
          </a:p>
        </p:txBody>
      </p:sp>
      <p:cxnSp>
        <p:nvCxnSpPr>
          <p:cNvPr id="349" name="Google Shape;349;p26"/>
          <p:cNvCxnSpPr/>
          <p:nvPr/>
        </p:nvCxnSpPr>
        <p:spPr>
          <a:xfrm flipH="1">
            <a:off x="420625" y="12831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6"/>
          <p:cNvCxnSpPr/>
          <p:nvPr/>
        </p:nvCxnSpPr>
        <p:spPr>
          <a:xfrm flipH="1">
            <a:off x="573025" y="14355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6"/>
          <p:cNvCxnSpPr/>
          <p:nvPr/>
        </p:nvCxnSpPr>
        <p:spPr>
          <a:xfrm flipH="1">
            <a:off x="881750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6"/>
          <p:cNvCxnSpPr/>
          <p:nvPr/>
        </p:nvCxnSpPr>
        <p:spPr>
          <a:xfrm flipH="1">
            <a:off x="1039575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6"/>
          <p:cNvCxnSpPr/>
          <p:nvPr/>
        </p:nvCxnSpPr>
        <p:spPr>
          <a:xfrm flipH="1">
            <a:off x="7936650" y="24599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6"/>
          <p:cNvCxnSpPr/>
          <p:nvPr/>
        </p:nvCxnSpPr>
        <p:spPr>
          <a:xfrm flipH="1">
            <a:off x="8089050" y="26123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6"/>
          <p:cNvCxnSpPr/>
          <p:nvPr/>
        </p:nvCxnSpPr>
        <p:spPr>
          <a:xfrm flipH="1">
            <a:off x="8236025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6"/>
          <p:cNvCxnSpPr/>
          <p:nvPr/>
        </p:nvCxnSpPr>
        <p:spPr>
          <a:xfrm flipH="1">
            <a:off x="8393850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26"/>
          <p:cNvSpPr txBox="1"/>
          <p:nvPr>
            <p:ph idx="3" type="subTitle"/>
          </p:nvPr>
        </p:nvSpPr>
        <p:spPr>
          <a:xfrm flipH="1">
            <a:off x="4287875" y="3572238"/>
            <a:ext cx="28812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</a:t>
            </a:r>
            <a:endParaRPr/>
          </a:p>
        </p:txBody>
      </p:sp>
      <p:sp>
        <p:nvSpPr>
          <p:cNvPr id="358" name="Google Shape;358;p26"/>
          <p:cNvSpPr txBox="1"/>
          <p:nvPr>
            <p:ph idx="2" type="ctrTitle"/>
          </p:nvPr>
        </p:nvSpPr>
        <p:spPr>
          <a:xfrm flipH="1">
            <a:off x="5063225" y="2923761"/>
            <a:ext cx="2163900" cy="575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b="1"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4"/>
          <p:cNvSpPr/>
          <p:nvPr/>
        </p:nvSpPr>
        <p:spPr>
          <a:xfrm>
            <a:off x="1969050" y="2448500"/>
            <a:ext cx="61938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13" name="Google Shape;513;p44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4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4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4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4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4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4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4"/>
          <p:cNvSpPr txBox="1"/>
          <p:nvPr>
            <p:ph idx="4294967295" type="title"/>
          </p:nvPr>
        </p:nvSpPr>
        <p:spPr>
          <a:xfrm>
            <a:off x="1329650" y="584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Compose Options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Update Value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21" name="Google Shape;5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375" y="379000"/>
            <a:ext cx="1521475" cy="15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4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3" name="Google Shape;523;p44"/>
          <p:cNvSpPr txBox="1"/>
          <p:nvPr/>
        </p:nvSpPr>
        <p:spPr>
          <a:xfrm>
            <a:off x="1774150" y="2338950"/>
            <a:ext cx="6237300" cy="985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composeOptions </a:t>
            </a:r>
            <a:r>
              <a:rPr lang="en" sz="1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kotlinCompilerExtensionVersion </a:t>
            </a: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"1.5.11"</a:t>
            </a:r>
            <a:endParaRPr sz="1300">
              <a:solidFill>
                <a:srgbClr val="89CA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1A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"/>
          <p:cNvSpPr/>
          <p:nvPr/>
        </p:nvSpPr>
        <p:spPr>
          <a:xfrm>
            <a:off x="972850" y="2083750"/>
            <a:ext cx="7811400" cy="92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9" name="Google Shape;529;p45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5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5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5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5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5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5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5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Dependency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37" name="Google Shape;5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650" y="0"/>
            <a:ext cx="1521475" cy="15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5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9" name="Google Shape;539;p45"/>
          <p:cNvSpPr txBox="1"/>
          <p:nvPr/>
        </p:nvSpPr>
        <p:spPr>
          <a:xfrm>
            <a:off x="768825" y="1959950"/>
            <a:ext cx="7811400" cy="923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https://mvnrepository.com/artifact/io.github.raamcosta.compose-destinations/core</a:t>
            </a:r>
            <a:endParaRPr sz="12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"io.github.raamcosta.compose-destinations:core:1.10.2"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ksp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"io.github.raamcosta.compose-destinations:ksp:1.10.2"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 Setup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"/>
          <p:cNvSpPr/>
          <p:nvPr/>
        </p:nvSpPr>
        <p:spPr>
          <a:xfrm>
            <a:off x="983675" y="1311500"/>
            <a:ext cx="7072800" cy="314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0" name="Google Shape;550;p47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7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7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7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7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7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onCreate()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8" name="Google Shape;558;p47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9" name="Google Shape;559;p47"/>
          <p:cNvSpPr txBox="1"/>
          <p:nvPr/>
        </p:nvSpPr>
        <p:spPr>
          <a:xfrm>
            <a:off x="813450" y="1132975"/>
            <a:ext cx="7157700" cy="3232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ComponentActivity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setContent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Bonus_3_Compose_NavigationTheme </a:t>
            </a:r>
            <a:r>
              <a:rPr lang="en" sz="11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 surface container using the 'background' color from the theme</a:t>
            </a:r>
            <a:endParaRPr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fillMaxSize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MaterialTheme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colorScheme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endParaRPr sz="1100">
              <a:solidFill>
                <a:srgbClr val="EF596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179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DestinationsNavHost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navGraph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NavGraphs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179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47"/>
          <p:cNvSpPr txBox="1"/>
          <p:nvPr/>
        </p:nvSpPr>
        <p:spPr>
          <a:xfrm>
            <a:off x="844625" y="4418000"/>
            <a:ext cx="623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E06666"/>
                </a:solidFill>
                <a:latin typeface="Anaheim"/>
                <a:ea typeface="Anaheim"/>
                <a:cs typeface="Anaheim"/>
                <a:sym typeface="Anaheim"/>
              </a:rPr>
              <a:t>First add @Destination to your composable BEFORE doing the above! And the BUILD PROJECT</a:t>
            </a:r>
            <a:endParaRPr i="1" sz="1800">
              <a:solidFill>
                <a:srgbClr val="E0666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/>
          <p:nvPr/>
        </p:nvSpPr>
        <p:spPr>
          <a:xfrm>
            <a:off x="1005325" y="1506425"/>
            <a:ext cx="7157700" cy="342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6" name="Google Shape;566;p48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8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8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8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8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8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8"/>
          <p:cNvSpPr txBox="1"/>
          <p:nvPr>
            <p:ph idx="4294967295" type="title"/>
          </p:nvPr>
        </p:nvSpPr>
        <p:spPr>
          <a:xfrm>
            <a:off x="1927450" y="205500"/>
            <a:ext cx="4774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HomeDestination Send Data on Navigate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3" name="Google Shape;573;p48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4" name="Google Shape;574;p48"/>
          <p:cNvSpPr txBox="1"/>
          <p:nvPr/>
        </p:nvSpPr>
        <p:spPr>
          <a:xfrm>
            <a:off x="813450" y="1338175"/>
            <a:ext cx="7157700" cy="3509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@RootNavGraph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start = </a:t>
            </a:r>
            <a:r>
              <a:rPr lang="en" sz="1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@Destination</a:t>
            </a:r>
            <a:endParaRPr sz="12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2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DestinationsNavigator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"HOME"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SignUpPageDestination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"Benny"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password = 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endParaRPr sz="1200">
              <a:solidFill>
                <a:srgbClr val="89CA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"Navigate"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55FD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9"/>
          <p:cNvSpPr/>
          <p:nvPr/>
        </p:nvSpPr>
        <p:spPr>
          <a:xfrm>
            <a:off x="966250" y="1217500"/>
            <a:ext cx="7157700" cy="341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0" name="Google Shape;580;p49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9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9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9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9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9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9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SignUp - Props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7" name="Google Shape;587;p49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8" name="Google Shape;588;p49"/>
          <p:cNvSpPr txBox="1"/>
          <p:nvPr/>
        </p:nvSpPr>
        <p:spPr>
          <a:xfrm>
            <a:off x="813450" y="1132975"/>
            <a:ext cx="7157700" cy="3324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@Destination</a:t>
            </a:r>
            <a:endParaRPr sz="12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2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SignUpPage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Sending Data to --&gt; LoginPage</a:t>
            </a:r>
            <a:endParaRPr sz="12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 = 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"SignUpPage"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2BBAC5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}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"Navigate -&gt; loginPage "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0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1"/>
          <p:cNvSpPr/>
          <p:nvPr/>
        </p:nvSpPr>
        <p:spPr>
          <a:xfrm>
            <a:off x="966250" y="1511075"/>
            <a:ext cx="7157700" cy="341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99" name="Google Shape;599;p51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1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1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1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1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1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1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ProfileTransition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Singleton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6" name="Google Shape;606;p51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7" name="Google Shape;607;p51"/>
          <p:cNvSpPr txBox="1"/>
          <p:nvPr/>
        </p:nvSpPr>
        <p:spPr>
          <a:xfrm>
            <a:off x="813450" y="1316500"/>
            <a:ext cx="7157700" cy="3509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ProfileTransitions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DestinationStyle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Animated 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AnimatedContentTransitionScope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NavBackStackEntry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enterTransition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EnterTransition 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fadeIn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animationSpec = 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tween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AnimatedContentTransitionScope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NavBackStackEntry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exitTransition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ExitTransition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fadeOut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animationSpec = 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tween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AnimatedContentTransitionScope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NavBackStackEntry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popEnterTransition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EnterTransition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slideInHorizontally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initialOffsetX = </a:t>
            </a:r>
            <a:r>
              <a:rPr lang="en" sz="8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1000 </a:t>
            </a:r>
            <a:r>
              <a:rPr lang="en" sz="8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Start from left screen</a:t>
            </a:r>
            <a:endParaRPr sz="8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animationSpec = 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tween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700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AnimatedContentTransitionScope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NavBackStackEntry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popExitTransition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ExitTransition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slideOutHorizontally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targetOffsetX = </a:t>
            </a:r>
            <a:r>
              <a:rPr lang="en" sz="8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8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1000 </a:t>
            </a:r>
            <a:r>
              <a:rPr lang="en" sz="8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animationSpec = 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tween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700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"/>
          <p:cNvSpPr/>
          <p:nvPr/>
        </p:nvSpPr>
        <p:spPr>
          <a:xfrm>
            <a:off x="856100" y="2370488"/>
            <a:ext cx="7157700" cy="46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3" name="Google Shape;613;p52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2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2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2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2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2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2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2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Apply Animation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On Composable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1" name="Google Shape;621;p52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22" name="Google Shape;622;p52"/>
          <p:cNvSpPr txBox="1"/>
          <p:nvPr/>
        </p:nvSpPr>
        <p:spPr>
          <a:xfrm>
            <a:off x="770800" y="2309888"/>
            <a:ext cx="7157700" cy="384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@Destination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style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ProfileTransitions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3" name="Google Shape;623;p52"/>
          <p:cNvSpPr txBox="1"/>
          <p:nvPr/>
        </p:nvSpPr>
        <p:spPr>
          <a:xfrm>
            <a:off x="770800" y="1909700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Apply animations we’ve created</a:t>
            </a:r>
            <a:endParaRPr i="1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3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</a:t>
            </a:r>
            <a:endParaRPr/>
          </a:p>
        </p:txBody>
      </p:sp>
      <p:sp>
        <p:nvSpPr>
          <p:cNvPr id="629" name="Google Shape;629;p53"/>
          <p:cNvSpPr txBox="1"/>
          <p:nvPr>
            <p:ph idx="2" type="title"/>
          </p:nvPr>
        </p:nvSpPr>
        <p:spPr>
          <a:xfrm>
            <a:off x="454800" y="192547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/>
          </a:p>
        </p:txBody>
      </p:sp>
      <p:sp>
        <p:nvSpPr>
          <p:cNvPr id="364" name="Google Shape;364;p27"/>
          <p:cNvSpPr txBox="1"/>
          <p:nvPr>
            <p:ph idx="2" type="title"/>
          </p:nvPr>
        </p:nvSpPr>
        <p:spPr>
          <a:xfrm>
            <a:off x="454800" y="216372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4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5"/>
          <p:cNvSpPr txBox="1"/>
          <p:nvPr>
            <p:ph idx="4294967295" type="title"/>
          </p:nvPr>
        </p:nvSpPr>
        <p:spPr>
          <a:xfrm>
            <a:off x="25248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Difference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0" name="Google Shape;640;p55"/>
          <p:cNvSpPr txBox="1"/>
          <p:nvPr/>
        </p:nvSpPr>
        <p:spPr>
          <a:xfrm>
            <a:off x="453900" y="3371500"/>
            <a:ext cx="7970100" cy="1708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NavHost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startDestination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composable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		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args =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toRoute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UserScreen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args.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args.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41" name="Google Shape;6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6900"/>
            <a:ext cx="8839198" cy="2192201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5"/>
          <p:cNvSpPr txBox="1"/>
          <p:nvPr/>
        </p:nvSpPr>
        <p:spPr>
          <a:xfrm>
            <a:off x="7769300" y="2528525"/>
            <a:ext cx="10590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OLD</a:t>
            </a:r>
            <a:endParaRPr sz="18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43" name="Google Shape;643;p55"/>
          <p:cNvSpPr txBox="1"/>
          <p:nvPr/>
        </p:nvSpPr>
        <p:spPr>
          <a:xfrm>
            <a:off x="7365000" y="4478425"/>
            <a:ext cx="10590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NEW</a:t>
            </a:r>
            <a:endParaRPr sz="1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6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6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6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6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6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6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6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6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Navigate to…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6" name="Google Shape;656;p56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57" name="Google Shape;6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50" y="1520700"/>
            <a:ext cx="67437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7"/>
          <p:cNvSpPr/>
          <p:nvPr/>
        </p:nvSpPr>
        <p:spPr>
          <a:xfrm>
            <a:off x="856100" y="2370551"/>
            <a:ext cx="7157700" cy="208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63" name="Google Shape;663;p57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7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7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7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7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7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7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7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Dependency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build.gradle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1" name="Google Shape;671;p57"/>
          <p:cNvSpPr txBox="1"/>
          <p:nvPr/>
        </p:nvSpPr>
        <p:spPr>
          <a:xfrm>
            <a:off x="770800" y="2309888"/>
            <a:ext cx="7157700" cy="2047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plugins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libs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plugins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libs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plugins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jetbrains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libs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plugins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jetbrains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serialization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1AFE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1AFE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libs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navigation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       </a:t>
            </a:r>
            <a:r>
              <a:rPr lang="en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THIS</a:t>
            </a:r>
            <a:endParaRPr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libs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kotlinx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serialization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        </a:t>
            </a:r>
            <a:r>
              <a:rPr lang="en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THIS</a:t>
            </a:r>
            <a:endParaRPr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57"/>
          <p:cNvSpPr txBox="1"/>
          <p:nvPr/>
        </p:nvSpPr>
        <p:spPr>
          <a:xfrm>
            <a:off x="770800" y="1909700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Add dependencies &amp; plugins</a:t>
            </a:r>
            <a:endParaRPr i="1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8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8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8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8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8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8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58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8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Navigate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5" name="Google Shape;685;p58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86" name="Google Shape;686;p58"/>
          <p:cNvPicPr preferRelativeResize="0"/>
          <p:nvPr/>
        </p:nvPicPr>
        <p:blipFill rotWithShape="1">
          <a:blip r:embed="rId3">
            <a:alphaModFix/>
          </a:blip>
          <a:srcRect b="0" l="0" r="0" t="2600"/>
          <a:stretch/>
        </p:blipFill>
        <p:spPr>
          <a:xfrm>
            <a:off x="982350" y="1058950"/>
            <a:ext cx="6819900" cy="36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9"/>
          <p:cNvSpPr/>
          <p:nvPr/>
        </p:nvSpPr>
        <p:spPr>
          <a:xfrm>
            <a:off x="856100" y="1890458"/>
            <a:ext cx="7157700" cy="255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92" name="Google Shape;692;p59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9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9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9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9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9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9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9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Libs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Versions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0" name="Google Shape;700;p59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1" name="Google Shape;701;p59"/>
          <p:cNvSpPr txBox="1"/>
          <p:nvPr/>
        </p:nvSpPr>
        <p:spPr>
          <a:xfrm>
            <a:off x="770800" y="1829788"/>
            <a:ext cx="7157700" cy="2277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versions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agp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"8.4.0"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kotlin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"1.9.23"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coreKtx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"1.13.1"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junit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"4.13.2"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junitVersion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"1.1.5"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espressoCore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"3.5.1"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lifecycleRuntimeKtx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"2.8.0"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activityCompose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"1.9.0"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composeBom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"2024.05.00"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navigationCompose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"2.8.0-beta01"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kotlinxSerializationJson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"1.6.3"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61AFE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59"/>
          <p:cNvSpPr txBox="1"/>
          <p:nvPr/>
        </p:nvSpPr>
        <p:spPr>
          <a:xfrm>
            <a:off x="770800" y="1429600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COPY PASTE IF YOU ARE HAVING TROUBLES</a:t>
            </a:r>
            <a:endParaRPr i="1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03" name="Google Shape;703;p59"/>
          <p:cNvCxnSpPr/>
          <p:nvPr/>
        </p:nvCxnSpPr>
        <p:spPr>
          <a:xfrm rot="10800000">
            <a:off x="3933275" y="3857625"/>
            <a:ext cx="6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59"/>
          <p:cNvCxnSpPr/>
          <p:nvPr/>
        </p:nvCxnSpPr>
        <p:spPr>
          <a:xfrm rot="10800000">
            <a:off x="3916850" y="3675050"/>
            <a:ext cx="6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59"/>
          <p:cNvCxnSpPr/>
          <p:nvPr/>
        </p:nvCxnSpPr>
        <p:spPr>
          <a:xfrm rot="10800000">
            <a:off x="2502450" y="2347075"/>
            <a:ext cx="6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/>
          <p:nvPr/>
        </p:nvSpPr>
        <p:spPr>
          <a:xfrm>
            <a:off x="139300" y="1890474"/>
            <a:ext cx="9004800" cy="219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11" name="Google Shape;711;p60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0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0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0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0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0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60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0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Libs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libraries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9" name="Google Shape;719;p60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20" name="Google Shape;720;p60"/>
          <p:cNvSpPr txBox="1"/>
          <p:nvPr/>
        </p:nvSpPr>
        <p:spPr>
          <a:xfrm>
            <a:off x="32000" y="1829800"/>
            <a:ext cx="9004800" cy="2047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libraries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androidx-navigation-compose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"androidx.navigation"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"navigation-compose"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"navigationCompose"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kotlinx-serialization-json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module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"org.jetbrains.kotlinx:kotlinx-serialization-json"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"kotlinxSerializationJson"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60"/>
          <p:cNvSpPr txBox="1"/>
          <p:nvPr/>
        </p:nvSpPr>
        <p:spPr>
          <a:xfrm>
            <a:off x="139300" y="1490275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At the bottom of libraries add:</a:t>
            </a:r>
            <a:endParaRPr i="1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1"/>
          <p:cNvSpPr/>
          <p:nvPr/>
        </p:nvSpPr>
        <p:spPr>
          <a:xfrm>
            <a:off x="139300" y="1890475"/>
            <a:ext cx="9004800" cy="137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27" name="Google Shape;727;p61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1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1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1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1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1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1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1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Libs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plugins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5" name="Google Shape;735;p61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36" name="Google Shape;736;p61"/>
          <p:cNvSpPr txBox="1"/>
          <p:nvPr/>
        </p:nvSpPr>
        <p:spPr>
          <a:xfrm>
            <a:off x="32000" y="1829800"/>
            <a:ext cx="9004800" cy="1200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plugins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android-application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"com.android.application"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"agp"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jetbrains-kotlin-android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"org.jetbrains.kotlin.android"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"kotlin"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jetbrains-kotlin-serialization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"org.jetbrains.kotlin.plugin.serialization"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"kotlin"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Google Shape;737;p61"/>
          <p:cNvSpPr txBox="1"/>
          <p:nvPr/>
        </p:nvSpPr>
        <p:spPr>
          <a:xfrm>
            <a:off x="139300" y="1490275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Lastly, add the plugins:</a:t>
            </a:r>
            <a:endParaRPr i="1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2"/>
          <p:cNvSpPr/>
          <p:nvPr/>
        </p:nvSpPr>
        <p:spPr>
          <a:xfrm>
            <a:off x="856100" y="1890458"/>
            <a:ext cx="7157700" cy="255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43" name="Google Shape;743;p62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62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2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62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62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62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62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2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Libs.versions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WHOLE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1" name="Google Shape;751;p62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2" name="Google Shape;752;p62"/>
          <p:cNvSpPr txBox="1"/>
          <p:nvPr/>
        </p:nvSpPr>
        <p:spPr>
          <a:xfrm>
            <a:off x="770800" y="1829788"/>
            <a:ext cx="7157700" cy="2709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versions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agp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"8.4.0"</a:t>
            </a:r>
            <a:endParaRPr sz="4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kotlin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"1.9.23"</a:t>
            </a:r>
            <a:endParaRPr sz="4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coreKtx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"1.13.1"</a:t>
            </a:r>
            <a:endParaRPr sz="4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junit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"4.13.2"</a:t>
            </a:r>
            <a:endParaRPr sz="4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junitVersion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"1.1.5"</a:t>
            </a:r>
            <a:endParaRPr sz="4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espressoCore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"3.5.1"</a:t>
            </a:r>
            <a:endParaRPr sz="4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lifecycleRuntimeKtx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"2.8.0"</a:t>
            </a:r>
            <a:endParaRPr sz="4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activityCompose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"1.9.0"</a:t>
            </a:r>
            <a:endParaRPr sz="4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composeBom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"2024.05.00"</a:t>
            </a:r>
            <a:endParaRPr sz="4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navigationCompose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"2.8.0-beta01"</a:t>
            </a:r>
            <a:endParaRPr sz="4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kotlinxSerializationJson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"1.6.3"</a:t>
            </a:r>
            <a:endParaRPr sz="4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libraries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androidx-core-ktx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"androidx.core"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"core-ktx"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"coreKtx"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junit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"junit"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"junit"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"junit"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androidx-junit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"androidx.test.ext"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"junit"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"junitVersion"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androidx-espresso-core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"androidx.test.espresso"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"espresso-core"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"espressoCore"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androidx-lifecycle-runtime-ktx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"androidx.lifecycle"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"lifecycle-runtime-ktx"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"lifecycleRuntimeKtx"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androidx-activity-compose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"androidx.activity"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"activity-compose"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"activityCompose"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androidx-compose-bom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"androidx.compose"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"compose-bom"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"composeBom"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androidx-ui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"androidx.compose.ui"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"ui"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androidx-ui-graphics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"androidx.compose.ui"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"ui-graphics"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androidx-ui-tooling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"androidx.compose.ui"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"ui-tooling"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androidx-ui-tooling-preview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"androidx.compose.ui"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"ui-tooling-preview"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androidx-ui-test-manifest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"androidx.compose.ui"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"ui-test-manifest"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androidx-ui-test-junit4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"androidx.compose.ui"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"ui-test-junit4"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androidx-material3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"androidx.compose.material3"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"material3"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androidx-navigation-compose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"androidx.navigation"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"navigation-compose"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"navigationCompose"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kotlinx-serialization-json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module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"org.jetbrains.kotlinx:kotlinx-serialization-json"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"kotlinxSerializationJson"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plugins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android-application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"com.android.application"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"agp"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jetbrains-kotlin-android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"org.jetbrains.kotlin.android"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"kotlin"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jetbrains-kotlin-serialization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"org.jetbrains.kotlin.plugin.serialization"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4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" sz="4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4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"kotlin" </a:t>
            </a:r>
            <a:r>
              <a:rPr lang="en" sz="4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61AFE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3" name="Google Shape;753;p62"/>
          <p:cNvSpPr txBox="1"/>
          <p:nvPr/>
        </p:nvSpPr>
        <p:spPr>
          <a:xfrm>
            <a:off x="770800" y="1429600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COPY PASTE IF YOU ARE HAVING TROUBLES</a:t>
            </a:r>
            <a:endParaRPr i="1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3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idx="4294967295" type="title"/>
          </p:nvPr>
        </p:nvSpPr>
        <p:spPr>
          <a:xfrm>
            <a:off x="2452500" y="19467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Navigation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Structure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0" name="Google Shape;370;p28"/>
          <p:cNvSpPr txBox="1"/>
          <p:nvPr/>
        </p:nvSpPr>
        <p:spPr>
          <a:xfrm>
            <a:off x="525100" y="1597650"/>
            <a:ext cx="43995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rgbClr val="6BB38A"/>
                </a:solidFill>
              </a:rPr>
              <a:t>NavController:</a:t>
            </a:r>
            <a:r>
              <a:rPr lang="en" sz="1600">
                <a:solidFill>
                  <a:schemeClr val="lt1"/>
                </a:solidFill>
              </a:rPr>
              <a:t> Responsible for navigating between destinations—that is, the screens in your app.</a:t>
            </a:r>
            <a:br>
              <a:rPr lang="en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rgbClr val="6BB38A"/>
                </a:solidFill>
              </a:rPr>
              <a:t>NavGraph:</a:t>
            </a:r>
            <a:r>
              <a:rPr lang="en" sz="1600">
                <a:solidFill>
                  <a:schemeClr val="lt1"/>
                </a:solidFill>
              </a:rPr>
              <a:t> Maps composable destinations to navigate to.</a:t>
            </a:r>
            <a:br>
              <a:rPr lang="en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rgbClr val="6BB38A"/>
                </a:solidFill>
              </a:rPr>
              <a:t>NavHost:</a:t>
            </a:r>
            <a:r>
              <a:rPr lang="en" sz="1600">
                <a:solidFill>
                  <a:srgbClr val="6BB38A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Composable acting as a container for displaying the current destination of the NavGraph.</a:t>
            </a:r>
            <a:endParaRPr sz="2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1" name="Google Shape;371;p28"/>
          <p:cNvSpPr txBox="1"/>
          <p:nvPr/>
        </p:nvSpPr>
        <p:spPr>
          <a:xfrm>
            <a:off x="6583675" y="2360600"/>
            <a:ext cx="23064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Det finns mycket…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Men vi ska titta på en enklare ‘approach’ 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4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64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64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4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4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4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64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4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READ MORE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1" name="Google Shape;771;p64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72" name="Google Shape;772;p64"/>
          <p:cNvSpPr txBox="1"/>
          <p:nvPr/>
        </p:nvSpPr>
        <p:spPr>
          <a:xfrm>
            <a:off x="2053100" y="1929838"/>
            <a:ext cx="451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Source: </a:t>
            </a:r>
            <a:b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b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8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3"/>
              </a:rPr>
              <a:t>https://developer.android.com/jetpack/androidx/releases/navigation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5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5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5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5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5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5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5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5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Setup Screen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5" name="Google Shape;785;p65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86" name="Google Shape;78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575" y="1169125"/>
            <a:ext cx="49720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6"/>
          <p:cNvSpPr/>
          <p:nvPr/>
        </p:nvSpPr>
        <p:spPr>
          <a:xfrm>
            <a:off x="856100" y="1359861"/>
            <a:ext cx="7157700" cy="289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92" name="Google Shape;792;p66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66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66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6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66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66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66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66"/>
          <p:cNvSpPr txBox="1"/>
          <p:nvPr>
            <p:ph idx="4294967295" type="title"/>
          </p:nvPr>
        </p:nvSpPr>
        <p:spPr>
          <a:xfrm>
            <a:off x="26074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Setup Screen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00" name="Google Shape;800;p66"/>
          <p:cNvSpPr txBox="1"/>
          <p:nvPr/>
        </p:nvSpPr>
        <p:spPr>
          <a:xfrm>
            <a:off x="1273650" y="4278175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1" name="Google Shape;801;p66"/>
          <p:cNvSpPr txBox="1"/>
          <p:nvPr/>
        </p:nvSpPr>
        <p:spPr>
          <a:xfrm>
            <a:off x="770800" y="1299200"/>
            <a:ext cx="7157700" cy="2893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com.krillinator.compose_typesafe_navigation.ui.screen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kotlinx.serialization.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sealed interface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 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@Serializable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data object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@Serializable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data object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@Serializable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data class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">
              <a:solidFill>
                <a:srgbClr val="61A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2" name="Google Shape;802;p66"/>
          <p:cNvSpPr txBox="1"/>
          <p:nvPr/>
        </p:nvSpPr>
        <p:spPr>
          <a:xfrm>
            <a:off x="770800" y="899013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Sealed interface restricts the following classes:</a:t>
            </a:r>
            <a:endParaRPr i="1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3" name="Google Shape;803;p66"/>
          <p:cNvSpPr txBox="1"/>
          <p:nvPr/>
        </p:nvSpPr>
        <p:spPr>
          <a:xfrm>
            <a:off x="864450" y="4322275"/>
            <a:ext cx="62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Notera att när ‘screen’ kräver parametrar, så måste vi byta ut ‘object’ till ‘class’</a:t>
            </a:r>
            <a:endParaRPr sz="1200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7"/>
          <p:cNvSpPr/>
          <p:nvPr/>
        </p:nvSpPr>
        <p:spPr>
          <a:xfrm>
            <a:off x="740475" y="2200014"/>
            <a:ext cx="7157700" cy="26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9" name="Google Shape;809;p67"/>
          <p:cNvSpPr txBox="1"/>
          <p:nvPr>
            <p:ph idx="4294967295" type="title"/>
          </p:nvPr>
        </p:nvSpPr>
        <p:spPr>
          <a:xfrm>
            <a:off x="4516850" y="72765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HomeScreen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0" name="Google Shape;810;p67"/>
          <p:cNvSpPr txBox="1"/>
          <p:nvPr/>
        </p:nvSpPr>
        <p:spPr>
          <a:xfrm>
            <a:off x="655175" y="2139363"/>
            <a:ext cx="7157700" cy="2555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HomeScreen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CenterHorizontally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verticalArrangement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modifier</a:t>
            </a:r>
            <a:endParaRPr sz="1100">
              <a:solidFill>
                <a:srgbClr val="D19A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fillMaxSize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"Home"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"NAVIGATE TO 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1" name="Google Shape;81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75" y="238663"/>
            <a:ext cx="3005950" cy="16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8"/>
          <p:cNvSpPr/>
          <p:nvPr/>
        </p:nvSpPr>
        <p:spPr>
          <a:xfrm>
            <a:off x="740475" y="2200014"/>
            <a:ext cx="7157700" cy="26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7" name="Google Shape;817;p68"/>
          <p:cNvSpPr txBox="1"/>
          <p:nvPr>
            <p:ph idx="4294967295" type="title"/>
          </p:nvPr>
        </p:nvSpPr>
        <p:spPr>
          <a:xfrm>
            <a:off x="4516850" y="72765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LoginScreen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8" name="Google Shape;818;p68"/>
          <p:cNvSpPr txBox="1"/>
          <p:nvPr/>
        </p:nvSpPr>
        <p:spPr>
          <a:xfrm>
            <a:off x="655175" y="2139363"/>
            <a:ext cx="7157700" cy="2586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6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6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LoginScreen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 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6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i="1"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" sz="6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6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lang="en" sz="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6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i="1"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password </a:t>
            </a:r>
            <a:r>
              <a:rPr lang="en" sz="6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6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lang="en" sz="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6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6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 sz="6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CenterHorizontally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verticalArrangement = </a:t>
            </a:r>
            <a:r>
              <a:rPr lang="en" sz="6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modifier</a:t>
            </a:r>
            <a:endParaRPr sz="600">
              <a:solidFill>
                <a:srgbClr val="D19A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fillMaxSize</a:t>
            </a:r>
            <a:r>
              <a:rPr lang="en" sz="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6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6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value = </a:t>
            </a:r>
            <a:r>
              <a:rPr i="1"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onValueChange = </a:t>
            </a:r>
            <a:r>
              <a:rPr lang="en" sz="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" sz="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value = </a:t>
            </a:r>
            <a:r>
              <a:rPr i="1"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onValueChange = </a:t>
            </a:r>
            <a:r>
              <a:rPr lang="en" sz="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password 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" sz="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lang="en" sz="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6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lang="en" sz="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6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 i="1" sz="6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6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6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9" name="Google Shape;81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75" y="238675"/>
            <a:ext cx="2950786" cy="16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68"/>
          <p:cNvSpPr txBox="1"/>
          <p:nvPr/>
        </p:nvSpPr>
        <p:spPr>
          <a:xfrm>
            <a:off x="5089450" y="1231850"/>
            <a:ext cx="39009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See next page for bigger text 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9"/>
          <p:cNvSpPr/>
          <p:nvPr/>
        </p:nvSpPr>
        <p:spPr>
          <a:xfrm>
            <a:off x="85300" y="119150"/>
            <a:ext cx="7157700" cy="498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6" name="Google Shape;826;p69"/>
          <p:cNvSpPr txBox="1"/>
          <p:nvPr>
            <p:ph idx="4294967295" type="title"/>
          </p:nvPr>
        </p:nvSpPr>
        <p:spPr>
          <a:xfrm>
            <a:off x="2186825" y="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LoginScreen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7" name="Google Shape;827;p69"/>
          <p:cNvSpPr txBox="1"/>
          <p:nvPr/>
        </p:nvSpPr>
        <p:spPr>
          <a:xfrm>
            <a:off x="0" y="37129"/>
            <a:ext cx="7157700" cy="4987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2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LoginScreen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 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i="1"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" sz="1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i="1"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password </a:t>
            </a:r>
            <a:r>
              <a:rPr lang="en" sz="1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CenterHorizontally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verticalArrangement =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modifier</a:t>
            </a:r>
            <a:endParaRPr sz="1200">
              <a:solidFill>
                <a:srgbClr val="D19A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fillMaxSize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value = </a:t>
            </a:r>
            <a:r>
              <a:rPr i="1"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onValueChange =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value = </a:t>
            </a:r>
            <a:r>
              <a:rPr i="1"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onValueChange =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password 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 i="1" sz="12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2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8" name="Google Shape;82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000" y="1989888"/>
            <a:ext cx="1879299" cy="116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9" name="Google Shape;829;p69"/>
          <p:cNvCxnSpPr>
            <a:stCxn id="828" idx="0"/>
          </p:cNvCxnSpPr>
          <p:nvPr/>
        </p:nvCxnSpPr>
        <p:spPr>
          <a:xfrm flipH="1" rot="5400000">
            <a:off x="7332300" y="1139538"/>
            <a:ext cx="790800" cy="90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0"/>
          <p:cNvSpPr/>
          <p:nvPr/>
        </p:nvSpPr>
        <p:spPr>
          <a:xfrm>
            <a:off x="740475" y="2200014"/>
            <a:ext cx="7157700" cy="26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35" name="Google Shape;835;p70"/>
          <p:cNvSpPr txBox="1"/>
          <p:nvPr>
            <p:ph idx="4294967295" type="title"/>
          </p:nvPr>
        </p:nvSpPr>
        <p:spPr>
          <a:xfrm>
            <a:off x="4516850" y="72765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UserScreen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6" name="Google Shape;836;p70"/>
          <p:cNvSpPr txBox="1"/>
          <p:nvPr/>
        </p:nvSpPr>
        <p:spPr>
          <a:xfrm>
            <a:off x="655175" y="2139363"/>
            <a:ext cx="7157700" cy="2555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UserScreen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CenterHorizontally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verticalArrangement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modifier</a:t>
            </a:r>
            <a:endParaRPr sz="1100">
              <a:solidFill>
                <a:srgbClr val="D19A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fillMaxSize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"Welcome </a:t>
            </a:r>
            <a:r>
              <a:rPr lang="en" sz="1100">
                <a:solidFill>
                  <a:srgbClr val="2BBAC5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 with password: </a:t>
            </a:r>
            <a:r>
              <a:rPr lang="en" sz="1100">
                <a:solidFill>
                  <a:srgbClr val="2BBAC5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37" name="Google Shape;83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75" y="238675"/>
            <a:ext cx="3049083" cy="16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1"/>
          <p:cNvSpPr txBox="1"/>
          <p:nvPr>
            <p:ph idx="4294967295" type="title"/>
          </p:nvPr>
        </p:nvSpPr>
        <p:spPr>
          <a:xfrm>
            <a:off x="2524800" y="205500"/>
            <a:ext cx="409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MainActivity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43" name="Google Shape;84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25" y="1154750"/>
            <a:ext cx="53911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2"/>
          <p:cNvSpPr txBox="1"/>
          <p:nvPr/>
        </p:nvSpPr>
        <p:spPr>
          <a:xfrm>
            <a:off x="0" y="0"/>
            <a:ext cx="9144000" cy="5264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ComponentActivity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0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enableEdgeToEdge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setContent </a:t>
            </a:r>
            <a:r>
              <a:rPr lang="en" sz="10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Compose_Typesafe_NavigationTheme </a:t>
            </a:r>
            <a:r>
              <a:rPr lang="en" sz="10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0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fillMaxSize</a:t>
            </a: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0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MaterialTheme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colorScheme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endParaRPr sz="1000">
              <a:solidFill>
                <a:srgbClr val="EF596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596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179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0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 = </a:t>
            </a:r>
            <a:r>
              <a:rPr lang="en" sz="10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rememberNavController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0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NavHost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10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 = 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10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startDestination = 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sz="10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10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composable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en" sz="10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HomeScreen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10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composable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en" sz="10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LoginScreen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10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composable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en" sz="10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args = </a:t>
            </a:r>
            <a:r>
              <a:rPr lang="en" sz="10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toRoute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0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en" sz="10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UserScreen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args.</a:t>
            </a:r>
            <a:r>
              <a:rPr lang="en" sz="10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args.</a:t>
            </a:r>
            <a:r>
              <a:rPr lang="en" sz="10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179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3"/>
          <p:cNvSpPr txBox="1"/>
          <p:nvPr/>
        </p:nvSpPr>
        <p:spPr>
          <a:xfrm>
            <a:off x="0" y="0"/>
            <a:ext cx="9144000" cy="3047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rememberNavController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NavHost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startDestination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composable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HomeScreen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composable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LoginScreen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composable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args =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toRoute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UserScreen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(args.username, args.password, 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793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4" name="Google Shape;854;p73"/>
          <p:cNvSpPr txBox="1"/>
          <p:nvPr/>
        </p:nvSpPr>
        <p:spPr>
          <a:xfrm>
            <a:off x="97250" y="3047700"/>
            <a:ext cx="862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Notera att, it.toRoute&lt;&gt;() </a:t>
            </a:r>
            <a:endParaRPr sz="1500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Är så vi hämtar parametrar som data!</a:t>
            </a:r>
            <a:endParaRPr sz="1500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Navigation</a:t>
            </a:r>
            <a:endParaRPr/>
          </a:p>
        </p:txBody>
      </p:sp>
      <p:sp>
        <p:nvSpPr>
          <p:cNvPr id="377" name="Google Shape;377;p29"/>
          <p:cNvSpPr txBox="1"/>
          <p:nvPr>
            <p:ph idx="2" type="title"/>
          </p:nvPr>
        </p:nvSpPr>
        <p:spPr>
          <a:xfrm>
            <a:off x="454800" y="216372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4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60" name="Google Shape;860;p74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kristoffer.johansson@sti.se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sti.learning.nu/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74"/>
          <p:cNvSpPr txBox="1"/>
          <p:nvPr/>
        </p:nvSpPr>
        <p:spPr>
          <a:xfrm>
            <a:off x="374075" y="45304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naheim"/>
                <a:ea typeface="Anaheim"/>
                <a:cs typeface="Anaheim"/>
                <a:sym typeface="Anaheim"/>
              </a:rPr>
              <a:t>You can also contact me VIA Teams (quicker response)</a:t>
            </a:r>
            <a:br>
              <a:rPr i="1" lang="en">
                <a:latin typeface="Anaheim"/>
                <a:ea typeface="Anaheim"/>
                <a:cs typeface="Anaheim"/>
                <a:sym typeface="Anaheim"/>
              </a:rPr>
            </a:br>
            <a:r>
              <a:rPr i="1" lang="en">
                <a:latin typeface="Anaheim"/>
                <a:ea typeface="Anaheim"/>
                <a:cs typeface="Anaheim"/>
                <a:sym typeface="Anaheim"/>
              </a:rPr>
              <a:t>Du kan också kontakta mig VIA Teams (Snabbare svar)</a:t>
            </a:r>
            <a:endParaRPr i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structure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/>
          <p:nvPr/>
        </p:nvSpPr>
        <p:spPr>
          <a:xfrm>
            <a:off x="1115325" y="1721725"/>
            <a:ext cx="7218300" cy="299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8" name="Google Shape;388;p31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Navigation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Setup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888975" y="1526800"/>
            <a:ext cx="7218300" cy="2999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 =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rememberNavController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6BB38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BB38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NavHost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 = </a:t>
            </a: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startDestination = 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composable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"about"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About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composable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composable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"signin"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Signin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Add more composable destinations as needed</a:t>
            </a:r>
            <a:endParaRPr sz="13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/>
          <p:nvPr/>
        </p:nvSpPr>
        <p:spPr>
          <a:xfrm>
            <a:off x="1710900" y="1754200"/>
            <a:ext cx="5977200" cy="272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5" name="Google Shape;395;p32"/>
          <p:cNvSpPr txBox="1"/>
          <p:nvPr/>
        </p:nvSpPr>
        <p:spPr>
          <a:xfrm>
            <a:off x="1509525" y="1515975"/>
            <a:ext cx="5977200" cy="2728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About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NavHostController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"About Screen"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"navigate"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32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Navigation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Navigate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/>
          <p:nvPr/>
        </p:nvSpPr>
        <p:spPr>
          <a:xfrm>
            <a:off x="530575" y="540000"/>
            <a:ext cx="2772000" cy="439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2" name="Google Shape;402;p33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Helheten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Navigate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3" name="Google Shape;403;p33"/>
          <p:cNvSpPr txBox="1"/>
          <p:nvPr/>
        </p:nvSpPr>
        <p:spPr>
          <a:xfrm>
            <a:off x="361725" y="388500"/>
            <a:ext cx="2713500" cy="4343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ComponentActivity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setContent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Test_16Theme </a:t>
            </a: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MaterialTheme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colorScheme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endParaRPr sz="300">
              <a:solidFill>
                <a:srgbClr val="EF596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3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179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3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179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3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@Preview</a:t>
            </a:r>
            <a:endParaRPr sz="3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 =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rememberNavController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fillMaxSize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MaterialTheme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colorScheme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endParaRPr sz="300">
              <a:solidFill>
                <a:srgbClr val="EF596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NavHost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 = 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startDestination = </a:t>
            </a:r>
            <a:r>
              <a:rPr lang="en" sz="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composable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"about"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About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composable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composable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"signin"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Signin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Add more composable destinations as needed</a:t>
            </a:r>
            <a:endParaRPr sz="3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3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About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NavHostController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"About Screen"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"navigate"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3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NavHostController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"Login Screen"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"signin"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"navigate"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3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Signin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NavHostController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"Signin Screen"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navController</a:t>
            </a:r>
            <a:r>
              <a:rPr lang="en" sz="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"about"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"navigate"</a:t>
            </a: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33"/>
          <p:cNvSpPr txBox="1"/>
          <p:nvPr/>
        </p:nvSpPr>
        <p:spPr>
          <a:xfrm>
            <a:off x="3421800" y="4286725"/>
            <a:ext cx="33894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← COPY PASTE  (MAIN ACTIVITY)</a:t>
            </a:r>
            <a:endParaRPr sz="1800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